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5"/>
  </p:notesMasterIdLst>
  <p:sldIdLst>
    <p:sldId id="284" r:id="rId2"/>
    <p:sldId id="366" r:id="rId3"/>
    <p:sldId id="258" r:id="rId4"/>
    <p:sldId id="256" r:id="rId5"/>
    <p:sldId id="259" r:id="rId6"/>
    <p:sldId id="260" r:id="rId7"/>
    <p:sldId id="261" r:id="rId8"/>
    <p:sldId id="285" r:id="rId9"/>
    <p:sldId id="293" r:id="rId10"/>
    <p:sldId id="350" r:id="rId11"/>
    <p:sldId id="351" r:id="rId12"/>
    <p:sldId id="352" r:id="rId13"/>
    <p:sldId id="294" r:id="rId14"/>
    <p:sldId id="353" r:id="rId15"/>
    <p:sldId id="354" r:id="rId16"/>
    <p:sldId id="355" r:id="rId17"/>
    <p:sldId id="307" r:id="rId18"/>
    <p:sldId id="262" r:id="rId19"/>
    <p:sldId id="263" r:id="rId20"/>
    <p:sldId id="356" r:id="rId21"/>
    <p:sldId id="357" r:id="rId22"/>
    <p:sldId id="359" r:id="rId23"/>
    <p:sldId id="292" r:id="rId24"/>
    <p:sldId id="360" r:id="rId25"/>
    <p:sldId id="361" r:id="rId26"/>
    <p:sldId id="264" r:id="rId27"/>
    <p:sldId id="287" r:id="rId28"/>
    <p:sldId id="297" r:id="rId29"/>
    <p:sldId id="272" r:id="rId30"/>
    <p:sldId id="362" r:id="rId31"/>
    <p:sldId id="363" r:id="rId32"/>
    <p:sldId id="298" r:id="rId33"/>
    <p:sldId id="364" r:id="rId34"/>
    <p:sldId id="365" r:id="rId35"/>
    <p:sldId id="309" r:id="rId36"/>
    <p:sldId id="291" r:id="rId37"/>
    <p:sldId id="305" r:id="rId38"/>
    <p:sldId id="343" r:id="rId39"/>
    <p:sldId id="344" r:id="rId40"/>
    <p:sldId id="345" r:id="rId41"/>
    <p:sldId id="346" r:id="rId42"/>
    <p:sldId id="306" r:id="rId43"/>
    <p:sldId id="347" r:id="rId44"/>
    <p:sldId id="348" r:id="rId45"/>
    <p:sldId id="349" r:id="rId46"/>
    <p:sldId id="313" r:id="rId47"/>
    <p:sldId id="288" r:id="rId48"/>
    <p:sldId id="299" r:id="rId49"/>
    <p:sldId id="322" r:id="rId50"/>
    <p:sldId id="323" r:id="rId51"/>
    <p:sldId id="324" r:id="rId52"/>
    <p:sldId id="300" r:id="rId53"/>
    <p:sldId id="325" r:id="rId54"/>
    <p:sldId id="326" r:id="rId55"/>
    <p:sldId id="327" r:id="rId56"/>
    <p:sldId id="310" r:id="rId57"/>
    <p:sldId id="286" r:id="rId58"/>
    <p:sldId id="295" r:id="rId59"/>
    <p:sldId id="328" r:id="rId60"/>
    <p:sldId id="329" r:id="rId61"/>
    <p:sldId id="330" r:id="rId62"/>
    <p:sldId id="296" r:id="rId63"/>
    <p:sldId id="331" r:id="rId64"/>
    <p:sldId id="332" r:id="rId65"/>
    <p:sldId id="333" r:id="rId66"/>
    <p:sldId id="308" r:id="rId67"/>
    <p:sldId id="289" r:id="rId68"/>
    <p:sldId id="301" r:id="rId69"/>
    <p:sldId id="335" r:id="rId70"/>
    <p:sldId id="336" r:id="rId71"/>
    <p:sldId id="337" r:id="rId72"/>
    <p:sldId id="338" r:id="rId73"/>
    <p:sldId id="302" r:id="rId74"/>
    <p:sldId id="339" r:id="rId75"/>
    <p:sldId id="340" r:id="rId76"/>
    <p:sldId id="341" r:id="rId77"/>
    <p:sldId id="342" r:id="rId78"/>
    <p:sldId id="311" r:id="rId79"/>
    <p:sldId id="290" r:id="rId80"/>
    <p:sldId id="303" r:id="rId81"/>
    <p:sldId id="314" r:id="rId82"/>
    <p:sldId id="315" r:id="rId83"/>
    <p:sldId id="316" r:id="rId84"/>
    <p:sldId id="304" r:id="rId85"/>
    <p:sldId id="320" r:id="rId86"/>
    <p:sldId id="367" r:id="rId87"/>
    <p:sldId id="269" r:id="rId88"/>
    <p:sldId id="312" r:id="rId89"/>
    <p:sldId id="265" r:id="rId90"/>
    <p:sldId id="266" r:id="rId91"/>
    <p:sldId id="267" r:id="rId92"/>
    <p:sldId id="268" r:id="rId93"/>
    <p:sldId id="368" r:id="rId94"/>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jyERQme+dry6opg6wPvs3+/B0ER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60F1"/>
    <a:srgbClr val="235451"/>
    <a:srgbClr val="002060"/>
    <a:srgbClr val="C44FCC"/>
    <a:srgbClr val="265E55"/>
    <a:srgbClr val="9C3E9C"/>
    <a:srgbClr val="C34E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0"/>
  </p:normalViewPr>
  <p:slideViewPr>
    <p:cSldViewPr snapToGrid="0">
      <p:cViewPr varScale="1">
        <p:scale>
          <a:sx n="70" d="100"/>
          <a:sy n="70" d="100"/>
        </p:scale>
        <p:origin x="84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2:38:06.442"/>
    </inkml:context>
    <inkml:brush xml:id="br0">
      <inkml:brushProperty name="width" value="0.35" units="cm"/>
      <inkml:brushProperty name="height" value="0.35" units="cm"/>
      <inkml:brushProperty name="color" value="#FFFFFF"/>
    </inkml:brush>
  </inkml:definitions>
  <inkml:trace contextRef="#ctx0" brushRef="#br0">294 22 24575,'50'0'0,"-21"0"0,4 0 0,-23 0 0,-1 0 0,1 0 0,0 0 0,0 0 0,-1 0 0,1 0 0,0 0 0,0 0 0,0 0 0,-1 0 0,1 0 0,0 0 0,0 0 0,-1 0 0,1 0 0,0 0 0,0 0 0,0-10 0,0 8 0,0-8 0,0 10 0,0 0 0,-1 0 0,1 0 0,0 0 0,0 0 0,0 0 0,-1 0 0,1 0 0,0 0 0,0 0 0,-1 0 0,1 0 0,0 0 0,0 0 0,-1 0 0,1 0 0,0 0 0,0 0 0,0 0 0,-1 0 0,1 0 0,0 0 0,0 0 0,-1 0 0,1 0 0,0 0 0,0 0 0,-36 0 0,19 0 0,-30 0 0,27 5 0,0-4 0,0 3 0,0-4 0,1 0 0,-1 4 0,0-2 0,4 6 0,-7-2 0,6 3 0,-7-3 0,4 3 0,0-4 0,0 5 0,0-1 0,0-3 0,0 3 0,-5-3 0,4 3 0,-4-3 0,5 3 0,0-8 0,0 3 0,0-4 0,0 0 0,0 0 0,0 0 0,1 0 0,-1 0 0,0 0 0,0 0 0,0 0 0,0 0 0,0 0 0,0 0 0,0 0 0,0 5 0,0-4 0,0 3 0,0-4 0,1 0 0,-1 5 0,0-4 0,0 3 0,0-4 0,0 4 0,0-3 0,0 4 0,0-5 0,0 0 0,0 0 0,0 0 0,0 0 0,1 0 0,-1 0 0,0 0 0,0 0 0,0 0 0,0 0 0,0 0 0,0 0 0,0 0 0,0 0 0,0 0 0,0 0 0,0 0 0,1 0 0,-1 0 0,0 0 0,0 4 0,0-3 0,0 3 0,0-4 0,0 0 0,0 0 0,0 5 0,0-4 0,0 3 0,0-4 0,1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2:39:34.698"/>
    </inkml:context>
    <inkml:brush xml:id="br0">
      <inkml:brushProperty name="width" value="0.35" units="cm"/>
      <inkml:brushProperty name="height" value="0.35" units="cm"/>
      <inkml:brushProperty name="color" value="#FFFFFF"/>
    </inkml:brush>
  </inkml:definitions>
  <inkml:trace contextRef="#ctx0" brushRef="#br0">726 4512 24575,'24'0'0,"-2"0"0,-14 0 0,2 0 0,2 0 0,-3 0 0,2 0 0,-3 0 0,2 0 0,1 0 0,0 0 0,1 0 0,-4 0 0,2 3 0,-3-3 0,6 3 0,-3-3 0,0 0 0,0 2 0,0-2 0,-2 3 0,3-3 0,-3 2 0,2-1 0,3 3 0,-3-3 0,0 1 0,-1-2 0,-2 0 0,5 0 0,-3 2 0,1-2 0,-2 2 0,-1 1 0,3-3 0,-1 4 0,1-3 0,-1 3 0,1-4 0,-1 2 0,2-2 0,-3 0 0,4 0 0,-2 0 0,0 0 0,3 0 0,-3 0 0,0 3 0,0-3 0,0 2 0,1-2 0,-1 0 0,0 0 0,0 0 0,0 0 0,1 0 0,-1 0 0,0 0 0,0 0 0,0 0 0,1 0 0,-1 0 0,0 0 0,0 0 0,3 0 0,-2 0 0,2 0 0,-2 0 0,-1 0 0,0 0 0,0 0 0,3 0 0,-2 0 0,5 0 0,-5 0 0,2 0 0,-2 0 0,-1 0 0,0 0 0,0 0 0,0 0 0,-2 0 0,2 0 0,-3 0 0,4 0 0,1 0 0,-4 0 0,4 0 0,-3 0 0,2 0 0,1 0 0,-1 0 0,-1 0 0,0 0 0,0 0 0,0 0 0,1 0 0,2 0 0,-2 0 0,2 0 0,0 0 0,1 0 0,0 0 0,2 0 0,-5 0 0,5 0 0,-5 0 0,2 0 0,0 0 0,-2 0 0,2 0 0,0 0 0,-2 0 0,2 0 0,0 0 0,1 0 0,3 0 0,0 0 0,-4 0 0,3-2 0,-2 1 0,3-1 0,0-1 0,0 0 0,-1 0 0,1-2 0,0 2 0,0 0 0,-1-2 0,1 1 0,0 1 0,0-2 0,0 5 0,-1-3 0,1 1 0,0 1 0,0-4 0,-1 4 0,-2-3 0,2 3 0,-5-1 0,13 2 0,-12-3 0,12 3 0,-13-3 0,5 3 0,-5-2 0,5 2 0,-5-3 0,2 3 0,0 0 0,1 0 0,0 0 0,2 0 0,-5 0 0,5 0 0,-2 0 0,0 0 0,2 0 0,-6 0 0,7 0 0,-7 0 0,6 0 0,-5 0 0,5 0 0,-5 0 0,3 0 0,3 0 0,-5 0 0,6 0 0,-8 3 0,0-3 0,0 2 0,1-2 0,-1 0 0,0 0 0,0 0 0,0 0 0,1 0 0,-1 0 0,0 0 0,0 0 0,0 0 0,4 0 0,-3 0 0,2 0 0,0 0 0,-2 0 0,5 0 0,-5 0 0,2 0 0,0 0 0,-2 0 0,12 0 0,-10 0 0,11 0 0,-11 0 0,4-2 0,0 1 0,-3-1 0,2-1 0,-2 3 0,0-3 0,2 3 0,-5 0 0,2 0 0,-3-2 0,0 1 0,0-1 0,1 2 0,-1 0 0,3 0 0,-2 0 0,2 0 0,-3 0 0,0 0 0,0 0 0,5 0 0,-3 0 0,2 0 0,-6 0 0,2 0 0,-1 0 0,0 0 0,2 0 0,-4 0 0,5 4 0,4-3 0,1 3 0,7-4 0,-7 0 0,7 3 0,-7 0 0,7 3 0,-7-3 0,4 2 0,-5-4 0,1 4 0,0-4 0,0 4 0,-1-5 0,-2 5 0,2-5 0,-5 3 0,2-1 0,-5-1 0,2 3 0,-3-3 0,4 3 0,-1-3 0,3 4 0,-2-5 0,2 5 0,-3-5 0,0 5 0,1-4 0,-1 1 0,0 0 0,0-1 0,-2 1 0,2-2 0,-3 0 0,3 2 0,1-1 0,-1 1 0,0-2 0,0 0 0,0 0 0,5 0 0,-4 0 0,16 0 0,-14 0 0,10 0 0,-10 0 0,-2 0 0,2 0 0,0 0 0,-2 0 0,2 0 0,0 0 0,1 0 0,3 0 0,-1 0 0,1 0 0,0 0 0,0 0 0,0 0 0,-1 0 0,-2 0 0,2 0 0,-2 0 0,0 0 0,-1 0 0,0 0 0,1 0 0,3 0 0,0 0 0,-1 0 0,1 0 0,0 0 0,-3 0 0,2 0 0,-2 0 0,2 0 0,1 0 0,-3 0 0,2 0 0,-2 0 0,0 0 0,2 0 0,-5 0 0,5 0 0,-2 0 0,2 0 0,-2 0 0,2 0 0,-2 0 0,3 0 0,0 0 0,-4 0 0,4 0 0,4 0 0,-5 0 0,7 0 0,-12 0 0,5 0 0,-5 0 0,5 0 0,-2 0 0,0 0 0,2 0 0,-5 0 0,5-2 0,-2 1 0,-1-2 0,3 3 0,-2 0 0,3-2 0,-3 1 0,2-4 0,-2 5 0,3-5 0,-4 2 0,3-3 0,-2 1 0,3-1 0,0 0 0,7 1 0,-5-1 0,5 0 0,-10 3 0,2-2 0,-2 2 0,2 0 0,-2-2 0,-1 4 0,0-3 0,-2 3 0,3-2 0,-7 3 0,3 0 0,-2 0 0,4-2 0,-4 2 0,4-2 0,-5 2 0,3 0 0,-1 0 0,0 0 0,0 0 0,1 0 0,3 0 0,0 0 0,4 2 0,-3 1 0,-1 2 0,0-2 0,-2 2 0,2-5 0,-2 5 0,2-4 0,-2 3 0,5-3 0,-5 3 0,5-3 0,-3 3 0,1-3 0,2 4 0,-5-4 0,2 1 0,-2-2 0,-4 0 0,3 0 0,0 2 0,0-1 0,6 1 0,-5-2 0,5 2 0,-3-1 0,4 1 0,0 1 0,-3-3 0,2 3 0,-5-3 0,-1 0 0,0 0 0,-2 0 0,2 0 0,0 0 0,0 0 0,1 0 0,-1 0 0,0 0 0,0 0 0,0 0 0,3 0 0,-2 0 0,2 0 0,-2 0 0,2 0 0,-2 0 0,5 0 0,-5 0 0,5 0 0,-2 0 0,-1 0 0,3 0 0,-2 0 0,3 0 0,-3 0 0,2 0 0,-2 0 0,3 0 0,-4 0 0,4 0 0,-4 2 0,4-1 0,0 2 0,-3-3 0,2 0 0,-2 0 0,2 0 0,1 2 0,0-1 0,0 1 0,-3 0 0,2-1 0,-3 4 0,1-5 0,7 5 0,-6-4 0,3 3 0,-5-3 0,-2 1 0,-1-2 0,0 2 0,0-1 0,0 1 0,1-2 0,-1 0 0,0 2 0,0-1 0,-2 1 0,1-2 0,-1 0 0,2 0 0,2 0 0,-4 0 0,3 0 0,-4 0 0,5 0 0,-4 0 0,3 0 0,-4 0 0,2-2 0,3 2 0,-4-5 0,6 5 0,-9-2 0,7 2 0,-2-2 0,0 1 0,3-1 0,-3 2 0,-2-2 0,1 1 0,-1-1 0,2 0 0,0 1 0,0-1 0,1 2 0,-1 0 0,3 0 0,-2 0 0,2 0 0,-3 0 0,0 0 0,-2 0 0,2 0 0,-3 0 0,4 0 0,1 0 0,-1 0 0,1 0 0,-4 0 0,1 0 0,-1 0 0,2 0 0,2 0 0,-3 0 0,2 0 0,-1 0 0,-2 0 0,3 0 0,-1 0 0,-2 0 0,3 0 0,-4 0 0,5 0 0,-4 0 0,3 0 0,-4 0 0,2 0 0,3 0 0,1 2 0,-1-2 0,1 2 0,0-2 0,-2 0 0,5 0 0,-5 3 0,5-3 0,-5 5 0,5-2 0,-5 0 0,2 2 0,1-2 0,-4-1 0,4 3 0,-4-4 0,-2 1 0,3-2 0,-4 0 0,5 2 0,-1-1 0,-3 1 0,4 0 0,-4-2 0,2 3 0,0-1 0,0-1 0,0 1 0,-2-2 0,3 0 0,-1 0 0,0 0 0,4 0 0,-8 0 0,7 0 0,-5 0 0,2 0 0,1 0 0,-4 0 0,5 0 0,-3 0 0,1 0 0,0 0 0,-1 0 0,1 0 0,-1 0 0,3 0 0,-5 0 0,5 0 0,-4 0 0,4 0 0,-1 0 0,1 0 0,-2 0 0,0 0 0,-2 0 0,2 0 0,-3 0 0,6 0 0,-3 0 0,3 0 0,-3 0 0,3 0 0,-2 0 0,2 0 0,-3 0 0,-2 0 0,1 0 0,-1 0 0,4 0 0,-3 0 0,2-2 0,-3 1 0,4-1 0,-1 2 0,1-3 0,-2 3 0,1-2 0,-1 2 0,-3 0 0,3-3 0,0 3 0,-2-3 0,4 3 0,-5-2 0,4 1 0,-1-1 0,0 2 0,0 0 0,0 0 0,-2 0 0,2 0 0,-3 0 0,4 0 0,-1-2 0,0 1 0,0-1 0,0 2 0,1 0 0,-1 0 0,0 0 0,0-2 0,0 1 0,1-1 0,-1 2 0,0 0 0,0 0 0,0 0 0,-2 0 0,2 0 0,2 0 0,-4 0 0,3 0 0,-1 0 0,-2 0 0,6 0 0,-3 0 0,-1 0 0,-1 0 0,-1 0 0,4 0 0,-1 0 0,-1 0 0,-1 0 0,1-2 0,-2 1 0,6-1 0,-6 2 0,2 0 0,-1 0 0,-1 0 0,2-3 0,3 3 0,-3-3 0,0 3 0,-1-2 0,-1 2 0,1-2 0,1 2 0,0 0 0,-1 0 0,1 0 0,0 0 0,0 0 0,2 0 0,-1 0 0,-1 0 0,-1 0 0,1 0 0,-2 0 0,4 0 0,-4 0 0,1 0 0,1 0 0,2 0 0,-3 0 0,4 0 0,-7 0 0,5 0 0,-2 0 0,-1 0 0,5 0 0,-5 0 0,1 0 0,0-7 0,-4 3 0,2-5 0,-3 0 0,1 4 0,0-6 0,-3 3 0,0-4 0,0 4 0,-1-4 0,1 5 0,-2-3 0,0 0 0,0-2 0,0 1 0,0 1 0,0 1 0,0 1 0,0-4 0,0 3 0,0-2 0,0 4 0,0-3 0,0 1 0,-13 4 0,8 1 0,-13 4 0,10 0 0,-5 0 0,-1 0 0,-3 0 0,0 0 0,0 0 0,-3 0 0,2 0 0,-5 0 0,5 0 0,-6 0 0,7 0 0,-4 0 0,1 0 0,3 0 0,-4 0 0,5 0 0,-5 0 0,7 0 0,-6 0 0,6 0 0,-3 0 0,0 0 0,1 0 0,-1 0 0,-3 0 0,5 0 0,-5 0 0,6 0 0,0 0 0,1 0 0,3 0 0,0 0 0,-1 0 0,-2 0 0,2 0 0,-2 0 0,3 0 0,-3 0 0,2 0 0,-3 0 0,1 0 0,2 0 0,-5 0 0,2 0 0,0 0 0,-2 0 0,2 0 0,0 0 0,-2 0 0,2 0 0,0 0 0,-9 0 0,7 0 0,-8 0 0,10 0 0,-2 0 0,2 0 0,0 0 0,1 0 0,-1 0 0,0 0 0,1 0 0,-4 0 0,0 0 0,-1 0 0,-2 0 0,0 0 0,2 0 0,-2-3 0,0 3 0,2-3 0,-2 3 0,3 0 0,0 0 0,0-2 0,1 1 0,-1-2 0,-11 1 0,9 1 0,-9-1 0,11 2 0,0 0 0,3 0 0,-2 0 0,2-3 0,-3 3 0,0-3 0,4 3 0,-4 0 0,4 0 0,-8-3 0,4 3 0,-4-6 0,1 6 0,2-3 0,-2 3 0,3 0 0,1 0 0,-1 0 0,0 0 0,0 0 0,0-2 0,0 1 0,-7-1 0,5 2 0,-2 0 0,5 0 0,5 0 0,-5 0 0,5 0 0,-2 0 0,-1 0 0,3 0 0,-5 0 0,5 0 0,-2 0 0,0 0 0,2 0 0,-2 0 0,-1 0 0,3 0 0,-2-3 0,3 3 0,2-3 0,-1 3 0,1 0 0,-2 0 0,-1 0 0,1-2 0,-8 2 0,3-3 0,-3 3 0,2-2 0,5 1 0,-6-1 0,6 2 0,-2 0 0,3 0 0,0 0 0,-1 0 0,1 0 0,0 0 0,-3 0 0,2-3 0,-2 3 0,2-3 0,1 3 0,-3 0 0,2 0 0,-2 0 0,-1 0 0,3 0 0,-5 0 0,5 0 0,-5 0 0,-5 0 0,2 0 0,-5 0 0,4 0 0,2 0 0,-2 0 0,3 0 0,0 0 0,0 0 0,0 0 0,0 0 0,-3 0 0,3 0 0,-7 0 0,3-2 0,-4 1 0,4-2 0,-2 1 0,2 1 0,0-4 0,0 4 0,4-2 0,1 1 0,2 1 0,-10-1 0,11 0 0,-10 1 0,12-1 0,-5 2 0,5 0 0,-3 0 0,4-3 0,-3 3 0,2-3 0,-2 3 0,2 0 0,1 0 0,0 0 0,-3 0 0,2-2 0,-5 2 0,2-3 0,0 1 0,-2 1 0,2-1 0,0 2 0,1-2 0,2 1 0,-2-1 0,2 0 0,-7 1 0,4-1 0,-1 2 0,1-3 0,1 3 0,2-2 0,-5 2 0,2 0 0,0 0 0,-2 0 0,5 0 0,-5 0 0,2 0 0,0 0 0,-2 0 0,2 0 0,0 0 0,1 0 0,0 0 0,2 0 0,-5 0 0,5 0 0,-5 0 0,5 0 0,-6 0 0,4 0 0,-4 0 0,0 0 0,-7 0 0,5 0 0,-9 0 0,10 0 0,-2 0 0,3 0 0,1 0 0,-1 0 0,0 0 0,3 0 0,-2 0 0,5 0 0,-5 0 0,5 0 0,-2 0 0,-1 0 0,3 0 0,-5 0 0,5 0 0,-2 0 0,3 0 0,-1 0 0,1 0 0,0 0 0,0 0 0,-1 0 0,-1 0 0,1 0 0,-1 0 0,-1 0 0,2 0 0,-2 0 0,5 0 0,-2 0 0,1 0 0,0 0 0,-2 0 0,2 0 0,1 2 0,-6-2 0,8 2 0,-6-2 0,3 0 0,0 0 0,-5 0 0,9 0 0,-7 0 0,2 0 0,-1 0 0,-1 0 0,2 0 0,-4 0 0,3 0 0,-2 0 0,3 0 0,-3 0 0,2 0 0,-2 0 0,-1 0 0,0 0 0,1 0 0,-4 0 0,4 0 0,-4 0 0,0 0 0,3 0 0,-6 0 0,9-2 0,-9 1 0,6-1 0,-3 2 0,3 0 0,1 0 0,3 0 0,0 0 0,-1 0 0,1 0 0,2 0 0,-1 0 0,-1 0 0,-1 0 0,1 0 0,1 0 0,1-2 0,-5 1 0,5-1 0,-6 2 0,8 0 0,-5 0 0,1 0 0,2 0 0,-4-2 0,2 1 0,2-1 0,-4 2 0,4 0 0,-4 0 0,3 0 0,-2 0 0,1 0 0,-1 0 0,1 0 0,1 0 0,-1 0 0,1 0 0,-2 0 0,3 0 0,-2 0 0,-3 0 0,2 0 0,2 0 0,-1 0 0,0 0 0,2 0 0,-6 0 0,8 0 0,-6 0 0,5 0 0,-6 0 0,0 0 0,-1 0 0,1 0 0,3-3 0,2 3 0,-1-5 0,0 5 0,1-2 0,-3 2 0,1 0 0,2 0 0,-6 0 0,6 0 0,-2 0 0,1 0 0,1 0 0,-2 0 0,1 0 0,0 0 0,-1 0 0,1 0 0,0 0 0,-1 0 0,0 0 0,1 0 0,-1 0 0,0 0 0,1 0 0,-1 0 0,-2 0 0,1 0 0,-1 0 0,1 0 0,1 0 0,-3 0 0,2 0 0,-2 0 0,0 0 0,2 0 0,-3 0 0,4 0 0,2 0 0,-1 0 0,-1 2 0,2 1 0,-2 4 0,6 0 0,-10-2 0,2 0 0,-12-5 0,3 0 0,-3 0 0,-1 0 0,1 0 0,-1 0 0,-3 0 0,3 0 0,-7 0 0,6-3 0,-6 3 0,3-3 0,0 3 0,-3-3 0,2-1 0,1 1 0,1 0 0,3 0 0,1 2 0,3-4 0,1 4 0,-1-4 0,4 4 0,-4-1 0,1 2 0,3 0 0,-7 0 0,6 0 0,-2 0 0,3 0 0,0 0 0,1 0 0,-1 0 0,3 0 0,-2 0 0,2 0 0,-3 0 0,0 0 0,-3 0 0,-1 0 0,0 2 0,-3-1 0,3 1 0,0 1 0,-3-3 0,3 3 0,0-1 0,-6-1 0,5 1 0,-10-2 0,6 0 0,-6 0 0,3 0 0,-4 0 0,-15 3 0,11-2 0,-7 2 0,20-1 0,0-1 0,6 4 0,-2-4 0,6 3 0,-2-1 0,5 0 0,-5 0 0,2-3 0,-3 0 0,0 0 0,-3 0 0,2 0 0,-5 0 0,2 0 0,0 0 0,-3 0 0,6 0 0,-2 0 0,6 0 0,-2 0 0,1 0 0,3 0 0,-2 0 0,6 0 0,-3 0 0,1 0 0,0 0 0,0 0 0,-4 0 0,1 0 0,-4 0 0,0 0 0,0 0 0,0 0 0,0 0 0,3 0 0,-2 0 0,5 0 0,-2 0 0,3 0 0,2 0 0,-2 0 0,0 0 0,-1 0 0,-5 0 0,2 0 0,-11 0 0,7 0 0,-10 0 0,7 0 0,0 0 0,-3 0 0,3 0 0,-3 0 0,3 0 0,-3 0 0,3 0 0,-4 0 0,4 0 0,-2 0 0,5 0 0,-2 0 0,3 0 0,0 0 0,3 0 0,-2 0 0,2 0 0,0 0 0,-2 0 0,2 0 0,-3 0 0,1 0 0,-9 0 0,7 0 0,-7 0 0,8-3 0,1 3 0,-1-3 0,3 3 0,-2 0 0,7 0 0,-3 0 0,4 0 0,-2 0 0,-3 0 0,2 0 0,-1 0 0,-1-2 0,-1 1 0,0-2 0,-2 3 0,5-2 0,-5 2 0,5-3 0,-2 1 0,2 1 0,-2-1 0,2 0 0,-5 1 0,5-1 0,-5 2 0,5 0 0,-5-3 0,2 3 0,0-3 0,-2 1 0,2 1 0,0-1 0,-2 2 0,2-3 0,0 3 0,-2-3 0,2 3 0,-3 0 0,3 0 0,-2-3 0,2 3 0,-3-3 0,3 3 0,-2 0 0,5 0 0,-5-2 0,5 1 0,-5-1 0,1-1 0,3 3 0,-2-5 0,8 5 0,-3-3 0,-1 1 0,2 1 0,-3-3 0,4 4 0,-1-7 0,0 2 0,2-2 0,-2-2 0,2 4 0,0-2 0,-1 0 0,2 2 0,-2-4 0,4 0 0,1-1 0,2 0 0,0-2 0,2 7 0,1-7 0,3 5 0,0 0 0,3 2 0,-2 1 0,4 1 0,2-3 0,1 3 0,2-2 0,5 2 0,0 0 0,3-3 0,0 6 0,-3-6 0,-1 6 0,-3-5 0,0 4 0,0-4 0,3 4 0,-2-1 0,5-1 0,-2 3 0,7-6 0,-2 5 0,2-5 0,-4 6 0,1-6 0,-4 6 0,-1-3 0,-3 0 0,-1 3 0,1-3 0,3 1 0,-2 1 0,5-2 0,-2 3 0,4 0 0,10 0 0,-8 0 0,8 0 0,-14 0 0,3 0 0,-7 0 0,7 0 0,-3 0 0,0 0 0,3 0 0,-3 0 0,7 0 0,-3 0 0,3 0 0,-3 0 0,-1 0 0,-3 0 0,3 0 0,-7 0 0,3 0 0,-3 0 0,3 0 0,-2 0 0,9 0 0,-5 0 0,6 0 0,11 0 0,-10 0 0,10 0 0,-18 0 0,2 0 0,-5 0 0,2 0 0,0 0 0,1 0 0,7 0 0,1 0 0,9 0 0,-8 0 0,10 0 0,-5 0 0,7 0 0,11 0 0,-12 0 0,20 0 0,-16 0 0,19 0 0,-10 0 0,10 0 0,-5 0 0,12 0 0,-15 3 0,7-2 0,-24 5 0,8-5 0,-13 5 0,17-6 0,-14 3 0,14 0 0,-13-2 0,10 6 0,-13-4 0,15 1 0,-14 2 0,11-5 0,-9 2 0,4-3 0,-12 0 0,6 0 0,-6 0 0,-1 0 0,3 0 0,-3 0 0,4 0 0,0 0 0,4 0 0,12 0 0,-8 0 0,6 0 0,-14 0 0,-4 0 0,3 0 0,-6 0 0,6 0 0,-3 0 0,0 0 0,3 0 0,-3 0 0,0 0 0,4 0 0,-8 0 0,7 0 0,-7 0 0,7 0 0,-3 0 0,1 0 0,2 0 0,6 0 0,-10 0 0,12 0 0,-10 3 0,4 1 0,18 3 0,-19-4 0,13 0 0,-20 0 0,2-2 0,0 1 0,-3-2 0,4 0 0,-5 3 0,9 1 0,-10-1 0,12 3 0,-13-2 0,10 2 0,-7 0 0,7 1 0,-6-1 0,2 0 0,-4 0 0,-3-2 0,3-1 0,-7-3 0,7 2 0,-3-1 0,0 2 0,2-3 0,6 0 0,-3 0 0,3 0 0,-6 0 0,-5 0 0,5 0 0,-5 0 0,5 0 0,-2 0 0,4 0 0,-1 0 0,1 0 0,3 0 0,1 0 0,8 0 0,-7 0 0,7 0 0,-8 0 0,4 3 0,0 0 0,4 1 0,-3 2 0,12-2 0,-18 2 0,21 1 0,-16 0 0,17 5 0,-6-3 0,-3 6 0,-4-5 0,-8 0 0,4 3 0,-8-7 0,0 6 0,-2-5 0,-5 1 0,-1-3 0,-4 1 0,-5-1 0,1 0 0,-1-3 0,9-2 0,-3-1 0,7-7 0,-5 5 0,1-6 0,0 4 0,-3-1 0,2 1 0,-2-1 0,2 1 0,5-1 0,-4 0 0,7 0 0,-3 0 0,3 0 0,0 0 0,5-1 0,-4 1 0,7 0 0,-3-1 0,4 0 0,0 1 0,0-1 0,0 1 0,0 2 0,0-2 0,4 5 0,-3-5 0,8 6 0,1-3 0,-7 3 0,4 0 0,-1 0 0,-8 0 0,14 0 0,-14 0 0,10 0 0,-7 0 0,8 0 0,-8 0 0,7 3 0,-7-2 0,8 2 0,-8-3 0,7 0 0,-3 0 0,1 0 0,17 0 0,-14 0 0,11 3 0,-12-3 0,-7 3 0,8 0 0,1 2 0,-8-2 0,11 4 0,-12-3 0,9 3 0,-1-3 0,-3 2 0,2-5 0,-7 5 0,3-6 0,-4 3 0,-3-3 0,2 3 0,-7-2 0,7 2 0,-3-3 0,0 0 0,3 0 0,-3 0 0,1 0 0,12 0 0,-14 0 0,8 0 0,-12 0 0,-7 0 0,7 0 0,-7-3 0,7 3 0,-6-5 0,2 4 0,-3-2 0,3 3 0,-3 0 0,1 0 0,-2 0 0,-3 0 0,4 0 0,0 0 0,-3 0 0,2 0 0,-2 0 0,2 0 0,1-2 0,0 1 0,0-1 0,0 2 0,7 0 0,-6 0 0,4 0 0,-6 0 0,-5 0 0,2 0 0,-3 0 0,-2-2 0,1 1 0,1-5 0,-2 3 0,4-5 0,-7 4 0,5-2 0,-3 2 0,1-1 0,2-1 0,-5 2 0,4-3 0,-4 2 0,4-4 0,-4 3 0,4 0 0,0 21 0,0-5 0,2 14 0,-2-8 0,1-5 0,-1 5 0,1-5 0,-2 5 0,0-5 0,3 5 0,-3-5 0,3 5 0,-3-3 0,2 1 0,-4-1 0,1-5 0,-2-1 0,2 0 0,-4 0 0,1 2 0,-2 1 0,1-1 0,1-2 0,1 2 0,-1-2 0,1 2 0,0 1 0,0 0 0,0 1 0,0-1 0,1 3 0,-1-5 0,0 5 0,0-5 0,0 2 0,0-2 0,-2 1 0,1-1 0,-4 2 0,5 0 0,-4 0 0,1 1 0,0-1 0,-1-2 0,1 3 0,-2-4 0,0-30 0,0 12 0,0-25 0,0 19 0,0 6 0,0-5 0,-2 5 0,1-5 0,-4 2 0,-1-10 0,-3 6 0,-3-6 0,0 3 0,0 0 0,-4-4 0,4 4 0,-1 2 0,3 3 0,4 8 0,-2-5 0,4 8 0,-1-5 0,-2 0 0,-1 2 0,0-4 0,-2 4 0,4-2 0,-3 0 0,3 2 0,-1 1 0,0 0 0,2 2 0,-6-2 0,2-1 0,-3 0 0,-1-2 0,2-1 0,-5 0 0,5 1 0,-2 1 0,2 2 0,1 0 0,0 1 0,-1-2 0,1 3 0,0 0 0,0-2 0,-1 1 0,1-4 0,0 4 0,0-3 0,-1 3 0,3-1 0,1 2 0,1 0 0,-2 0 0,-1 3 0,0-2 0,-1 1 0,0-2 0,0 2 0,-4-2 0,3 5 0,-5-5 0,2 4 0,-2-2 0,-1 3 0,0 0 0,0 0 0,0 0 0,0 0 0,-3-2 0,2 1 0,-5-2 0,2 3 0,0 0 0,-3-2 0,3 1 0,-7-2 0,-1 3 0,-5 0 0,1 0 0,-9 0 0,11-3 0,-19 3 0,22-6 0,-17 6 0,0-7 0,-4 3 0,-5-4 0,2 1 0,16 3 0,-14-3 0,14 3 0,-16-4 0,9 4 0,-5-2 0,6 2 0,3 0 0,-17-2 0,18 5 0,-14-2 0,23 0 0,-3 3 0,-2-3 0,-4 3 0,7 0 0,-19 0 0,25 0 0,-22 0 0,14 0 0,-1 0 0,-3 0 0,-1 0 0,4 0 0,-3 0 0,0 0 0,-7 0 0,9 3 0,-20-3 0,26 6 0,-18-3 0,18 4 0,-8-1 0,3 1 0,-14 0 0,16-1 0,-11 0 0,13-2 0,-3-1 0,-4-3 0,7 0 0,-7 0 0,8 0 0,-4 0 0,0 3 0,0-3 0,0 3 0,0-3 0,0 0 0,4 0 0,-3 0 0,2 3 0,1-2 0,-3 2 0,3-3 0,-4 0 0,0 0 0,0 0 0,0 0 0,3 0 0,-13 0 0,15 0 0,-11 0 0,18 0 0,-3 0 0,7 0 0,-3 0 0,3 0 0,0 0 0,0 0 0,0 0 0,-3 0 0,2 0 0,-5 0 0,2 0 0,-4 0 0,1 0 0,-1 0 0,1 0 0,-1 0 0,1 0 0,-4 0 0,-2 0 0,-3 0 0,0 0 0,0 0 0,-15 0 0,12 0 0,-16 0 0,18 0 0,-4 0 0,5 0 0,0 0 0,0 0 0,0 0 0,0 0 0,0 0 0,0-3 0,0 2 0,0-5 0,-4 5 0,2-4 0,-2 4 0,4-5 0,0 5 0,-4-2 0,3 3 0,-13 0 0,8 0 0,-13-3 0,-3 2 0,-10-2 0,12 3 0,1 0 0,19 0 0,4 0 0,1 0 0,3 0 0,1 0 0,3 0 0,-3 0 0,3 0 0,-3 0 0,-1 0 0,1 0 0,-13-4 0,12 3 0,-24-5 0,28 2 0,-19-3 0,18 1 0,-6 3 0,3-3 0,4 5 0,4-4 0,1 5 0,5-2 0,-7 2 0,7 0 0,-4 0 0,2 0 0,-1 0 0,-3 0 0,0 0 0,0 0 0,-3 0 0,2 0 0,-5-3 0,2-1 0,-4 1 0,1-2 0,-1 4 0,4-4 0,-3 4 0,7-2 0,-3 1 0,3 1 0,-3-1 0,2 2 0,-2 0 0,3 0 0,-3 0 0,2 0 0,-13 0 0,11 0 0,-7 2 0,15 1 0,-3 0 0,-4-1 0,-7-2 0,-3 0 0,-3 0 0,6 0 0,-2 0 0,4 0 0,-5 0 0,0 0 0,0 0 0,1 0 0,7 0 0,0 0 0,4 0 0,1 0 0,-1 0 0,-3 0 0,-1 0 0,-12 0 0,-2 0 0,-7 0 0,7 0 0,-5 0 0,5 0 0,-3 0 0,4 0 0,6 0 0,4 0 0,-1 0 0,4 0 0,-3 0 0,3 0 0,-3 0 0,-4 0 0,-6 0 0,-9 0 0,-34 0 0,11 0 0,-22 0 0,17 0 0,19 0 0,-10 0 0,18 0 0,-5 0 0,6 0 0,2 0 0,7 0 0,-4 0 0,5 0 0,0 0 0,0 0 0,-9 0 0,3 0 0,-1 0 0,4-3 0,7 2 0,-4-5 0,4 3 0,4-1 0,4-1 0,8 4 0,-4-1 0,2 2 0,1 0 0,-1-2 0,2 1 0,-1-1 0,0 2 0,-2-3 0,2 3 0,-3-3 0,3 3 0,-2 0 0,5 0 0,0 0 0,1 0 0,3 0 0,-3 0 0,0 0 0,0 0 0,1 0 0,-1 0 0,-2 0 0,1 0 0,-1 0 0,1 0 0,1 0 0,-3 0 0,2 0 0,-5-2 0,2 1 0,-3-2 0,3 1 0,-2 2 0,5-3 0,-5 1 0,5 1 0,-5-1 0,5 2 0,-5 0 0,5-3 0,-3 3 0,4-3 0,0 3 0,2 0 0,-2 0 0,1-2 0,0 2 0,-2-3 0,3 3 0,-4 0 0,1 0 0,2 0 0,-1 0 0,3 0 0,-4 0 0,2 0 0,-1 0 0,1 0 0,-1 0 0,1 0 0,0 0 0,1-13 0,4-5 0,2-6 0,2 0 0,0 10 0,-3 1 0,3 3 0,-5-3 0,4-1 0,-3 0 0,3-2 0,-1 5 0,2-2 0,0-1 0,0 0 0,0-6 0,0-1 0,0-3 0,0-1 0,0 1 0,0-1 0,0 4 0,0 1 0,0 3 0,0 0 0,0 0 0,-3 1 0,3 2 0,-6-2 0,6 5 0,-5-5 0,2 2 0,0 0 0,0-2 0,1 5 0,-1-3 0,0 1 0,-2 2 0,5-5 0,-5 5 0,5-5 0,-3 2 0,3-6 0,0-1 0,0 0 0,0-3 0,0 3 0,0-3 0,0-1 0,0 4 0,0-3 0,0 7 0,0-4 0,0 1 0,0 3 0,0-7 0,3-1 0,0 3 0,0-3 0,2 9 0,-4-1 0,1 0 0,-2 3 0,0 1 0,0 2 0,0 1 0,0-3 0,0 2 0,0-2 0,0 0 0,0 2 0,0-3 0,0 1 0,0 2 0,-2-2 0,1 3 0,-1-3 0,0 2 0,1-3 0,-4 4 0,2-11 0,-2 6 0,2-13 0,-2 10 0,2-2 0,-3 0 0,0-1 0,2 0 0,-1-3 0,4 3 0,-2-3 0,3-1 0,0 1 0,0 3 0,0-3 0,0 3 0,0 0 0,0-3 0,0 7 0,0-4 0,0 1 0,0 2 0,3-5 0,0 5 0,3-2 0,0 3 0,-1 0 0,1 0 0,0-7 0,-3 5 0,1-2 0,-3 5 0,4 2 0,-5 0 0,5-2 0,-4 5 0,1-5 0,1 5 0,-3-5 0,2 5 0,1-5 0,-2 2 0,1 0 0,-2-2 0,0 5 0,0-3 0,0 1 0,0-1 0,0-3 0,0 1 0,0 2 0,0-2 0,0 2 0,0 0 0,0-7 0,0 9 0,0-9 0,0 10 0,0-2 0,-2 3 0,1 0 0,-1-4 0,0 3 0,1-5 0,-1 2 0,2 0 0,0-2 0,0 2 0,0-2 0,0-1 0,0 3 0,0-2 0,0 5 0,0-3 0,0 4 0,0 0 0,0 0 0,0 2 0,0-2 0,2 2 0,3-7 0,-1 4 0,2-5 0,-3 6 0,2-3 0,1 2 0,-1-2 0,0 0 0,-2-1 0,2 0 0,-5 0 0,5 1 0,-4-1 0,1 0 0,-2-2 0,0-1 0,0-1 0,3-5 0,-2 5 0,1-6 0,-2 7 0,0-3 0,3 3 0,-2 3 0,1-2 0,0 5 0,-1-2 0,1 5 0,-4-6 0,-4-1 0,-3-5 0,-1 0 0,-4-2 0,7 1 0,-8-4 0,11 0 0,-4 4 0,7-2 0,-2 5 0,3 1 0,0 1 0,0 5 0,0-3 0,0 7 0,0-3 0,0 1 0,0 1 0,0-3 0,0 4 0,5-5 0,-2 4 0,2-3 0,-1 5 0,-2-3 0,7 4 0,-1 0 0,3 3 0,-2 2 0,0 0 0,1 0 0,-1 0 0,1 0 0,0 0 0,1 0 0,-1 0 0,0 0 0,0 0 0,0 0 0,3 0 0,1 0 0,3 0 0,0 0 0,3 0 0,1 0 0,0 0 0,6 0 0,-5 0 0,3 0 0,-1 0 0,-3 0 0,0 0 0,-1 0 0,-3 0 0,-1 0 0,-2 0 0,-1 0 0,0 0 0,1 0 0,3 0 0,0 0 0,3 0 0,1-3 0,0 3 0,3-3 0,-3 3 0,0 0 0,-1 0 0,-4-3 0,-2 3 0,-1-3 0,1 1 0,-4 1 0,4-1 0,-1-1 0,1 2 0,-1-1 0,3 2 0,-2 0 0,3 0 0,0 0 0,0 0 0,-4 0 0,4 0 0,-4 0 0,4 0 0,0 0 0,3 0 0,-2 0 0,5 0 0,6 0 0,-3 0 0,2 0 0,-4 0 0,-3 0 0,0 0 0,-1 0 0,0 0 0,-2 0 0,5 0 0,-2 0 0,0 2 0,3-1 0,-3 1 0,3 1 0,-3-2 0,3 2 0,-3-3 0,0 0 0,-1 2 0,0-1 0,-2 1 0,2-2 0,0 3 0,-2-2 0,2 4 0,7-2 0,-10 2 0,10-1 0,-13-2 0,0-2 0,2 0 0,-5 0 0,2 0 0,-3 0 0,3 0 0,-2 0 0,2 0 0,-3 0 0,0 0 0,1 0 0,-1 0 0,0 0 0,0 0 0,0-2 0,4-1 0,-3 0 0,-1 0 0,0 3 0,-1-2 0,0 2 0,11-5 0,-4 5 0,10-2 0,-1 2 0,-1 0 0,8-3 0,3 2 0,3-5 0,-1 2 0,-4-3 0,0 1 0,0-1 0,0 0 0,-3 1 0,2-1 0,-3 4 0,4-3 0,-4 3 0,3-4 0,-7 1 0,3-1 0,-3 1 0,-1-3 0,1 3 0,-1-3 0,-3 3 0,3 0 0,-3 0 0,0 0 0,2 0 0,-2 0 0,3 2 0,1 2 0,-4 2 0,2 0 0,-2 0 0,4 0 0,-1 0 0,4 0 0,-2 0 0,6 0 0,-7 2 0,3 2 0,-3 2 0,-4 0 0,2 0 0,-2 0 0,0 0 0,3 0 0,-7-1 0,4 1 0,-5 0 0,1-1 0,0 1 0,0-1 0,-1 1 0,-2-1 0,2 3 0,-2-2 0,0 2 0,-3-5 0,-2 2 0,-1-5 0,7 5 0,-4-5 0,4 3 0,-2-3 0,1 2 0,2-1 0,5 1 0,0 1 0,7-2 0,-3 4 0,7-4 0,-7 1 0,8 1 0,-8-2 0,3 5 0,-4-6 0,-3 3 0,0-3 0,-1 0 0,-3 0 0,4 0 0,-5 0 0,1 3 0,0-3 0,0 3 0,-1-3 0,9 0 0,-10 0 0,9 0 0,-10 0 0,2 0 0,5 0 0,0 0 0,3 0 0,0 0 0,1 0 0,-1 0 0,4 0 0,-2 0 0,2 0 0,-4 0 0,1 2 0,-1-1 0,0 2 0,5 0 0,-7-3 0,9 3 0,-13-3 0,10 3 0,-7-2 0,0 1 0,2-2 0,2 0 0,-3 0 0,3 0 0,-9 0 0,1 0 0,0 0 0,0 0 0,-1 0 0,-2-2 0,2 2 0,-2-3 0,3 3 0,0-2 0,-1 1 0,1-1 0,0 2 0,0 0 0,3 0 0,-2-3 0,2 2 0,0-1 0,-3 2 0,4 0 0,-5 0 0,1 0 0,0 0 0,7 0 0,-5 0 0,5 0 0,-7 0 0,0 0 0,-1 0 0,4 0 0,-2 0 0,6 0 0,-7 0 0,7-3 0,-7 0 0,1 0 0,-5-4 0,-6 3 0,1-5 0,-6 1 0,1-2 0,-3-4 0,2 8 0,9-1 0,5 7 0,8 0 0,0 0 0,5 0 0,-4 0 0,3 0 0,-3-3 0,3 2 0,-3-4 0,7 4 0,-7-5 0,7 6 0,-6-6 0,6 6 0,-3-6 0,0 5 0,3-2 0,-3 3 0,0 0 0,4 0 0,-4 0 0,4 0 0,0 0 0,0 0 0,0 0 0,-4 0 0,-1 0 0,-4 0 0,1 0 0,-1 0 0,1 0 0,3 0 0,1 0 0,4 0 0,-4 0 0,22 3 0,-21 1 0,25 3 0,-28-1 0,13 1 0,-13-1 0,9 1 0,-11-1 0,3 0 0,-3 0 0,-1 0 0,-3 0 0,3 0 0,-7 0 0,7-3 0,-3 3 0,3-3 0,1 3 0,-1 0 0,0-3 0,1 3 0,-1-3 0,-3 1 0,3 1 0,8-4 0,-9 4 0,12-5 0,-14 3 0,0-3 0,2 3 0,-2-3 0,0 3 0,-1-3 0,0 0 0,-2 0 0,2 0 0,-3 0 0,3 3 0,-2-3 0,2 3 0,0-3 0,-2 0 0,2 0 0,-6 0 0,2 0 0,-2 0 0,2 0 0,1 0 0,0 0 0,0 0 0,7 0 0,-5 0 0,5 0 0,-4 0 0,-2 0 0,2 0 0,-4-2 0,1 1 0,0-2 0,0 3 0,0 0 0,-1 0 0,1 0 0,3 0 0,-2 0 0,2 0 0,-3 0 0,0 0 0,3 0 0,-3 0 0,3 0 0,1 0 0,-4 0 0,7 0 0,-7 0 0,7 0 0,-3 0 0,3 0 0,8 0 0,-9 0 0,5-2 0,-8 1 0,-3-1 0,4 2 0,-8-2 0,3 1 0,-2-4 0,0 4 0,2-4 0,-2 2 0,3-2 0,3-1 0,-2 0 0,5 0 0,-2-3 0,12-1 0,-10 3 0,12-5 0,-13 7 0,6-4 0,-3 3 0,-1 3 0,4-5 0,-9 7 0,5-4 0,-13 2 0,2 3 0,-3-3 0,0 3 0,1 0 0,-1 0 0,-2 0 0,1 0 0,1 0 0,-2 0 0,3 0 0,-3 0 0,1 4 0,-2 2 0,0 1 0,-1 1 0,-1-2 0,4 2 0,-4-3 0,2 2 0,2-2 0,-4-1 0,6 1 0,-4 0 0,2-1 0,1 1 0,-3-1 0,-1 3 0,1-2 0,5 2 0,-4-2 0,3-3 0,-4 3 0,-2 1 0,2 2 0,-3 1 0,1 0 0,-2-2 0,1 5 0,-4 1 0,3 3 0,-3 1 0,0 3 0,3 5 0,0 0 0,1 7 0,-2-3 0,-2 0 0,0-1 0,0 5 0,0-10 0,0 17 0,0-21 0,-3 17 0,-3-14 0,-1 6 0,-2-4 0,3 1 0,0-4 0,0 2 0,3-5 0,0 2 0,1-3 0,1 3 0,-1-3 0,2 4 0,0-5 0,0 1 0,0-3 0,0-1 0,0-3 0,0 1 0,0 2 0,0-2 0,0 2 0,0-3 0,0 3 0,0-2 0,0 2 0,0-3 0,0 8 0,0-3 0,0 6 0,0-7 0,0 2 0,0-2 0,2 3 0,-1 0 0,1-4 0,1 3 0,-3-2 0,5 0 0,-4-1 0,3-3 0,-3-2 0,1 2 0,0-3 0,-1 4 0,1-1 0,-2 0 0,2 3 0,-1-2 0,2 2 0,-3 0 0,0-2 0,2 2 0,-2 0 0,3-2 0,-3 3 0,2-4 0,-1 0 0,1 0 0,0-2 0,-2 1 0,2 1 0,-2-2 0,2 3 0,-1-4 0,1 5 0,-2-2 0,0 2 0,0 1 0,0-2 0,0 5 0,0-5 0,0 2 0,0 0 0,0-2 0,0 2 0,0-2 0,0-1 0,0 3 0,0-2 0,0 5 0,0-5 0,0 2 0,0 0 0,-2-2 0,1 2 0,-1-3 0,0 1 0,1-1 0,-3-3 0,3 3 0,-1-2 0,4 2 0,1 3 0,0-2 0,0 2 0,-3 0 0,0-2 0,0 2 0,0 0 0,0 1 0,0 0 0,0 2 0,0-2 0,0 6 0,0 1 0,0 4 0,0-1 0,3 4 0,-3-3 0,6 4 0,-3-5 0,1 0 0,1 1 0,-4-4 0,1-1 0,-2-6 0,0 2 0,0-5 0,0 2 0,0 0 0,0-2 0,0 2 0,0 0 0,0-2 0,0 5 0,0 1 0,0 1 0,0 6 0,3-3 0,-2 7 0,4-3 0,-4 7 0,5-3 0,-6 0 0,6 0 0,-5-5 0,4 8 0,-2-6 0,1 0 0,-2-7 0,-2-5 0,0 3 0,0-1 0,0 1 0,0-3 0,0 2 0,0-2 0,0 0 0,0 2 0,0-5 0,0 2 0,0-3 0,0 0 0,0 1 0,0-1 0,0-3 0,0 3 0,0-2 0,0 2 0,0 0 0,0 5 0,0-4 0,0 4 0,0-5 0,0 0 0,0 1 0,0-1 0,0 0 0,0 0 0,0 0 0,0 1 0,0-1 0,0 0 0,0 0 0,0 3 0,0-2 0,0 2 0,0-2 0,0-1 0,3 0 0,-3 0 0,3 0 0,-1-2 0,-2 2 0,4-3 0,-3 3 0,1 2 0,-2-4 0,2 4 0,-1 8 0,1-7 0,-2 9 0,0-9 0,0-2 0,0 5 0,0-5 0,0 2 0,0-2 0,0-1 0,0 0 0,0-2 0,0 3 0,-2-3 0,1 1 0,-3 2 0,4-6 0,-7 6 0,4-4 0,-4 0 0,1 0 0,-4-2 0,0-3 0,-6 0 0,5-2 0,-5 0 0,2 0 0,0 0 0,1 0 0,3 0 0,2 0 0,-2 0 0,1-2 0,1-1 0,-1-3 0,2 0 0,1-1 0,-5-2 0,5 3 0,-6-3 0,7 2 0,-3 1 0,1-3 0,2 4 0,-2-2 0,1-2 0,1 3 0,-3-11 0,5 7 0,-2-9 0,4 5 0,-4-3 0,5 0 0,-5 3 0,2-2 0,0 2 0,-2-3 0,0 3 0,-1-2 0,0 5 0,1-5 0,5 2 0,-3 0 0,3-2 0,0-1 0,0-1 0,0-2 0,0 0 0,0 2 0,0-5 0,0 1 0,0-2 0,0 0 0,0-1 0,0-3 0,3 2 0,-2-2 0,4 4 0,-4-1 0,4 1 0,-2 3 0,3-3 0,0 6 0,0-5 0,0 2 0,0 0 0,0-3 0,2 3 0,-1-3 0,2-1 0,-3-3 0,1-6 0,-1 0 0,1-7 0,0 7 0,-3-8 0,-1 4 0,0-1 0,-3 2 0,3 4 0,3-11 0,-5 12 0,7-4 0,-7 13 0,4 5 0,-2-6 0,0 3 0,3-3 0,-5-1 0,4 1 0,-4-1 0,4 1 0,-4 0 0,1-1 0,-2 1 0,0-1 0,0-3 0,0 2 0,0-2 0,0 4 0,0-5 0,0 4 0,0-3 0,0 0 0,0-9 0,0 10 0,0-8 0,-2 14 0,1 0 0,-2 1 0,0 0 0,3 2 0,-3-6 0,3 7 0,0-4 0,0 5 0,0 2 0,0-3 0,0 4 0,0-1 0,0-2 0,0 2 0,0-3 0,0-3 0,0 2 0,3-6 0,0 7 0,0-7 0,2 6 0,-4-5 0,4 5 0,-5-2 0,3-5 0,-3 7 0,0-7 0,0 11 0,0-2 0,0 2 0,0 1 0,0-4 0,-2 6 0,-1-5 0,-5 5 0,2-5 0,-2 5 0,5-5 0,-1 5 0,1-5 0,-3 5 0,3-5 0,1 2 0,-1-3 0,0-3 0,0-1 0,-2 0 0,4-3 0,-4 6 0,2-2 0,-3-1 0,3 8 0,-1-1 0,3 9 0,-7 0 0,-2 3 0,-1 0 0,0 2 0,4-3 0,-3-2 0,-1 0 0,-1-3 0,4 3 0,1 1 0,-2-3 0,3 4 0,-5-6 0,4 6 0,-3-4 0,3 2 0,0 1 0,2-5 0,-2 3 0,-2-3 0,-2 4 0,-4 0 0,-2-4 0,-1 3 0,-10-3 0,6 3 0,-6-3 0,4 5 0,3-4 0,0 7 0,8-1 0,2 2 0,1 0 0,5 8 0,0-1 0,3 10 0,2-3 0,0 3 0,0 11 0,0-5 0,0 6 0,0 7 0,2-15 0,5 19 0,0-14 0,2 3 0,-3 0 0,0-5 0,-2-3 0,1-1 0,-2 0 0,3 1 0,0 0 0,0 3 0,0-3 0,0 3 0,0 1 0,-3-1 0,3 0 0,-6 5 0,3-8 0,-3 7 0,0-7 0,-3 7 0,-3-3 0,-1 4 0,-5-5 0,5 4 0,-4-2 0,4 2 0,-2-7 0,3 2 0,0-5 0,0 2 0,0 0 0,-2 1 0,1 4 0,-5-1 0,2 8 0,-3-1 0,-1 10 0,3 2 0,1-3 0,3 6 0,3-8 0,1 20 0,3 13 0,0-15 0,0 9 0,0-35 0,0 12 0,0-8 0,2-1 0,2-1 0,2-6 0,0 2 0,1-4 0,-2-3 0,1 0 0,-3-5 0,0-2 0,-1-1 0,-1-3 0,1 1 0,-2-1 0,2 0 0,-1 3 0,3 1 0,0 3 0,1 0 0,1-1 0,0 4 0,2 9 0,-1-3 0,1 6 0,-4 0 0,-2-5 0,-2 9 0,0 7 0,0-2 0,0 16 0,0-13 0,0-1 0,-7 8 0,3-18 0,-8 18 0,3-21 0,1 7 0,-1-8 0,3-1 0,0-7 0,2 0 0,-1-5 0,5 1 0,-3 0 0,3-3 0,-2 3 0,1-5 0,-1 0 0,2-2 0,-2-1 0,1 0 0,-1 2 0,2-3 0,0 2 0,0-1 0,0 1 0,6-3 0,4-3 0,3-2 0,1-2 0,-3 0 0,2 0 0,-2 0 0,5 0 0,-5 0 0,2 0 0,-6 0 0,3 0 0,-1-4 0,0-1 0,0-5 0,-4 2 0,-1-1 0,1 1 0,-2-4 0,1-5 0,0-12 0,6-11 0,3-19 0,-1-8 0,4-10 0,-7 19 0,8-34 0,-8 50 0,4-40 0,-2 21 0,1 4 0,2-13 0,-4 29 0,-2-19 0,-2 29 0,2-25 0,-2 22 0,1-9 0,0 5 0,0 4 0,-1 6 0,0 4 0,0 2 0,0 2 0,-1 3 0,-1 3 0,-2-2 0,-2 2 0,0-2 0,0-8 0,0 2 0,0-15 0,0-2 0,-7-10 0,-2-9 0,-2 16 0,-4-13 0,8 15 0,-7-5 0,6-1 0,1 16 0,1-3 0,6 9 0,-3 3 0,3 1 0,0-1 0,0 4 0,0-4 0,0 1 0,5-12 0,-1 8 0,5-10 0,-3 16 0,-1-2 0,1 0 0,0 5 0,-1-4 0,1 8 0,-1-3 0,-2 4 0,-1 0 0,-2-3 0,0-1 0,0-3 0,-9-4 0,-5-1 0,-20-20 0,-11-3 0,0-1 0,-13-7 0,14 13 0,-15-11 0,23 15 0,-9-2 0,21 15 0,-11-12 0,14 14 0,-1-4 0,14 15 0,0 0 0,5 2 0,1-4 0,2 4 0,0-2 0,0 0 0,0 0 0,0-1 0,0-2 0,0 2 0,0 1 0,0-3 0,0 2 0,0-2 0,0-1 0,0 3 0,0-2 0,0 3 0,0 0 0,0 2 0,0-2 0,2 1 0,1 1 0,-1 38 0,0 6 0,-2 19 0,0 11 0,0-36 0,0 26 0,0-21 0,0 7 0,0 5 0,-2-14 0,-9 16 0,3-21 0,-9 18 0,6-3 0,-1 6 0,1 9 0,3 1 0,4 12 0,-3-19 0,6 15 0,-5-22 0,5 14 0,-6-11 0,7-5 0,-6-6 0,5-8 0,-5 3 0,5-6 0,-2 6 0,3 6 0,-3 1 0,2 13 0,-2-12 0,0 16 0,2-20 0,-6 16 0,3-14 0,0 5 0,-3 15 0,3-12 0,-4 17 0,0 9 0,1-8 0,2 19 0,-2-18 0,6 0 0,-5-14 0,1 21 0,1-32 0,-8 44 0,6-35 0,-6 12 0,2-15 0,1 8 0,-1-16 0,0 18 0,2-12 0,-2-10 0,-1 15 0,5-26 0,-7 14 0,6-12 0,-5 3 0,3-7 0,-3-1 0,-7 2 0,6-7 0,-2 1 0,5-7 0,5-3 0,-2 3 0,2-2 0,2 2 0,1 0 0,2 1 0,0-1 0,6-2 0,9-14 0,4-6 0,9-17 0,-11 7 0,8-7 0,-9 12 0,10-5 0,-7 4 0,2 3 0,-6 5 0,-2 1 0,0 4 0,-2-2 0,2 1 0,-3 1 0,4-8 0,0 8 0,1-8 0,1 6 0,-6-3 0,4 3 0,-7 1 0,0 2 0,0-2 0,0-3 0,1 2 0,-1-3 0,-5 5 0,3-3 0,-5 0 0,2-2 0,-2-1 0,0-1 0,0-8 0,0-5 0,0-33 0,-7 0 0,-3-19 0,-7 2 0,2 20 0,3 5 0,1 2 0,-2 0 0,-9-45 0,13 48 0,-2-17 0,3 8 0,0-3 0,0-1 0,4 5 0,-3-10 0,3 10 0,-1-10 0,2 19 0,3-28 0,0 24 0,0-8 0,0 7 0,0 14 0,0-7 0,3 2 0,1 7 0,2 0 0,1 2 0,-4 3 0,3-4 0,-5-9 0,2 2 0,-3 1 0,0-2 0,0 7 0,0-9 0,0 5 0,0 4 0,0 6 0,-3 4 0,2-1 0,-4 1 0,4-1 0,-4 1 0,4-1 0,-2-14 0,3 7 0,0-12 0,0 11 0,0 4 0,0 1 0,0 3 0,0 1 0,0-1 0,0 4 0,0-2 0,0-2 0,0-1 0,0-2 0,0 4 0,0-1 0,0 1 0,0 6 0,0-2 0,0 12 0,0-3 0,0 3 0,0 0 0,-13 35 0,4-8 0,-12 38 0,7-19 0,3-4 0,-3 22 0,6-17 0,-7 24 0,3-15 0,0 16 0,-1 29-984,8 4 913,3-31 1,0 2 70,1-3 0,2 1 0,-1 8 0,0 0 0,0-12 0,0 2-328,-1 2 0,1 5 0,1-3-164,4 11 0,0 0 307,-2 14 1,1 1-308,5-5 0,-1-4 156,-5-18 1,-1 3 335,0-6 0,0 6 0,-1-3 0,0 21 0,-2-3 0,0-9 0,-1-2-278,-2-6 0,-2-5 278,-12 19 0,6-32 0,0-2 860,-9 16-860,2-2 983,4-18 0,1 0 0,0-2 0,4-13-102,-2-4-881,5-1 0,-6 4 0,6-5 0,-5 16 0,8-19 0,-1 11 0,1-10 0,1 0 0,-2-3 0,4-5 0,-3-3 0,3-2 0,-10-48 0,5 2 0,-11-48 0,8 14 0,-8-6 0,4-5 0,-1 4 0,-3-4 0,3-1 0,1 5 0,0-10-691,8 4 691,1-13 0,4 6 0,0 40 0,0 0 0,0-47 0,0 0 0,0 46 0,0 2 0,0-42 0,2 41 0,0 0 0,3-34 0,8-4 0,-4 18 0,7 1 0,-4 7 0,7 4 0,-2 1 0,5 1 0,-2 4 691,0-5-691,2 6 0,-2-5 0,0 3 0,-1-9 0,-4 10 0,-3 4 0,2-1 0,-3 12 0,1-8 0,2-1 0,-3-16 0,-3 11 0,-2-10 0,-6 24 0,0 2 0,0 8 0,0 1 0,0 3 0,0 4 0,0 1 0,-5 3 0,-1 0 0,-9-4 0,0 2 0,-5-6 0,1 2 0,-1-6 0,4 6 0,-2-2 0,6 8 0,0-1 0,1 5 0,6 2 0,-5 3 0,5 4 0,-4 1 0,-1 1 0,-1 4 0,1 6 0,-1 7 0,5 6 0,-6 7 0,8 1 0,-6 19 0,9-16 0,-6 19 0,7-1 0,-4 1 0,4 13 0,0-6 0,0 2 0,0 4 0,0 7 0,0 0 0,4 7 0,5 5-562,1 2 562,8 12 0,-8-4 0,-3-41 0,0 0 0,-2 40 0,-1 0 0,-4-14 0,0-8 0,0-23 0,-3 3 0,-9-6 0,4-10 0,-14 20 562,9-26-562,-6 19 0,0-13 0,3 12 0,-4-2 0,0 9 0,-3 0 0,-4 2 0,8-14 0,-6 1 0,-1 3 0,3-8 0,-1 5 0,1 0 0,11-14 0,-11 20 0,6-10 0,-5 33 0,3-21 0,1 16 0,4-24 0,1-8 0,-1 3 0,-2-8 0,0-3 0,4-6 0,-2-5 0,0-4 0,3-4 0,-2-1 0,3-1 0,2-3 0,-2 1 0,3-3 0,-3-5 0,-1-7 0,5-6 0,0-19 0,6-4 0,0-12 0,0-5 0,0-2 0,0-10 0,9-22-682,11-2 682,0-1 0,-4 41 0,0 0 0,7-29 0,-9 31 0,0 0 0,13-33-166,-6 21 166,8-14 0,-9 29 0,8-16 0,-3 21 0,-3 6 0,9-1 676,-5 3-676,3-7 172,0 2-172,-3-3 0,0-1 0,-7 10 0,-3-6 0,-5 11 0,2-4 0,-3 6 0,-2 10 0,-2 1 0,-4 9 0,3 3 0,-1 32 0,7 27 0,-1-3 0,1 8-492,3 13 0,0 6 0,2 12 0,-2 6 164,-5-23 0,-1 2 0,0 1 0,-1 1 0,-1 0 0,0-2-164,0 20 0,-1-2 0,-1 6 0,-1-4 0,0-30 0,-2-3 185,0 9 1,-2-2 306,2-14 0,-2-3 983,-13 32-234,0-18 234,-10-27 0,3 1 0,-1-16 0,1 3 0,2-2-129,5-10-854,5-2 0,0-5 0,3 1 0,-1-3 0,-1 3 0,3-3 0,-5 3 0,-1 3 0,-1 2 0,-3 6 0,0 5 0,2 4 0,-3-3 0,3 5 0,2-9 0,-2 7 0,4-8 0,-3-1 0,4-6 0,-1 2 0,0-8 0,0 3 0,2-7 0,-3 1 0,5 0 0,-4 0 0,5-29 0,0-15 0,13-43 0,3 12 0,-1 21 0,2-1-427,13-33 427,-12 34 0,0-1 0,2 1 0,0 1 0,11-37 0,4 1 0,-7 18 0,5-3 0,-6 19 0,7-4 0,-9 22 0,13-16 0,-17 26 0,11-20 427,-12 20-427,1-11 0,-1 3 0,-6-3 0,0 0 0,-3 0 0,-4 0 0,0 0 0,-3 0 0,0-9 0,0 2 0,-7-12 0,-5 4 0,-6-1 0,-2-8 0,-1 7 0,-4-13 0,-3 3 0,-17-26-534,3 3 534,-4 2 0,5-7 0,7 17 0,8 2 0,1-5 0,9 19 0,4-5 0,4 6 0,5 11 0,3 6 534,0 11-534,0-1 0,2 9 0,4-5 0,3 5 0,3-2 0,-1 3 0,0-8 0,0 7 0,-2-7 0,1 9 0,-3-1 0,0 3 0,1-2 0,1 2 0,2 0 0,0-2 0,-1 5 0,1-2 0,-1-1 0,1 3 0,0-5 0,-3 5 0,0-2 0,-3 3 0,0 0 0,-2-1 0,-1 3 0,-2-3 0,0 1 0,-8-6 0,-3-1 0,-10-5 0,-2-1 0,-5-7 0,1-2 0,3 4 0,0-2 0,9 15 0,0-6 0,7 13 0,1-2 0,2 5 0,-2-2 0,1-1 0,-3-2 0,-2-1 0,-1-2 0,-1 4 0,5-4 0,-2 5 0,4-2 0,-1 0 0,2-1 0,0 3 0,0-1 0,-3 1 0,3-2 0,-5 2 0,2-2 0,-5 2 0,-1-1 0,0-1 0,-2 4 0,5 1 0,-5 0 0,2 4 0,-3-4 0,0 4 0,3-1 0,-2 2 0,8 0 0,-5 0 0,10 15 0,-1 17 0,24 26 0,0 5 0,17 0 0,-5-4 0,0-6 0,-4 6 0,-5-9 0,-5-3 0,-4-9 0,-4-4 0,-1-6 0,-5-4 0,2 9 0,-3-10 0,3 8 0,0-10 0,0 0 0,0-1 0,-1-3 0,1 0 0,-3 0 0,0-3 0,-3-1 0,0-3 0,0 0 0,0 7 0,-5-8 0,-5 14 0,-5-9 0,-3 4 0,0 0 0,0-3 0,-4 4 0,3-1 0,-3 1 0,3 0 0,1-1 0,0 0 0,-1 1 0,4 2 0,0-3 0,3 5 0,-1 7 0,6 0 0,1 11 0,6-11 0,0 11 0,0-7 0,0 9 0,0 0 0,0-1 0,0 15 0,0-15 0,0 6 0,0-19 0,0-5 0,0 0 0,0-3 0,0 3 0,0-3 0,-3 0 0,0 2 0,-3-5 0,3 6 0,-2-7 0,2 3 0,-3 1 0,0-4 0,0 3 0,1-3 0,-4 3 0,2 1 0,-1 4 0,1-1 0,1 4 0,-1 6 0,4-4 0,-1 20 0,4-21 0,0 36 0,0-31 0,0 14 0,0-16 0,0-10 0,0 5 0,0-6 0,0 4 0,0-1 0,0 4 0,-2-6 0,-5 10 0,1-10 0,-6 6 0,5-4 0,-2-3 0,1-1 0,1 0 0,-1-5 0,3 5 0,-3-12 0,2 5 0,-1-5 0,2 2 0,-5 5 0,1-6 0,-3 5 0,1-6 0,1 2 0,0-2 0,0-1 0,2-2 0,1 0 0,-1 0 0,1 2 0,-1-2 0,4 4 0,2 1 0,2 4 0,0 2 0,0 1 0,2 0 0,1 0 0,3-1 0,-1-2 0,-2-3 0,-1-2 0,-2-1 0,0 2 0,0 0 0,-9-1 0,2-1 0,-8-1 0,4-2 0,1-2 0,2-1 0,-1 0 0,2-9 0,2-16 0,4-14 0,5-16 0,4-6 0,-1 5 0,1-5 0,0 6 0,3-11 0,6 3 0,0-9 0,2 15 0,-5 10 0,0 5 0,-1 5 0,1-3 0,1-9 0,-5 16 0,4-19 0,-6 9 0,2 1 0,-3-10 0,-3 14 0,3-27 0,-3 12 0,4-13 0,-1 24 0,0-6 0,3 12 0,1-4 0,2 0 0,-2 5 0,1 4 0,-2-3 0,3-2 0,0 0 0,-2 4 0,1-1 0,5-23 0,-5 10 0,5-22 0,-10 18 0,1 0 0,0-11 0,-1 5 0,1-5 0,-1 6 0,4 9 0,-3-2 0,4 11 0,3-16 0,-4 22 0,10-14 0,-11 22 0,5-4 0,-3 3 0,0-1 0,-3 5 0,2-2 0,-5 0 0,2 2 0,-4-2 0,-2 0 0,-2 2 0,0-13 0,0 11 0,0-11 0,-2 13 0,-5-9 0,1 8 0,-10-9 0,5-1 0,-8 0 0,2-7 0,-8 0 0,0 1 0,-8-10 0,-6 3 0,-5-6 0,-8 3 0,4 2 0,6 12 0,4 3 0,11 5 0,2 7 0,3-2 0,9 9 0,2 1 0,4 6 0,-5 0 0,6 2 0,-8 0 0,6 0 0,-2 0 0,0 0 0,2 0 0,-1 4 0,6 11 0,-1 0 0,4 8 0,0-3 0,0-2 0,0 2 0,0 0 0,0-2 0,0 5 0,0-5 0,0 2 0,0-3 0,0 0 0,0-1 0,0 1 0,2 0 0,-1 0 0,4 0 0,-2 3 0,3 1 0,0 0 0,6 6 0,-5-8 0,8 8 0,-6-6 0,3 3 0,0-3 0,-3 3 0,2-6 0,-5 2 0,3 0 0,-4-3 0,7 25 0,-5-19 0,9 23 0,-10-24 0,4 10 0,-4-7 0,0 0 0,3-2 0,-3-5 0,3 2 0,-4-3 0,1 0 0,-3-1 0,-1 1 0,-2 0 0,0 0 0,0 3 0,0-3 0,0 4 0,0-1 0,0 1 0,0 3 0,0 4 0,0 1 0,0 4 0,0 9 0,0 17 0,-6-7 0,1 9 0,-5-26 0,0 5 0,3-5 0,-6-1 0,6 2 0,-5-6 0,4-1 0,-4 7 0,1-6 0,-5 8 0,-2-1 0,-2-3 0,-5 9 0,-1-3 0,4-8 0,-5 6 0,10-12 0,-7 5 0,8-2 0,0 0 0,3-4 0,-3 22 0,8-17 0,-7 21 0,7-17 0,-3 9 0,-6 0 0,5-1 0,-5 5 0,3-11 0,-6 25 0,7-34 0,-6 28 0,7-28 0,-2 10 0,1-8 0,3-4 0,2-5 0,2-6 0,3 2 0,-1-8 0,1 5 0,0-8 0,1 5 0,0-1 0,-1 2 0,-2 1 0,2-1 0,-1-1 0,3 0 0,-1 0 0,2 0 0,0 4 0,0-4 0,0 4 0,0-7 0,0 3 0,9-2 0,1-3 0,12 0 0,-1-5 0,0 0 0,3 0 0,-9 0 0,4 0 0,-8 0 0,0-2 0,-2 1 0,-9 15 0,1-5 0,-6 12 0,0-13 0,0 2 0,-2-3 0,1 1 0,-1 2 0,2-3 0,0 4 0,0-1 0,0-2 0,0-1 0,-5-3 0,3 1 0,-3-1 0,3 3 0,0 0 0,4-35 0,-1 10 0,13-38 0,-3 26 0,18-17 0,-11 11 0,11-9 0,-8-1 0,0 6 0,-4-12 0,-1 4 0,-4-6 0,1-4 0,0-2 0,-4-10 0,0 18 0,0-33 0,-3 24 0,7-29 0,-7 6 0,7 6 0,-3-12 0,2 31 0,3-39 0,-6 59 0,0-46 0,-4 48 0,0-21 0,0 19 0,0-8 0,0 4 0,0 0 0,0-5 0,-7 1 0,-11-25 0,0 13 0,-6-6 0,6 20 0,4 11 0,-3-5 0,4 6 0,-3 1 0,3 6 0,0 1 0,2 2 0,4 5 0,-2-6 0,4 3 0,1-3 0,-2-4 0,6 2 0,-3-2 0,3 3 0,0 1 0,0 0 0,0-1 0,0 4 0,0 1 0,2 3 0,3 3 0,8-4 0,-2 9 0,4-5 0,-5 8 0,1-4 0,-1 5 0,0-3 0,-2 1 0,2-1 0,-5-2 0,3-1 0,-3 1 0,0-3 0,-2-1 0,-1-3 0,-2 0 0,0 3 0,0 1 0,-2 3 0,-3 0 0,-6-1 0,-3 3 0,-3-3 0,0 5 0,-1-7 0,4 7 0,1-2 0,6 4 0,0 3 0,-2-1 0,-1 2 0,1 2 0,0 5 0,3 2 0,1 6 0,0-1 0,2 2 0,-3 5 0,0 8 0,0 1 0,-2 11 0,2-2 0,2 8 0,0 1 0,4-3 0,0 1 0,0-3 0,0 0 0,0 0 0,0 14 0,0-26 0,0 24 0,0-28 0,0 25 0,0-23 0,0 20 0,0-8 0,0 4 0,0 0 0,4-5 0,0 5 0,0-8 0,3 18 0,-6-10 0,5-3 0,-6 8 0,3-19 0,0 10 0,-2-7 0,5 18 0,-2-1 0,3 0 0,-3 5 0,3-12 0,-6 9 0,2 6 0,-3 0 0,4 12 0,-3 0 0,3-9 0,-1 6 0,-2-13 0,3 0 0,-4-3 0,0-13 0,0-2 0,0-8 0,0-4 0,0-5 0,0-3 0,0 0 0,-3-1 0,0 1 0,-8 4 0,5-3 0,-7 4 0,7-8 0,-2 2 0,2-6 0,1 7 0,2-7 0,-2 4 0,2-4 0,-2 0 0,2 0 0,-2 0 0,5 1 0,-2-1 0,-1 3 0,2-2 0,-1 2 0,0-5 0,1 1 0,-1 1 0,0 0 0,1 0 0,-3-1 0,-1-2 0,-1 3 0,-3 0 0,4-2 0,-3 2 0,1-5 0,1 5 0,-1-5 0,0 2 0,1-2 0,-3 2 0,4-2 0,-4 4 0,4-4 0,-2 2 0,0-1 0,0-1 0,0 2 0,-2 0 0,4-2 0,-5 2 0,3-3 0,-1 1 0,0 0 0,0 0 0,-2-1 0,1 1 0,1 0 0,-1-3 0,-1 2 0,2-1 0,-6 2 0,8-3 0,-3 3 0,0-3 0,-9 1 0,-7-1 0,9 5 0,10 3 0,16 7 0,4-2 0,-4-2 0,1-3 0,-4-2 0,0-1 0,0 0 0,0-4 0,3 1 0,-1-4 0,0 0 0,1 0 0,-1 0 0,2-3 0,-1 3 0,-2-4 0,1 1 0,-2 0 0,-2 15 0,-1-1 0,-4 16 0,0-9 0,0 2 0,-3 0 0,-6 2 0,-8 0 0,-6 4 0,-7-5 0,-4 2 0,0-3 0,0-3 0,2-1 0,6 0 0,-4 0 0,8 0 0,4 2 0,7-9 0,1 3 0,4-7 0,1 3 0,-5-4 0,4-5 0,-9-6 0,4-14 0,-1-1 0,-1-6 0,4 4 0,-3-5 0,5 4 0,-3-7 0,7 6 0,0-2 0,3 4 0,0-1 0,0 1 0,0-1 0,0 1 0,0-4 0,3 2 0,0-6 0,7-1 0,-3 6 0,5-5 0,-5 7 0,5-4 0,-2 0 0,2 0 0,-2 5 0,2-4 0,-5 2 0,5-2 0,-6 7 0,6-3 0,-4 7 0,4-4 0,-3 7 0,1 1 0,-2 3 0,-1 0 0,3 2 0,-2-2 0,2 2 0,0-2 0,12-9 0,-6 3 0,9-4 0,-10 3 0,6 1 0,-9 2 0,9-4 0,-5-4 0,-2 6 0,2-11 0,-8 9 0,4-6 0,-5-1 0,4 4 0,-5 1 0,2 6 0,-3 1 0,0 3 0,-2 2 0,-1-2 0,-4-2 0,-10-3 0,-9-9 0,-7 0 0,1 1 0,1-7 0,2 2 0,-1-6 0,5-1 0,7 6 0,3-3 0,7 7 0,0-4 0,3 5 0,0-1 0,0 1 0,0 3 0,0-3 0,0 7 0,0-4 0,0 5 0,2-1 0,1 0 0,3 0 0,-1 0 0,1 0 0,0 1 0,-1-1 0,1 0 0,6-5 0,1 4 0,6-1 0,-1 4 0,3 0 0,-3 5 0,11-12 0,-10 14 0,14-18 0,-10 12 0,4-6 0,-5-2 0,-4 6 0,1-10 0,-3 8 0,-1-7 0,-6 8 0,0-7 0,-4 6 0,1-2 0,-3 3 0,0 0 0,-3 1 0,0 2 0,0-7 0,0 9 0,0-6 0,-2 10 0,-1-1 0,-4 1 0,1-2 0,-2-4 0,1 3 0,-2-5 0,-2-1 0,-4-5 0,-2-4 0,-6 0 0,3-1 0,-6 1 0,-3-6 0,0-4 0,0 6 0,5-7 0,5 10 0,2-2 0,2 1 0,5 7 0,2 4 0,5 3 0,1 4 0,2 2 0,0-3 0,0 2 0,2-1 0,0 1 0,4-2 0,-1 0 0,0-2 0,0 0 0,1 2 0,-1-3 0,-2 1 0,1 2 0,-3-2 0,1 5 0,-2-1 0,2-1 0,-1 2 0,1-4 0,-2 5 0,0-5 0,-2 2 0,-6-3 0,-8-2 0,-5 3 0,-1-4 0,-2 4 0,6 1 0,-5-1 0,5 0 0,-2 3 0,3 1 0,5 3 0,2 2 0,4-1 0,3-5 0,15 0 0,-3-5 0,13 4 0,-9-1 0,-4 1 0,3-1 0,-6 3 0,1 1 0,-1 0 0,-1 2 0,4-2 0,-2 1 0,-2 0 0,6-3 0,-8 4 0,8 1 0,-6-5 0,0 3 0,-3-6 0,-2-1 0,0 2 0,0-5 0,0 5 0,0 0 0,0 2 0,-6 33 0,2 3 0,-6 21 0,0-2 0,2-3 0,-6 5 0,2 6 0,-3-1 0,0 0 0,-1 5 0,1-3 0,-1 8 0,0-8 0,-3 3 0,7-14 0,-10 12 0,14-23 0,-10 13 0,8-12 0,-3-4 0,-1 6 0,2-11 0,-1 7 0,1-6 0,-2 6 0,5-3 0,-4 0 0,9 3 0,-4-7 0,7 4 0,-1-5 0,2 0 0,0 1 0,0-4 0,0-1 0,2-3 0,6 4 0,1-3 0,1 0 0,-2-7 0,0 1 0,-3-3 0,3 4 0,-3-3 0,1 3 0,-1-2 0,0 5 0,-2-5 0,2 2 0,-3-5 0,4 2 0,-2-3 0,1 1 0,0 0 0,1-1 0,-1 1 0,7-26 0,-5 0 0,1-19 0,-2 1 0,-3 1 0,4-3 0,0-4 0,0 8 0,0 1 0,-4 4 0,2 8 0,-1-2 0,1 2 0,2-4 0,-2 4 0,1-2 0,0 1 0,0 1 0,2 1 0,-1 3 0,3 1 0,-4 2 0,2 3 0,-3 1 0,2 5 0,-2-3 0,5 4 0,-3 1 0,2 1 0,-4 19 0,-1 1 0,-4 22 0,0 3 0,0 5 0,0 5 0,0 6 0,-3-5 0,-1 0 0,-7-2 0,-1-4 0,-6 1 0,3-2 0,-6-4 0,3-1 0,0-4 0,-2 4 0,3-8 0,-4 7 0,-4-1 0,-1 4 0,-6 7 0,2-4 0,-5 3 0,3 1 0,-6-5 0,14-5 0,-18 15 0,21-19 0,-11 8 0,7 5 0,8-21 0,-3 14 0,2-11 0,7 2 0,-6 0 0,4-1 0,3-1 0,1-10 0,3 5 0,0-9 0,3 7 0,0-10 0,3 2 0,0-9 0,0-1 0,0 4 0,0-3 0,0 3 0,0-2 0,0-2 0,4-51 0,1 2 0,5-19 0,11 9 0,0 34 0,11-13 0,-13 8 0,3-2 0,-6 3 0,4-8 0,-1 3 0,-2-5 0,-1 6 0,-6-7 0,-1 4 0,1-4 0,-3 4 0,6-12 0,-4 20 0,4-15 0,-2 21 0,1-5 0,-1 3 0,0 3 0,-1 1 0,0 5 0,1 0 0,-4 4 0,3-1 0,-3 2 0,-2 33 0,-1-3 0,-4 38 0,0-10 0,0 10 0,0 5 0,0-18 0,0 10 0,0-18 0,0 0 0,0-2 0,0-9 0,0-7 0,0 1 0,0-12 0,0 4 0,0-8 0,0 5 0,-2-5 0,-4 2 0,1-3 0,-3 1 0,1-1 0,1 3 0,-4-2 0,4 5 0,-4-2 0,1 3 0,-2-1 0,2 1 0,-2 0 0,3-3 0,-3-1 0,-3 1 0,3-3 0,-6 1 0,3 1 0,-3-4 0,2 8 0,1-3 0,0 4 0,4 2 0,-4 2 0,4 2 0,1 1 0,-3 3 0,1 10 0,1-7 0,0 0 0,5-15 0,0-5 0,2-4 0,1 2 0,-7-3 0,3-2 0,-8-4 0,6-15 0,0-6 0,5-21 0,-4-7 0,2-22 0,-3-9 0,2 11 0,2-11 0,4 24 0,0-14 0,0 10 0,0 10 0,0-6 0,0 27 0,6-17 0,-2 28 0,12-18 0,-2 9 0,3-10 0,0 0 0,-3-6 0,0-1 0,1-8 0,-4 12 0,0-6 0,-4 8 0,3-1 0,0 2 0,0 8 0,2 4 0,-3 1 0,2 7 0,1-4 0,3-3 0,-5 2 0,2-6 0,-5-9 0,-1 9 0,1-13 0,-1 8 0,1-2 0,-3-2 0,2 4 0,-6 0 0,6 4 0,-5-3 0,1 2 0,-2-3 0,0 0 0,0 0 0,0-19 0,0 15 0,0-20 0,0 23 0,0 1 0,0 1 0,0 2 0,0 1 0,0 1 0,0 3 0,0 1 0,0 0 0,0 2 0,0 2 0,0 3 0,0 3 0,0-2 0,0 5 0,0-2 0,0 0 0,0-1 0,0-3 0,0-3 0,0-1 0,0-4 0,0-12 0,0-9 0,-6 0 0,-5-11 0,2 34 0,-1-9 0,10 21 0,0-9 0,0 2 0,0-9 0,0 1 0,0-12 0,0 4 0,0 1 0,0 5 0,0 3 0,0 4 0,0 4 0,0 1 0,0 5 0,0-3 0,0 1 0,0 2 0,0-5 0,0 2 0,0-3 0,0 0 0,0 4 0,0-1 0,0 4 0,0 2 0,-4-1 0,-10 6 0,-2 11 0,-10 6 0,2 17 0,-1 3 0,-3 7 0,6-5 0,-8 16 0,3-8 0,7-2 0,-2 4 0,12-15 0,-1 12 0,0 0 0,7-5 0,1-1 0,3-4 0,0 4 0,0-3 0,0 18 0,0-7 0,0 9 0,0-15 0,0 1 0,3-5 0,1 3 0,5-4 0,1-6 0,1-10 0,-2-2 0,1-5 0,-5-4 0,2 0 0,0-2 0,0 0 0,2 1 0,-1 2 0,-1 2 0,-2 3 0,-2-2 0,2 5 0,-2-5 0,0 2 0,-1-5 0,0 1 0,9-44 0,-3 6 0,10-44 0,-9 13 0,7-11 0,-7 0 0,3-7 0,-3 1 0,-1 19 0,5-27 0,-5 35 0,8-22 0,-5 25 0,2 12 0,1-1 0,2 7 0,0-1 0,1 1 0,-2 7 0,-6 7 0,4-1 0,-6 7 0,3-2 0,-5 4 0,0 2 0,2-2 0,0 0 0,1-3 0,-2 0 0,2-4 0,-2 3 0,2 1 0,-3 0 0,0 2 0,-3-2 0,1-7 0,-3 6 0,0-16 0,0 14 0,0-14 0,0 13 0,-3-10 0,0 6 0,-1 1 0,2 4 0,0 3 0,1 2 0,-3-1 0,-3 1 0,1 1 0,-3-2 0,4 3 0,0-1 0,-1 1 0,0 0 0,-4 0 0,4 1 0,-6 0 0,7 0 0,-7 0 0,3-2 0,-4-2 0,0-1 0,-1 1 0,0-1 0,-2 2 0,5-3 0,-2 0 0,2 3 0,1 1 0,2 2 0,1-2 0,0 1 0,4 23 0,-4-12 0,7 20 0,-4-21 0,1 1 0,-2 13 0,3 3 0,-1 17 0,3 10 0,0 12 0,12 12 0,-6 5 0,15 7 0,-11-5 0,2 4 0,-7-11 0,-1-2 0,-4 0 0,0-3 0,0 3 0,-8 0 0,3 2 0,-8 11 0,0-4 0,-1 11 0,1-12 0,-8 6 0,7-12 0,-13-2 0,6-10 0,-7-2 0,10-18 0,-12 24 0,11-29 0,-9 26 0,13-31 0,1 6 0,0 2 0,4-2 0,-4 10 0,3-12 0,1-1 0,0-1 0,1 2 0,1 0 0,-5 3 0,6-8 0,-3 3 0,1 2 0,1-4 0,-5 6 0,7-10 0,-4 6 0,1-7 0,2 3 0,-4-7 0,4 3 0,-1-7 0,2 3 0,3-3 0,-5 7 0,7-2 0,-7 7 0,8-8 0,-3 2 0,3-5 0,0 2 0,0-3 0,0 0 0,0-3 0,0 2 0,0-8 0,0 5 0,0-39 0,0 16 0,0-23 0,0 23 0,0 6 0,2 39 0,-1-12 0,4 33 0,-2-19 0,5 12 0,-1 6 0,2 15 0,-2-18 0,-2 10 0,-3-1 0,-2-17 0,0 18 0,0-27 0,0 3 0,-5-5 0,1-4 0,-8-5 0,6-3 0,-3-1 0,4-6 0,0-3 0,2-4 0,5-48 0,2 22 0,7-50 0,-3 33 0,6-16 0,-6 4 0,3-11 0,-6-6 0,-2-13 0,-3-7 0,0 0 0,0-4 0,-4 10 0,0-5 0,-5 12 0,1 16 0,1 0 0,-4 12 0,2-20 0,-2 8 0,6-8 0,-2 5 0,7 0 0,-8-6 0,7 0 0,-2 0 0,3-5 0,0 9 0,0-8 0,0 27 0,3-13 0,1 19 0,3-11 0,1 4 0,-2 5 0,-2-4 0,-1-20 0,-3 21 0,0-19 0,0 31 0,0-4 0,0 4 0,0 4 0,0 5 0,0 8 0,0 0 0,5 6 0,3 1 0,6 3 0,0 2 0,2 0 0,-2 0 0,-5-2 0,-1-10 0,-8-3 0,0-14 0,-4-9 0,0-6 0,-6 0 0,2-3 0,-5 9 0,5-5 0,-2 5 0,3 1 0,3 4 0,1 4 0,3 0 0,0 8 0,0 1 0,0 6 0,0 1 0,0 3 0,0 2 0,0-2 0,0 0 0,0 2 0,0-4 0,0 2 0,0-1 0,0-6 0,0 3 0,0-2 0,0-1 0,0 3 0,0 1 0,0 2 0,0 4 0,0-5 0,0 5 0,-9 40 0,0-3 0,-6 46 0,4-5 0,2 8-623,0 19 623,3-6 0,4-40 0,0 0 0,-2 41 0,3 4 0,-7-12 0,7-22 0,-3 4 0,0 2 0,3-18 0,-7 23 0,7-34 0,-5 8 623,5 0-623,-5-10 0,5-1 0,-5-4 0,3-4 0,-3 0 0,-1-1 0,-3 5 0,3-3 0,-3 7 0,3-4 0,4 1 0,-4 8 0,3 11 0,-4-6 0,4 16 0,-3-20 0,7-3 0,-3 5 0,-1-10 0,4 13 0,-7 10 0,6-2 0,-7 9 0,5-15 0,-5 1 0,1-7 0,3 4 0,-3-1 0,3-8 0,0-2 0,-1 7 0,4-12 0,-5 3 0,6-15 0,-5-3 0,4 0 0,-4 0 0,2-3 0,-5-1 0,2 0 0,-3-4 0,3 3 0,-4-4 0,2 2 0,-9-4 0,4-16 0,-2-5 0,4-10 0,4 8 0,-1 1 0,0 2 0,2 0 0,-1 3 0,2 4 0,-2 5 0,-3-1 0,0 1 0,0 2 0,2-2 0,2 26 0,2-14 0,4 15 0,3-57 0,0-1 0,0-38 0,-3 16 0,0-14 0,0 22 0,0-20 0,4 5 0,-3 8 0,7-24 0,-4 31 0,4-13 0,-1 8 0,1 4 0,-1-5 0,1-6 0,0 0 0,0-6 0,-4 0 0,3 18 0,-3-8 0,2 14 0,2-7 0,-1 0 0,0 14 0,-1-2 0,1 10 0,-1 1 0,-3 2 0,3-6 0,-6-2 0,3-10 0,-3-2 0,0-1 0,0 1 0,0 1 0,0 4 0,0-5 0,0 5 0,0 4 0,0 6 0,0 4 0,3 3 0,0 0 0,3 4 0,-1 1 0,4-12 0,-3 5 0,3-9 0,-6 8 0,3-5 0,-6 7 0,6-5 0,-5 6 0,4 0 0,-5-3 0,3 6 0,-3-5 0,2 5 0,-1-2 0,1 0 0,-2-1 0,0-4 0,0 1 0,0-1 0,0-3 0,0-1 0,0-1 0,0-2 0,-5 7 0,-4-15 0,-4 13 0,-5-10 0,5 16 0,-4 3 0,5 4 0,-1 4 0,3-1 0,2 3 0,-2 1 0,5 4 0,-4-1 0,-1 4 0,3-3 0,-4 3 0,3 5 0,3 7 0,0 6 0,5 24 0,0 5 0,5 30 0,8 2 0,1 0-420,-1-29 1,1 2 419,6 44 0,2-10 0,-14-36 0,-2-1 0,5 9 0,-3 13 0,0-18 0,-4-5 0,-1-10 0,-3-1 839,0-8-839,0 0 0,0-1 0,0 10 0,0 1 0,0 9 0,0-10 0,0 3 0,0-7 0,0 8 0,0-8 0,-3 3 0,0-8 0,-4 0 0,-2-1 0,2-3 0,-6 16 0,6-13 0,-4 22 0,7-10 0,-3 13 0,3 6 0,-4 0 0,4 6 0,-4 0 0,4 0 0,-4-15 0,-4 23 0,4-25 0,-8 28 0,7-17 0,-10 35 0,2-28 0,-3 27 0,-2-39 0,9-8 0,-7-1 0,8-11 0,-4 1 0,2 1 0,5-14 0,0 2 0,1-10 0,5-1 0,-4-5 0,4-1 0,-3 2 0,-8-6 0,2-1 0,-5-11 0,7-2 0,-1-2 0,1 3 0,-1-1 0,1 3 0,2 1 0,1 4 0,-2 1 0,2 2 0,22-27 0,-9-14 0,20-9 0,-18-12 0,-4 13 0,3-11 0,-3 1 0,4-5 0,0 4 0,-1 13 0,1-24 0,0 26 0,-1-16 0,1-1 0,-1 24 0,-2-24 0,-3 13 0,-2 3 0,0-21 0,0 25 0,0-8 0,0 14 0,0 2 0,0 0 0,0 1 0,0 1 0,3 2 0,1 1 0,2 1 0,0 4 0,0-5 0,4-24 0,-2 10 0,2-24 0,-3 32 0,-3-11 0,2 7 0,-5-5 0,2-3 0,0 4 0,-2 1 0,5 3 0,-5-2 0,5 7 0,-6-4 0,7 1 0,-7-1 0,3-15 0,-3 8 0,0-12 0,0 8 0,0 1 0,0 5 0,0 1 0,0-1 0,0 4 0,-3-8 0,0-2 0,-1 8 0,1-2 0,3 14 0,0 5 0,0-1 0,0 4 0,0-2 0,0 2 0,0-4 0,0 4 0,0-3 0,0 3 0,0 0 0,0 4 0,0 1 0,0 5 0,0 0 0,-3 2 0,-2 1 0,-1-2 0,-6 1 0,3 0 0,-4 0 0,3 1 0,-1 1 0,2 0 0,-2 3 0,4 0 0,-3 4 0,3 0 0,-4 0 0,1 0 0,-3 0 0,2 0 0,-2 0 0,2 3 0,1-1 0,2 3 0,1 2 0,2 1 0,3 4 0,-1-1 0,3 9 0,-2-5 0,1 12 0,-1-5 0,2 6 0,0 0 0,0-2 0,0 2 0,0 0 0,0-3 0,0 12 0,0-7 0,0 11 0,0-2 0,0 8 0,3 7 0,5 5 0,1 12 0,4 6 0,-5 2 0,1 5 0,-1-27 0,-4 10 0,-1-22 0,-3 9 0,0-7 0,0-8 0,0 2 0,0-11 0,0 16 0,0-19 0,0 23 0,0-9 0,0 12 0,0-13 0,0 29 0,0-29 0,0 22 0,-3-20 0,2-8 0,-5-1 0,3-1 0,-1-6 0,-2 6 0,6 6 0,-6-7 0,2 19 0,0-22 0,-3 27 0,3-18 0,-3 7 0,-3-8 0,3-2 0,-3 0 0,0 12 0,3-18 0,-4 17 0,4-10 0,1-2 0,-8 35 0,6-43 0,-8 34 0,5-19 0,0-7 0,0 17 0,2-19 0,-3 20 0,2-22 0,-4 16 0,7-23 0,-2 10 0,2-6 0,1 2 0,0-7 0,0 3 0,3-10 0,-2 6 0,2-9 0,-3 2 0,3-6 0,-1 1 0,-1 1 0,0-1 0,-11 0 0,3-4 0,-7-4 0,9 0 0,-5 0 0,8-2 0,-3-1 0,1 0 0,5-1 0,11-10 0,-3 2 0,8-8 0,-9 7 0,-2 2 0,3 1 0,-3 0 0,5 0 0,-2-4 0,2-3 0,1-8 0,1-4 0,3-8 0,1-6 0,4-6 0,3-4 0,2 0 0,2-1 0,1 1 0,-4 9 0,-1-3 0,1-6 0,-8 14 0,7-13 0,-7 19 0,0-15 0,-1 11 0,-6-19 0,-1 25 0,-3-20 0,0 20 0,0-30 0,0 22 0,0-11 0,-4 0 0,1 21 0,-8-17 0,-2-3 0,-1 12 0,1-15 0,3 19 0,0 0 0,6 0 0,-5 0 0,8-1 0,-2-3 0,0 3 0,3-17 0,-3 21 0,3-19 0,0 22 0,0-11 0,0 5 0,0-4 0,0 3 0,0-18 0,0 12 0,0-18 0,0 10 0,0-5 0,0-1 0,0 10 0,0-7 0,0 12 0,0-9 0,0 6 0,0 3 0,0 6 0,0 5 0,0 3 0,0 4 0,0-3 0,0 3 0,0 0 0,-3-2 0,0-13 0,-4 8 0,4-8 0,-2 12 0,4 7 0,-5-7 0,3 6 0,0-2 0,-2 3 0,2 3 0,0 1 0,-2 3 0,2 0 0,0-1 0,-1 4 0,1-3 0,-1 3 0,-1-1 0,0-1 0,0 3 0,0-3 0,-2 2 0,4 0 0,-7 0 0,4 4 0,-4 1 0,-4 2 0,5 0 0,-3 0 0,2 8 0,1 4 0,0 13 0,-1 4 0,1 0 0,-1 3 0,0-6 0,-2 6 0,2-7 0,1 0 0,0-2 0,6 2 0,0 4 0,3 19 0,0-8 0,10 17 0,3-8 0,10 9 0,0-3 0,-4-6 0,-1 2 0,-4-12 0,-2 5 0,-2-7 0,-4-4 0,0-4 0,-2-1 0,1-4 0,-4 1 0,5-1 0,-6 1 0,3 3 0,0 1 0,-2 4 0,4 0 0,-4 4 0,2-3 0,-3 3 0,3-4 0,-2-3 0,2 2 0,-3-3 0,0 0 0,0-1 0,0 0 0,0 20 0,0 4 0,0 8 0,0-3 0,0-8 0,0 4 0,0-9 0,-8 18 0,4-32 0,-12 35 0,6-39 0,-1 20 0,-1-17 0,4 4 0,-4-4 0,5 3 0,-2-6 0,2 6 0,1-7 0,0 3 0,-3-3 0,5-1 0,-4-3 0,5-1 0,-3-3 0,1 0 0,-4 7 0,0-2 0,0 0 0,1-3 0,0-1 0,1-1 0,-1 3 0,2 1 0,0-4 0,0 7 0,0-7 0,0 7 0,0-6 0,1 2 0,-1-4 0,0-2 0,1-1 0,-2-2 0,3-4 0,-3 3 0,4-2 0,-2-1 0,0 3 0,0-2 0,3 2 0,-3 3 0,0 2 0,-2 3 0,-2-3 0,3-2 0,-2-3 0,1 1 0,-1-3 0,-3-1 0,3 0 0,-1-1 0,3 4 0,-4-5 0,5 2 0,-2-2 0,2 2 0,-2 3 0,1 1 0,-1 4 0,1-4 0,-2 5 0,2-5 0,-2 2 0,3-3 0,0 0 0,0-2 0,0 1 0,-1-41 0,2 17 0,0-34 0,4 21 0,0-2 0,0-12 0,3 11 0,1-19 0,3 14 0,0-11 0,0 9 0,0 0 0,2 1 0,2-1 0,0-1 0,-1 2 0,0 4 0,-2-14 0,1 17 0,-2-19 0,0 17 0,0-15 0,-1 11 0,2-9 0,-5 15 0,3-8 0,-2 5 0,2 4 0,1-3 0,-1 7 0,0-7 0,1-2 0,2 0 0,-1 1 0,1 0 0,-2 0 0,-3-5 0,-1-1 0,-3-2 0,0 7 0,0-8 0,3 8 0,-3-3 0,3 3 0,-3 5 0,3-14 0,-2 11 0,2-8 0,-3 12 0,0 7 0,0-3 0,0 3 0,0-3 0,0-1 0,0-7 0,0 5 0,0-13 0,-7 5 0,3 1 0,-10-12 0,7 11 0,-4-5 0,1 0 0,3 5 0,-7-7 0,7 3 0,-4-2 0,2 6 0,1-2 0,-4 4 0,4 0 0,-5-19 0,3 14 0,0-14 0,0 19 0,3 0 0,1 0 0,-1 4 0,1-3 0,-1 6 0,-2-2 0,3 7 0,-3 1 0,4 3 0,-1 0 0,0 0 0,1 3 0,-1 1 0,1 0 0,0 2 0,-1-5 0,-1 5 0,3-2 0,-3 5 0,5-2 0,-3 5 0,2-6 0,-5 7 0,-1 2 0,-4 14 0,-1 10 0,1 7 0,3 4 0,-3 5 0,6-8 0,-3 10 0,3 0 0,3 3 0,0 5 0,4-10 0,0-1 0,0 0 0,0-3 0,0 4 0,0-5 0,4 4 0,-1-7 0,4 6 0,-1-7 0,0 1 0,1 2 0,-1-7 0,0 3 0,0-7 0,0 3 0,3-3 0,1 7 0,0 1 0,2 4 0,-1 9 0,3 2 0,-2 9 0,3 6 0,-6 0 0,5 21 0,-5-12 0,-2 12 0,-3-21 0,-4-5 0,0-11 0,0-6 0,0-8 0,0-1 0,0-3 0,0-1 0,-5-3 0,-2 7 0,-8-3 0,4 1 0,-7 2 0,8-10 0,-6 11 0,4-8 0,-1 8 0,4-8 0,0 2 0,4-5 0,1 5 0,2-5 0,2 2 0,-3 1 0,2-6 0,-1 6 0,0-10 0,-1 5 0,-3-5 0,1 5 0,-3-5 0,2 5 0,-1-5 0,1 5 0,1-2 0,1 0 0,-1 2 0,5-5 0,-3 5 0,3-5 0,-2 2 0,1 0 0,-1 4 0,-1 4 0,0 0 0,-3 6 0,3-5 0,-3 10 0,2-6 0,-5 17 0,2-15 0,-2 11 0,4-18 0,-1-1 0,0-6 0,1 2 0,-1-5 0,1 2 0,0-3 0,-3 0 0,0-2 0,0 2 0,-1-5 0,3 5 0,-4-4 0,4 3 0,-1-3 0,2 1 0,-2 2 0,2-3 0,0 5 0,-1-3 0,3-1 0,-6 2 0,4-1 0,-5-1 0,5 0 0,-2-2 0,0 2 0,0-2 0,1-25 0,2 8 0,4-22 0,0 21 0,0-1 0,0-2 0,0-2 0,0-11 0,6 0 0,2-8 0,9-2 0,-5-8 0,4 3 0,-8 1 0,7-20 0,-7 28 0,4-28 0,-6 29 0,2-19 0,-2 20 0,2-13 0,-3 24 0,2-10 0,-1 3 0,1-4 0,-1 0 0,1 0 0,0 0 0,-4 4 0,0 0 0,-3 1 0,0 6 0,0-5 0,0 9 0,3-6 0,0 3 0,3 0 0,0-2 0,0 5 0,3-6 0,-3 7 0,3-7 0,-4 3 0,2-4 0,-4 1 0,0 0 0,-3-1 0,0 1 0,0-9 0,0 10 0,0-13 0,0 14 0,-3-10 0,-4-8 0,0 8 0,-2-7 0,3 15 0,0-1 0,0 1 0,-1-9 0,1 3 0,-5-12 0,4 8 0,-7-7 0,3-2 0,-3-1 0,3 5 0,-3-2 0,7 6 0,-7-7 0,7 3 0,-3 6 0,3 1 0,1 10 0,3-6 0,-2 11 0,4-4 0,-4 5 0,4-1 0,-1 0 0,2 0 0,0-18 0,0 7 0,0-9 0,-3 6 0,-1 5 0,1-3 0,-3 9 0,3-6 0,0 16 0,0-8 0,1 11 0,2 2 0,-2-8 0,2 6 0,0-7 0,0 5 0,0 3 0,4-7 0,4 7 0,0-3 0,1 4 0,-2 2 0,-1-4 0,3 0 0,-3-4 0,-1-2 0,-3-7 0,-2 1 0,0-13 0,0-2 0,-9 0 0,2 4 0,-9 3 0,5 9 0,-1-2 0,4 8 0,0 2 0,4 6 0,-5 1 0,1-1 0,-6 1 0,4 0 0,-3-1 0,3 3 0,2-1 0,1 24 0,5-6 0,0 20 0,2-8 0,0 6 0,0 0 0,0 3 0,0-8 0,0 3 0,-3-7 0,-1 7 0,-5-6 0,5 6 0,-4-3 0,7 4 0,-5-4 0,5-1 0,-1-3 0,2-1 0,0 1 0,0-1 0,0 0 0,0 9 0,0 1 0,0 1 0,0 15 0,0-17 0,0 18 0,0 3 0,0-12 0,0 15 0,0-14 0,0 1 0,0 3 0,0-4 0,0-5 0,0 3 0,0-7 0,0 4 0,-6-5 0,1 0 0,-7-4 0,3-1 0,-4-4 0,4 1 0,-2-4 0,4 2 0,-1-5 0,2 2 0,0-3 0,0 3 0,1-2 0,-1 5 0,0-2 0,-1 7 0,4-2 0,0 6 0,3 8 0,0-5 0,0 9 0,0-15 0,0 3 0,0-2 0,0 7 0,0-3 0,0 3 0,0-4 0,0 0 0,0 0 0,-3 0 0,-1 0 0,-6 4 0,3-7 0,-3 7 0,4-8 0,-4 4 0,3 0 0,-3 0 0,1-4 0,2-1 0,-2 0 0,0-2 0,-1 2 0,-2 7 0,0-11 0,5 14 0,0-16 0,3 6 0,-2-3 0,0-1 0,0 0 0,2-3 0,-1 3 0,4-6 0,-2 5 0,1-5 0,1 5 0,-1-2 0,2 4 0,0-1 0,0 0 0,0 1 0,0-4 0,0-1 0,0-3 0,0-3 0,0-1 0,0 0 0,0-2 0,0 4 0,2-4 0,1-2 0,1 1 0,1-3 0,-2-33 0,-1 3 0,-5-31 0,-1 19 0,-3-6 0,1 11 0,2-7 0,-2 4 0,5 4 0,-2-8 0,3 14 0,0-17 0,0 13 0,3-14 0,9-7 0,1-7 0,11-16 0,-6-7 0,-1-1 0,-5 11 0,2-25 0,-5 27 0,1-8 0,-6 8 0,-4 14 0,0 4 0,3-18 0,2 24 0,2-12 0,1 2 0,-1 4 0,1-6 0,-1 1 0,4-5 0,-2-2 0,3 0 0,-1-27 0,-6 36 0,2-29 0,-7 36 0,0-20 0,0 21 0,0-14 0,0 7 0,0 4 0,0-17 0,0 19 0,-3-8 0,-2 4 0,-5-1 0,-2 2 0,-2 4 0,-3 1 0,3 7 0,-3-1 0,5 10 0,-2-6 0,2 10 0,0-5 0,3 9 0,-2-2 0,5 3 0,-5-4 0,5 3 0,-2-1 0,5 3 0,-2 2 0,2-3 0,-2 0 0,-1-3 0,2 3 0,2-7 0,-1 6 0,3-2 0,-3 6 0,3 1 0,0 5 0,0-1 0,-21 18 0,10 1 0,-24 17 0,18 2 0,-6 1 0,3 7 0,3-7 0,0 7 0,5-8 0,-6 13 0,7-11 0,-3 10 0,4-3 0,2 2 0,-2-1 0,3 2 0,0-11 0,3 11 0,-2-7 0,6 4 0,-3-9 0,3 12 0,0-14 0,0 14 0,0-12 0,3 9 0,7 0 0,2 4 0,6 6 0,-1 15 0,-4-6 0,0 6 0,-5-16 0,-1-4 0,-3-5 0,-1-1 0,-3-4 0,0-4 0,0 0 0,0-8 0,0 10 0,3-8 0,0 18 0,4-7 0,0 13 0,-3-7 0,3 11 0,-6-7 0,2 4 0,-3 4 0,0-12 0,0 6 0,0-12 0,0 3 0,-3-7 0,-6 16 0,1-17 0,-1 18 0,0-14 0,7-6 0,-7 9 0,5-14 0,1 10 0,-3-7 0,3 7 0,-4-7 0,-3 12 0,0-7 0,0 0 0,-3 10 0,8-16 0,-4 17 0,4 3 0,1-12 0,-2 14 0,5-12 0,-2 0 0,0-1 0,3-1 0,-3-10 0,3 6 0,0 0 0,0-2 0,0 6 0,0-7 0,0 3 0,0-3 0,0 3 0,0-7 0,0 3 0,0-7 0,0 4 0,0-8 0,0 1 0,0-4 0,-2 0 0,1-2 0,-1 3 0,-14-37 0,6 10 0,-16-29 0,11 8 0,-1 2 0,1-8 0,4-4 0,1-2 0,5-9 0,2-7 0,3-27-943,0-3 943,2 36 0,0-1 0,7-35 0,-2 34 0,2-1 0,0 7 0,1-1-492,8-33 0,-1-4 0,-4 14 0,0 2 455,3-1 1,1-1 36,-2-13 0,-1 2 0,-1 25 0,1 0 0,6-32 0,1 3-457,-7 37 0,2 4 457,5-11 0,2 3 0,9-15-210,-11 29 0,0 0 210,13-31 761,-1 11-761,-4 9 983,-2 3 0,-4-4 0,-3 5-916,2-5 452,-10 19-519,9-10 22,-10 18-22,7-14 0,-5 16 0,-3 1 0,-1 9 0,-4 6 0,0 3 0,4 1 0,0 5 0,0-2 0,1 4 0,-2 1 0,6 2 0,-5 0 0,3 0 0,-3 0 0,-39-5 0,17 4 0,-37-4 0,12 1 0,-2-3 0,1-1 0,2-2 0,4 4 0,-1-1 0,-4 3 0,9 1 0,1 3 0,4 0 0,2 0 0,5 0 0,4 0 0,3 0 0,-1 0 0,4 0 0,-3 0 0,2 0 0,-5 0 0,2 0 0,-5 0 0,2 3 0,-3 2 0,0 4 0,0 2 0,1 0 0,-1 1 0,3-4 0,-2 3 0,5-6 0,-2 3 0,2-3 0,1 3 0,2 0 0,-4 9 0,5-2 0,-4 7 0,3-6 0,2 4 0,-2-2 0,2 6 0,0-7 0,0 7 0,3-3 0,0 3 0,3-3 0,0 3 0,0-3 0,0 0 0,0 6 0,0-5 0,0 10 0,0 1 0,0 10 0,0 1 0,0 8 0,0-3 0,0 4 0,3-9 0,1 7 0,3-12 0,0 9 0,0 13 0,-3-4 0,-1 7 0,-3-19 0,0 5 0,0-13 0,0 15 0,-3-4 0,-1-13 0,-6 6 0,3-7 0,-3 0 0,3 3 0,1-8 0,2-4 0,2-2 0,2-5 0,0 2 0,0-3 0,0 0 0,-3 0 0,2-1 0,-4 4 0,2-2 0,-5 2 0,-1-3 0,-10 2 0,11 2 0,-4 5 0,10 0 0,1 6 0,-5-3 0,3 4 0,-4 9 0,-1 7 0,4 6 0,-3 8 0,2-3 0,-2-10 0,-2 23 0,3-37 0,-2 26 0,1-28 0,0 9 0,3-1 0,-2-3 0,2-2 0,-3-4 0,1-4 0,0-1 0,-4 5 0,1-10 0,-4 5 0,1-8 0,1-2 0,-1 5 0,3-2 0,-2 0 0,4 0 0,-1-5 0,2 1 0,3 0 0,-2-3 0,2 2 0,-2-5 0,-1 5 0,4-2 0,-3 2 0,2-2 0,-5 7 0,4-9 0,-3 5 0,7-9 0,-3-1 0,1 4 0,2-5 0,-2 7 0,-1-6 0,-5-33 0,1 3 0,-2-37 0,2 7 0,3-7 0,-1-5 0,-2 0 0,6 0 0,-6 1 0,6 4 0,-6-4 0,6 19 0,-7-22 0,4 20 0,-4-8 0,4 9 0,-2 7 0,2-3 0,-3 3 0,3 2 0,-2 4 0,6 4 0,-3-3 0,3 2 0,0 1 0,0-3 0,0 7 0,0-8 0,0 11 0,0-16 0,2 14 0,2-11 0,2 11 0,0-5 0,4-4 0,-2-6 0,2-3 0,-3-1 0,-3 5 0,-1-14 0,-3 20 0,0-19 0,0 21 0,0-4 0,0 2 0,0 7 0,0-3 0,0 7 0,0-3 0,0 3 0,0-4 0,0-7 0,0 5 0,0-9 0,0 7 0,-3-23 0,-1 14 0,0-14 0,-2 23 0,6 1 0,-3 3 0,3 4 0,0-3 0,0 10 0,0-6 0,0 6 0,0-6 0,0-1 0,0-12 0,0-1 0,0-9 0,0 9 0,0-7 0,0 11 0,0-8 0,0 9 0,-3 1 0,0 7 0,0 4 0,-2-4 0,2 9 0,0-6 0,0 8 0,3 2 0,-2-2 0,2 0 0,-3 2 0,3-4 0,0 5 0,7-3 0,-1 5 0,6-2 0,-4 7 0,1-5 0,-2 3 0,-29-3 0,12 2 0,-27 1 0,20 5 0,0 0 0,3 4 0,-2 0 0,2 0 0,-2 1 0,-1-2 0,-3 3 0,2-4 0,-6 4 0,3-2 0,0 1 0,1-2 0,3 0 0,3-1 0,3 0 0,4 2 0,2-1 0,2 6 0,1 0 0,2 8 0,0 4 0,7 15 0,2 10 0,10 11 0,6 10 0,-2 2 0,-3-10 0,-5 0 0,-6-8 0,1-4 0,-2 2 0,-1-14 0,-1-4 0,-2-6 0,-2 0 0,-2-2 0,0 2 0,0-4 0,0 4 0,0 11 0,0 0 0,0 13 0,0 36 0,0-14-268,0-19 0,0 2 268,0 28 0,-4 6 0,-4-6 0,-2-2 0,-6-6 0,6 1 0,-5-12 0,9-11 0,-9 13 0,13-29 0,-10 46 0,8-37 536,-5 17-536,-1-13 0,1-3 0,-6 9 0,7-3 0,-7 8 0,6-8 0,-3 8 0,5-8 0,2-6 0,2 2 0,0 12 0,2-10 0,-3 9 0,2-29 0,1-4 0,-2-11 0,3 1 0,-2-10 0,2 3 0,-3-4 0,3 0 0,0 3 0,0-3 0,0 2 0,0 0 0,0-2 0,-2-43 0,-6 9 0,-3-44 0,-3 26 0,3 5 0,-3-2 0,4 11 0,-3-4 0,0 2 0,1 10 0,2-5 0,-1 6 0,4 0 0,-2-3 0,0-1 0,3 3 0,-4-9 0,4 5 0,2-7 0,-2-9 0,2 10 0,0-13 0,-2 11 0,6-5 0,-4-2 0,4 2 0,0-13 0,0 7 0,0 4 0,0-9 0,0 12 0,0-16 0,4 2 0,0 8 0,3-13 0,1 7 0,-1 1 0,1-2 0,-5 6 0,1-3 0,-1-4 0,-2 8 0,2-3 0,-3 4 0,0 0 0,3 1 0,-2 3 0,5-17 0,-5 18 0,5-18 0,-5 8 0,6 3 0,-7-12 0,7 13 0,-7 1 0,7 1 0,-7-12 0,4 16 0,-1-18 0,-3 21 0,7-7 0,-6 3 0,2 2 0,-1 8 0,-1 0 0,2 5 0,-3 0 0,0-1 0,0-3 0,0-1 0,-6-1 0,0 6 0,-6 0 0,-5-8 0,6 8 0,-6-7 0,11 17 0,1 1 0,0 3 0,5 2 0,-5-1 0,1 1 0,-2 1 0,-3 0 0,1 2 0,-2 2 0,-3-2 0,2 3 0,-5-4 0,-2 0 0,1 3 0,-3-2 0,3 4 0,3-4 0,1 5 0,2-2 0,1-1 0,2 3 0,-3-3 0,3 1 0,-4 2 0,2-2 0,0 2 0,0 0 0,-3-3 0,4 3 0,-3-3 0,4 3 0,1-2 0,-4 1 0,3-1 0,-4 4 0,1-1 0,0 1 0,-4 0 0,4-1 0,-12-4 0,-6-12 0,-11-8 0,-1-7 0,5 5 0,5-2 0,5 7 0,3-3 0,2 10 0,8 0 0,1 7 0,6-2 0,-1 6 0,-2-3 0,1 3 0,-3-1 0,4-1 0,-2 4 0,50-10 0,-15 8 0,47-6 0,-25 8 0,-8 0 0,10 0 0,-18 0 0,14 0 0,-12 0 0,0 0 0,-6 0 0,-4 0 0,0 0 0,-3 0 0,0 0 0,-5 0 0,-2 0 0,2 0 0,-5 0 0,2 0 0,0 0 0,-2 0 0,5-2 0,-2-2 0,6-1 0,-2 1 0,2-1 0,-3 4 0,-3-3 0,2 3 0,-5-1 0,5 2 0,-5 0 0,2 0 0,-3 0 0,-3 0 0,4 2 0,-7 7 0,2-1 0,-6 6 0,0-4 0,-3 3 0,0 1 0,-3 10 0,-3-2 0,-3 4 0,-4-2 0,-7-1 0,-3 0 0,3-6 0,-8-2 0,5-5 0,-11 0 0,3 0 0,-8-3 0,8-3 0,-8-1 0,-6-3 0,7 0 0,-2 0 0,-3 3 0,20 1 0,-19 0 0,19 1 0,-3-1 0,0 2 0,8 0 0,4 0 0,4-1 0,3 2 0,-1-1 0,3 4 0,1-2 0,1 5 0,1-2 0,0 5 0,2-3 0,-2 4 0,-2 7 0,-2-2 0,-4 6 0,1-7 0,0 3 0,0-3 0,-2-3 0,0 4 0,2-10 0,4 1 0,4-6 0,4 0 0,16 6 0,3 2 0,18 6 0,0 0 0,1-1 0,-3-3 0,1 3 0,-7-7 0,4 4 0,-4-7 0,-1-1 0,-3-6 0,-4 0 0,-1-3 0,0 0 0,-2-5 0,-1-1 0,-1-5 0,-2 3 0,0-3 0,-4 6 0,0-3 0,-5 4 0,4-1 0,0 2 0,-1-6 0,-1 0 0,-2-7 0,-5-4 0,3-1 0,-3 0 0,3-3 0,-3 3 0,3 0 0,-3 1 0,0 0 0,0-1 0,-8-1 0,-2 1 0,-11 5 0,-5-2 0,-7 4 0,2 1 0,-5 0 0,10 6 0,-2 0 0,7 4 0,1 3 0,6 0 0,3 0 0,4 0 0,0 9 0,2-2 0,0 5 0,0 0 0,4-1 0,-1 13 0,2-2 0,0 15 0,0 2 0,0 5 0,0 13 0,0-8 0,0 10 0,0-6 0,0 0 0,0 0 0,-3-12 0,-1 4 0,-5-15 0,1 4 0,-1-6 0,3-7 0,0 2 0,1-8 0,1 4 0,2-8 0,-1 5 0,0-2 0,-3 6 0,-2 12 0,1-1 0,0 5 0,2-7 0,4-5 0,-2-3 0,3-1 0,0-3 0,0-3 0,0 2 0,0-2 0,0 2 0,0 1 0,0 0 0,0 3 0,0 5 0,0 0 0,0 3 0,0 1 0,0 0 0,0 4 0,0-4 0,0 3 0,-2-10 0,1 2 0,-1-10 0,2-4 0,0-2 0,6-44 0,2 9 0,13-36 0,3 14 0,8-3 0,0-5 0,4 1 0,-3-1 0,7 0 0,-4 5 0,-1 2 0,-6 13 0,0-2 0,-9 11 0,7-2 0,-7 3 0,3 4 0,-4 1 0,-5 8 0,3-1 0,-6 5 0,2 1 0,0-1 0,-2 5 0,2-3 0,-3 0 0,-2 5 0,2-4 0,-3 4 0,1-2 0,-34 3 0,11 15 0,-26 3 0,20 20 0,8-9 0,-6 10 0,-1 2 0,-1-3 0,-4 8 0,4-7 0,-4 2 0,3 4 0,-8 7 0,6 4 0,-4 8 0,3 8 0,0-4 0,4 10 0,5-24 0,1 10 0,3-18 0,0 9 0,2-9 0,0-2 0,3-13 0,-3 0 0,4-5 0,-2-3 0,-1-1 0,0-3 0,1 0 0,0 0 0,1-1 0,-1 1 0,3 0 0,-1 0 0,3-1 0,-2 1 0,-1 14 0,2-7 0,-4 11 0,4-11 0,-5 1 0,3-1 0,-3 1 0,3-1 0,0-3 0,-2-4 0,2-1 0,-4-5 0,4 2 0,-4-5 0,4 2 0,-3-4 0,1 1 0,0-4 0,-4 1 0,6-3 0,-5 1 0,8-22 0,-1 1 0,4-23 0,0 4 0,0-10 0,3-5 0,5-7 0,5-5 0,-1 14 0,-1-5 0,-1 17 0,1-4 0,0 5 0,1 9 0,-5 1 0,4 7 0,-2 1 0,3-5 0,2 6 0,3-9 0,5 5 0,-6 3 0,9-4 0,-6 7 0,4-5 0,2 3 0,-6 3 0,5 1 0,-6 3 0,2 3 0,-3-1 0,0 3 0,-1-3 0,1 3 0,0-3 0,0 1 0,3-3 0,-3 1 0,4-4 0,1-1 0,-4 1 0,1-3 0,-3 6 0,-7 2 0,3 0 0,-7 4 0,2 1 0,2 1 0,-1 3 0,-1 24 0,-3 6 0,-11 30 0,-6 1 0,-9 16 0,-8 3-707,2 12 707,-3 0 0,4-6 0,1-7 0,0-2-22,3-15 22,-2 8 0,-3-13 0,5-2 0,-9 1 0,14-22 706,-11 14-706,12-23 23,-5 14-23,3-11 0,6 2 0,-3-4 0,4-4 0,3 2 0,-12-7 0,10-1 0,-9-9 0,10-3 0,0-1 0,2-1 0,-2 1 0,1-2 0,0 0 0,32 3 0,-10-7 0,32 0 0,-26-3 0,8 1 0,-6 6 0,4 0 0,-4 0 0,2 0 0,-5 0 0,2 0 0,-6 0 0,-1 0 0,-3 0 0,0 0 0,-2 0 0,3 0 0,-3 0 0,3 0 0,1 3 0,-4-3 0,5 4 0,-7-3 0,6 1 0,-4-2 0,2 0 0,2 0 0,-1 0 0,1 0 0,-2 0 0,3-3 0,-2 3 0,5-5 0,-2 1 0,3-1 0,0-1 0,-1 5 0,-2 4 0,2 6 0,-5 1 0,2-2 0,-5-1 0,-35-15 0,16 7 0,-27-11 0,28 12 0,2 0 0,-3 2 0,1 1 0,0-1 0,-2 0 0,7 0 0,-5-1 0,1 5 0,0-5 0,-2 3 0,4-4 0,-5 0 0,1 0 0,1 0 0,0 0 0,3 0 0,-3 0 0,0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ing.com/images/crea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ing.com/images/creat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ing.com/images/creat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bing.com/images/creat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bing.com/images/creat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bing.com/images/creat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bing.com/images/creat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ing.com/images/creat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073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3139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33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29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NOWIK my stock/Shutterstock, https://www.shutterstock.com/image-photo/matches-fire-on-black-background-710447887</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698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4868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9894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285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581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B0606030504020204" pitchFamily="34" charset="0"/>
              </a:rPr>
              <a:t>Image generated by Evan Zeitler using Image Creator from Microsoft Designer, accessed via </a:t>
            </a:r>
            <a:r>
              <a:rPr lang="en-US" b="0" i="0" u="none" strike="noStrike" dirty="0">
                <a:solidFill>
                  <a:srgbClr val="C83E08"/>
                </a:solidFill>
                <a:effectLst/>
                <a:latin typeface="Open Sans" panose="020B0606030504020204" pitchFamily="34" charset="0"/>
                <a:hlinkClick r:id="rId3"/>
              </a:rPr>
              <a:t>https://www.bing.com/images/create</a:t>
            </a:r>
            <a:r>
              <a:rPr lang="en-US" b="0" i="0" dirty="0">
                <a:solidFill>
                  <a:srgbClr val="666666"/>
                </a:solidFill>
                <a:effectLst/>
                <a:latin typeface="Open Sans" panose="020B0606030504020204" pitchFamily="34" charset="0"/>
              </a:rPr>
              <a:t>, January, 2024. After using the tool to generate the image, Zeitler and the NephMadness Executive Team reviewed and take full responsibility for the final graphic image.</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724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Erin Donalson / Shutterstock, https://www.shutterstock.com/image-photo/close-low-angle-venomous-gila-monster-1872989194</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7064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5753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bab3723f70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9F4C7325-EBCF-5E4A-08FB-17801DB80D81}"/>
            </a:ext>
          </a:extLst>
        </p:cNvPr>
        <p:cNvGrpSpPr/>
        <p:nvPr/>
      </p:nvGrpSpPr>
      <p:grpSpPr>
        <a:xfrm>
          <a:off x="0" y="0"/>
          <a:ext cx="0" cy="0"/>
          <a:chOff x="0" y="0"/>
          <a:chExt cx="0" cy="0"/>
        </a:xfrm>
      </p:grpSpPr>
      <p:sp>
        <p:nvSpPr>
          <p:cNvPr id="92" name="Google Shape;92;g2bab3723f70_0_36:notes">
            <a:extLst>
              <a:ext uri="{FF2B5EF4-FFF2-40B4-BE49-F238E27FC236}">
                <a16:creationId xmlns:a16="http://schemas.microsoft.com/office/drawing/2014/main" id="{F16485CC-EC5E-8DF9-5ADF-A6C93C2932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a:extLst>
              <a:ext uri="{FF2B5EF4-FFF2-40B4-BE49-F238E27FC236}">
                <a16:creationId xmlns:a16="http://schemas.microsoft.com/office/drawing/2014/main" id="{9699D08E-7F49-D961-8842-CD6FDFA6CE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4679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451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B0606030504020204" pitchFamily="34" charset="0"/>
              </a:rPr>
              <a:t>Image courtesy of Ajit Bhamra.</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089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733A8D75-A960-F4EF-F6B3-4BDE5A49A0B7}"/>
            </a:ext>
          </a:extLst>
        </p:cNvPr>
        <p:cNvGrpSpPr/>
        <p:nvPr/>
      </p:nvGrpSpPr>
      <p:grpSpPr>
        <a:xfrm>
          <a:off x="0" y="0"/>
          <a:ext cx="0" cy="0"/>
          <a:chOff x="0" y="0"/>
          <a:chExt cx="0" cy="0"/>
        </a:xfrm>
      </p:grpSpPr>
      <p:sp>
        <p:nvSpPr>
          <p:cNvPr id="92" name="Google Shape;92;g2bab3723f70_0_36:notes">
            <a:extLst>
              <a:ext uri="{FF2B5EF4-FFF2-40B4-BE49-F238E27FC236}">
                <a16:creationId xmlns:a16="http://schemas.microsoft.com/office/drawing/2014/main" id="{1A54C5CE-7761-8DDE-4AF8-90B76D672E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a:extLst>
              <a:ext uri="{FF2B5EF4-FFF2-40B4-BE49-F238E27FC236}">
                <a16:creationId xmlns:a16="http://schemas.microsoft.com/office/drawing/2014/main" id="{5CEE35D9-DE4A-755B-8791-41AF33363C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6277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B3A8B7F2-11F1-FCCE-A898-61A05DAA37BC}"/>
            </a:ext>
          </a:extLst>
        </p:cNvPr>
        <p:cNvGrpSpPr/>
        <p:nvPr/>
      </p:nvGrpSpPr>
      <p:grpSpPr>
        <a:xfrm>
          <a:off x="0" y="0"/>
          <a:ext cx="0" cy="0"/>
          <a:chOff x="0" y="0"/>
          <a:chExt cx="0" cy="0"/>
        </a:xfrm>
      </p:grpSpPr>
      <p:sp>
        <p:nvSpPr>
          <p:cNvPr id="92" name="Google Shape;92;g2bab3723f70_0_36:notes">
            <a:extLst>
              <a:ext uri="{FF2B5EF4-FFF2-40B4-BE49-F238E27FC236}">
                <a16:creationId xmlns:a16="http://schemas.microsoft.com/office/drawing/2014/main" id="{024BE9D4-0494-48FA-F1C4-55B267A6A45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a:extLst>
              <a:ext uri="{FF2B5EF4-FFF2-40B4-BE49-F238E27FC236}">
                <a16:creationId xmlns:a16="http://schemas.microsoft.com/office/drawing/2014/main" id="{1473E8BC-2642-E182-5549-D538AC4563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9874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688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B0606030504020204" pitchFamily="34" charset="0"/>
              </a:rPr>
              <a:t>Image generated by Evan Zeitler using Image Creator from Microsoft Designer, accessed via </a:t>
            </a:r>
            <a:r>
              <a:rPr lang="en-US" b="0" i="0" u="none" strike="noStrike" dirty="0">
                <a:solidFill>
                  <a:srgbClr val="C83E08"/>
                </a:solidFill>
                <a:effectLst/>
                <a:latin typeface="Open Sans" panose="020B0606030504020204" pitchFamily="34" charset="0"/>
                <a:hlinkClick r:id="rId3"/>
              </a:rPr>
              <a:t>https://www.bing.com/images/create</a:t>
            </a:r>
            <a:r>
              <a:rPr lang="en-US" b="0" i="0" dirty="0">
                <a:solidFill>
                  <a:srgbClr val="666666"/>
                </a:solidFill>
                <a:effectLst/>
                <a:latin typeface="Open Sans" panose="020B0606030504020204" pitchFamily="34" charset="0"/>
              </a:rPr>
              <a:t>, January, 2024. After using the tool to generate the image, Zeitler and the NephMadness Executive Team reviewed and take full responsibility for the final graphic image.</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525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fuyu liu/Shutterstock, https://www.shutterstock.com/image-photo/background-highspeed-train-motion-blur-outdoor-98042648</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1838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2750A587-18F1-C0A0-BFD4-FAB9115F6D5C}"/>
            </a:ext>
          </a:extLst>
        </p:cNvPr>
        <p:cNvGrpSpPr/>
        <p:nvPr/>
      </p:nvGrpSpPr>
      <p:grpSpPr>
        <a:xfrm>
          <a:off x="0" y="0"/>
          <a:ext cx="0" cy="0"/>
          <a:chOff x="0" y="0"/>
          <a:chExt cx="0" cy="0"/>
        </a:xfrm>
      </p:grpSpPr>
      <p:sp>
        <p:nvSpPr>
          <p:cNvPr id="92" name="Google Shape;92;g2bab3723f70_0_36:notes">
            <a:extLst>
              <a:ext uri="{FF2B5EF4-FFF2-40B4-BE49-F238E27FC236}">
                <a16:creationId xmlns:a16="http://schemas.microsoft.com/office/drawing/2014/main" id="{B02DA797-A00A-F23D-3726-406A796D027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a:extLst>
              <a:ext uri="{FF2B5EF4-FFF2-40B4-BE49-F238E27FC236}">
                <a16:creationId xmlns:a16="http://schemas.microsoft.com/office/drawing/2014/main" id="{AF26E7FE-C36E-00EA-52C2-A7FE1CF4C2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268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6857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CF847690-1D9E-1885-C121-E16FA1B682F7}"/>
            </a:ext>
          </a:extLst>
        </p:cNvPr>
        <p:cNvGrpSpPr/>
        <p:nvPr/>
      </p:nvGrpSpPr>
      <p:grpSpPr>
        <a:xfrm>
          <a:off x="0" y="0"/>
          <a:ext cx="0" cy="0"/>
          <a:chOff x="0" y="0"/>
          <a:chExt cx="0" cy="0"/>
        </a:xfrm>
      </p:grpSpPr>
      <p:sp>
        <p:nvSpPr>
          <p:cNvPr id="92" name="Google Shape;92;g2bab3723f70_0_36:notes">
            <a:extLst>
              <a:ext uri="{FF2B5EF4-FFF2-40B4-BE49-F238E27FC236}">
                <a16:creationId xmlns:a16="http://schemas.microsoft.com/office/drawing/2014/main" id="{F0B4D0A1-ADA6-B8A5-C2A6-58C4873B7A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a:extLst>
              <a:ext uri="{FF2B5EF4-FFF2-40B4-BE49-F238E27FC236}">
                <a16:creationId xmlns:a16="http://schemas.microsoft.com/office/drawing/2014/main" id="{21F9325C-F2F1-4E97-C2E8-2D89EC489D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4477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87625E3B-EBF4-3254-4AB1-024641BD8CC3}"/>
            </a:ext>
          </a:extLst>
        </p:cNvPr>
        <p:cNvGrpSpPr/>
        <p:nvPr/>
      </p:nvGrpSpPr>
      <p:grpSpPr>
        <a:xfrm>
          <a:off x="0" y="0"/>
          <a:ext cx="0" cy="0"/>
          <a:chOff x="0" y="0"/>
          <a:chExt cx="0" cy="0"/>
        </a:xfrm>
      </p:grpSpPr>
      <p:sp>
        <p:nvSpPr>
          <p:cNvPr id="92" name="Google Shape;92;g2bab3723f70_0_36:notes">
            <a:extLst>
              <a:ext uri="{FF2B5EF4-FFF2-40B4-BE49-F238E27FC236}">
                <a16:creationId xmlns:a16="http://schemas.microsoft.com/office/drawing/2014/main" id="{0D0403D6-F271-73FD-802D-C4EF9B94B7E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a:extLst>
              <a:ext uri="{FF2B5EF4-FFF2-40B4-BE49-F238E27FC236}">
                <a16:creationId xmlns:a16="http://schemas.microsoft.com/office/drawing/2014/main" id="{6FE40A5E-A7D4-6979-BFB9-9D6CC5A2EA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3478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DarSzach/Shutterstock, https://www.shutterstock.com/image-photo/warning-cones-on-road-during-evening-2167624299</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521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76258692-9CCB-4491-2C17-69760B921A37}"/>
            </a:ext>
          </a:extLst>
        </p:cNvPr>
        <p:cNvGrpSpPr/>
        <p:nvPr/>
      </p:nvGrpSpPr>
      <p:grpSpPr>
        <a:xfrm>
          <a:off x="0" y="0"/>
          <a:ext cx="0" cy="0"/>
          <a:chOff x="0" y="0"/>
          <a:chExt cx="0" cy="0"/>
        </a:xfrm>
      </p:grpSpPr>
      <p:sp>
        <p:nvSpPr>
          <p:cNvPr id="92" name="Google Shape;92;g2bab3723f70_0_36:notes">
            <a:extLst>
              <a:ext uri="{FF2B5EF4-FFF2-40B4-BE49-F238E27FC236}">
                <a16:creationId xmlns:a16="http://schemas.microsoft.com/office/drawing/2014/main" id="{29A93986-672D-A622-5CC1-0C640DAF5A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a:extLst>
              <a:ext uri="{FF2B5EF4-FFF2-40B4-BE49-F238E27FC236}">
                <a16:creationId xmlns:a16="http://schemas.microsoft.com/office/drawing/2014/main" id="{9D9ECDD9-D4B0-EF76-6146-AE446C3B5D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6218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E6D968DD-60B5-C5A5-5A3F-75583658E7E8}"/>
            </a:ext>
          </a:extLst>
        </p:cNvPr>
        <p:cNvGrpSpPr/>
        <p:nvPr/>
      </p:nvGrpSpPr>
      <p:grpSpPr>
        <a:xfrm>
          <a:off x="0" y="0"/>
          <a:ext cx="0" cy="0"/>
          <a:chOff x="0" y="0"/>
          <a:chExt cx="0" cy="0"/>
        </a:xfrm>
      </p:grpSpPr>
      <p:sp>
        <p:nvSpPr>
          <p:cNvPr id="92" name="Google Shape;92;g2bab3723f70_0_36:notes">
            <a:extLst>
              <a:ext uri="{FF2B5EF4-FFF2-40B4-BE49-F238E27FC236}">
                <a16:creationId xmlns:a16="http://schemas.microsoft.com/office/drawing/2014/main" id="{34E4A350-6287-65EB-29BE-10056BAF82D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3" name="Google Shape;93;g2bab3723f70_0_36:notes">
            <a:extLst>
              <a:ext uri="{FF2B5EF4-FFF2-40B4-BE49-F238E27FC236}">
                <a16:creationId xmlns:a16="http://schemas.microsoft.com/office/drawing/2014/main" id="{377AE10F-92D4-80BF-8AEE-64544A85B6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2698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129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B0606030504020204" pitchFamily="34" charset="0"/>
              </a:rPr>
              <a:t>Image generated by Evan Zeitler using Image Creator from Microsoft Designer, accessed via </a:t>
            </a:r>
            <a:r>
              <a:rPr lang="en-US" b="0" i="0" u="none" strike="noStrike" dirty="0">
                <a:solidFill>
                  <a:srgbClr val="C83E08"/>
                </a:solidFill>
                <a:effectLst/>
                <a:latin typeface="Open Sans" panose="020B0606030504020204" pitchFamily="34" charset="0"/>
                <a:hlinkClick r:id="rId3"/>
              </a:rPr>
              <a:t>https://www.bing.com/images/create</a:t>
            </a:r>
            <a:r>
              <a:rPr lang="en-US" b="0" i="0" dirty="0">
                <a:solidFill>
                  <a:srgbClr val="666666"/>
                </a:solidFill>
                <a:effectLst/>
                <a:latin typeface="Open Sans" panose="020B0606030504020204" pitchFamily="34" charset="0"/>
              </a:rPr>
              <a:t>, January, 2024. After using the tool to generate the image, Zeitler and the NephMadness Executive Team reviewed and take full responsibility for the final graphic image.</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6461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Phawat/Shutterstock, https://www.shutterstock.com/image-photo/silver-trophy-award-competition-smoke-dark-2174951187</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4303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35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98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418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204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Canities/Shutterstock, https://www.shutterstock.com/image-photo/sunrise-view-planet-earth-space-sun-2292624155</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1820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23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9987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6047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B0606030504020204" pitchFamily="34" charset="0"/>
              </a:rPr>
              <a:t>Image generated by Evan Zeitler using Image Creator from Microsoft Designer, accessed via </a:t>
            </a:r>
            <a:r>
              <a:rPr lang="en-US" b="0" i="0" u="none" strike="noStrike" dirty="0">
                <a:solidFill>
                  <a:srgbClr val="C83E08"/>
                </a:solidFill>
                <a:effectLst/>
                <a:latin typeface="Open Sans" panose="020B0606030504020204" pitchFamily="34" charset="0"/>
                <a:hlinkClick r:id="rId3"/>
              </a:rPr>
              <a:t>https://www.bing.com/images/create</a:t>
            </a:r>
            <a:r>
              <a:rPr lang="en-US" b="0" i="0" dirty="0">
                <a:solidFill>
                  <a:srgbClr val="666666"/>
                </a:solidFill>
                <a:effectLst/>
                <a:latin typeface="Open Sans" panose="020B0606030504020204" pitchFamily="34" charset="0"/>
              </a:rPr>
              <a:t>, January, 2024. After using the tool to generate the image, Zeitler and the NephMadness Executive Team reviewed and take full responsibility for the final graphic image.</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4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DenisNata/Shutterstock, https://www.shutterstock.com/image-photo/colorful-file-folders-isolated-on-white-376011874</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7357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035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6775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5426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979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Marquess789/Shutterstock, https://www.shutterstock.com/image-photo/man-jump-through-gap-between-hill-710654119</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133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012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8667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11340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46004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B0606030504020204" pitchFamily="34" charset="0"/>
              </a:rPr>
              <a:t>Image generated by Evan Zeitler using Image Creator from Microsoft Designer, accessed via </a:t>
            </a:r>
            <a:r>
              <a:rPr lang="en-US" b="0" i="0" u="none" strike="noStrike" dirty="0">
                <a:solidFill>
                  <a:srgbClr val="C83E08"/>
                </a:solidFill>
                <a:effectLst/>
                <a:latin typeface="Open Sans" panose="020B0606030504020204" pitchFamily="34" charset="0"/>
                <a:hlinkClick r:id="rId3"/>
              </a:rPr>
              <a:t>https://www.bing.com/images/create</a:t>
            </a:r>
            <a:r>
              <a:rPr lang="en-US" b="0" i="0" dirty="0">
                <a:solidFill>
                  <a:srgbClr val="666666"/>
                </a:solidFill>
                <a:effectLst/>
                <a:latin typeface="Open Sans" panose="020B0606030504020204" pitchFamily="34" charset="0"/>
              </a:rPr>
              <a:t>, January, 2024. After using the tool to generate the image, Zeitler and the NephMadness Executive Team reviewed and take full responsibility for the final graphic image.</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5322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Maya Kruchankova/Shutterstock, https://www.shutterstock.com/image-photo/bottle-magic-potions-magical-forest-2168815979</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17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5053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934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610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202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NoonBuSin/Shutterstock, https://www.shutterstock.com/image-photo/water-splash-washing-machine-drum-584289709</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0718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30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17107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79853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426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B0606030504020204" pitchFamily="34" charset="0"/>
              </a:rPr>
              <a:t>Image generated by Evan Zeitler using Image Creator from Microsoft Designer, accessed via </a:t>
            </a:r>
            <a:r>
              <a:rPr lang="en-US" b="0" i="0" u="none" strike="noStrike" dirty="0">
                <a:solidFill>
                  <a:srgbClr val="C83E08"/>
                </a:solidFill>
                <a:effectLst/>
                <a:latin typeface="Open Sans" panose="020B0606030504020204" pitchFamily="34" charset="0"/>
                <a:hlinkClick r:id="rId3"/>
              </a:rPr>
              <a:t>https://www.bing.com/images/create</a:t>
            </a:r>
            <a:r>
              <a:rPr lang="en-US" b="0" i="0" dirty="0">
                <a:solidFill>
                  <a:srgbClr val="666666"/>
                </a:solidFill>
                <a:effectLst/>
                <a:latin typeface="Open Sans" panose="020B0606030504020204" pitchFamily="34" charset="0"/>
              </a:rPr>
              <a:t>, January, 2024. After using the tool to generate the image, Zeitler and the NephMadness Executive Team reviewed and take full responsibility for the final graphic image.</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46490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La_Mar/Shutterstock, https://www.shutterstock.com/image-photo/amazing-lemons-fruits-on-lemon-tree-2263329681</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56404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bab3723f70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g2bab3723f7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bc0694e32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5" name="Google Shape;95;g2bc0694e3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87258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bc0694e329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7" name="Google Shape;107;g2bc0694e32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bc0694e32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u="none" strike="noStrike" dirty="0">
                <a:solidFill>
                  <a:srgbClr val="000000"/>
                </a:solidFill>
                <a:effectLst/>
                <a:latin typeface="Aptos" panose="020F0502020204030204" pitchFamily="34" charset="0"/>
              </a:rPr>
              <a:t>Courtesy of Dr. Nimrit Goraya (University of Texas at Austin Dell Medical School).</a:t>
            </a:r>
            <a:endParaRPr dirty="0"/>
          </a:p>
        </p:txBody>
      </p:sp>
      <p:sp>
        <p:nvSpPr>
          <p:cNvPr id="120" name="Google Shape;120;g2bc0694e3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wk1003mike/Shutterstock, https://www.shutterstock.com/image-photo/old-battery-leak-isolated-hazardous-waste-1158227962%22</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0850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bc0694e32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2" name="Google Shape;132;g2bc0694e32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c0694e329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8" name="Google Shape;148;g2bc0694e32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bab3723f70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1" name="Google Shape;161;g2bab3723f7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bc0694e32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bc0694e32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12997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B0606030504020204" pitchFamily="34" charset="0"/>
              </a:rPr>
              <a:t>Image generated by Evan Zeitler using Image Creator from Microsoft Designer, accessed via </a:t>
            </a:r>
            <a:r>
              <a:rPr lang="en-US" b="0" i="0" u="none" strike="noStrike" dirty="0">
                <a:solidFill>
                  <a:srgbClr val="C83E08"/>
                </a:solidFill>
                <a:effectLst/>
                <a:latin typeface="Open Sans" panose="020B0606030504020204" pitchFamily="34" charset="0"/>
                <a:hlinkClick r:id="rId3"/>
              </a:rPr>
              <a:t>https://www.bing.com/images/create</a:t>
            </a:r>
            <a:r>
              <a:rPr lang="en-US" b="0" i="0" dirty="0">
                <a:solidFill>
                  <a:srgbClr val="666666"/>
                </a:solidFill>
                <a:effectLst/>
                <a:latin typeface="Open Sans" panose="020B0606030504020204" pitchFamily="34" charset="0"/>
              </a:rPr>
              <a:t>, January, 2024. After using the tool to generate the image, Zeitler and the NephMadness Executive Team reviewed and take full responsibility for the final graphic image.</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64771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LedyX / Shutterstock, https://www.shutterstock.com/image-photo/beautiful-flowers-yellow-dandelions-nature-warm-1906984516</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621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66666"/>
                </a:solidFill>
                <a:effectLst/>
                <a:latin typeface="Open Sans" panose="020F0502020204030204" pitchFamily="34" charset="0"/>
              </a:rPr>
              <a:t>Image generated by Evan Zeitler using Image Creator from Microsoft Designer, accessed via </a:t>
            </a:r>
            <a:r>
              <a:rPr lang="en-US" b="0" i="0" u="none" strike="noStrike" dirty="0">
                <a:solidFill>
                  <a:srgbClr val="C83E08"/>
                </a:solidFill>
                <a:effectLst/>
                <a:latin typeface="Open Sans" panose="020B0606030504020204" pitchFamily="34" charset="0"/>
                <a:hlinkClick r:id="rId3"/>
              </a:rPr>
              <a:t>https://www.bing.com/images/create</a:t>
            </a:r>
            <a:r>
              <a:rPr lang="en-US" b="0" i="0" dirty="0">
                <a:solidFill>
                  <a:srgbClr val="666666"/>
                </a:solidFill>
                <a:effectLst/>
                <a:latin typeface="Open Sans" panose="020B0606030504020204" pitchFamily="34" charset="0"/>
              </a:rPr>
              <a:t>, January, 2024. After using the tool to generate the image, Zeitler and the NephMadness Executive Team reviewed and take full responsibility for the final graphic image.</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5249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C19B9502-A400-F8C1-B62E-C6A2A3AF9B33}"/>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4D68B85B-B1B3-5A51-3320-FC60444A46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C510FD2B-948B-0BA5-E8DB-089B8D0024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7398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4ED8AD08-C471-24DE-141E-9A490FBFB15A}"/>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4AFEC9B7-EF2A-C5EA-D3E7-0686C52A28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63BAE34E-DA92-05D2-D19D-041A029E5C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15452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BigBlueStudio/Shutterstock, https://www.shutterstock.com/image-photo/bees-on-honeycomb-1172702116</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75794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80584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729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62512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4090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1771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3186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Copyright: Fernando Astasio Avila/Shutterstock, https://www.shutterstock.com/image-photo/burning-building-fire-wildfire-house-roof-2340592381</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0724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48911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8583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216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 name="Google Shape;1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 name="Google Shape;1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1792288" y="612775"/>
            <a:ext cx="5486400" cy="4114800"/>
          </a:xfrm>
          <a:prstGeom prst="rect">
            <a:avLst/>
          </a:prstGeom>
          <a:noFill/>
          <a:ln>
            <a:noFill/>
          </a:ln>
        </p:spPr>
      </p:sp>
      <p:sp>
        <p:nvSpPr>
          <p:cNvPr id="64" name="Google Shape;64;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g"/><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jpg"/><Relationship Id="rId7"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21.jpe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hyperlink" Target="https://twitter.com/hashtag/nephmadness" TargetMode="External"/><Relationship Id="rId3" Type="http://schemas.openxmlformats.org/officeDocument/2006/relationships/image" Target="../media/image1.jpg"/><Relationship Id="rId7" Type="http://schemas.openxmlformats.org/officeDocument/2006/relationships/hyperlink" Target="http://www.tourneytopia.com/AJKD/NephMadness/SubmitPicks/Picks.aspx"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ajkdblog.org/tag/firstround2024/" TargetMode="External"/><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hyperlink" Target="https://cme.kidney.org/spa/courses/resource/r520-nephmadness-202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9.jp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21.jpeg"/><Relationship Id="rId10" Type="http://schemas.openxmlformats.org/officeDocument/2006/relationships/image" Target="../media/image43.png"/><Relationship Id="rId4" Type="http://schemas.openxmlformats.org/officeDocument/2006/relationships/image" Target="../media/image20.png"/><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3.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g"/><Relationship Id="rId7" Type="http://schemas.openxmlformats.org/officeDocument/2006/relationships/image" Target="../media/image51.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3.jpeg"/><Relationship Id="rId10" Type="http://schemas.openxmlformats.org/officeDocument/2006/relationships/image" Target="../media/image54.png"/><Relationship Id="rId4" Type="http://schemas.openxmlformats.org/officeDocument/2006/relationships/image" Target="../media/image2.png"/><Relationship Id="rId9" Type="http://schemas.openxmlformats.org/officeDocument/2006/relationships/image" Target="../media/image53.sv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1.jp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3.jpe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2.png"/><Relationship Id="rId9" Type="http://schemas.openxmlformats.org/officeDocument/2006/relationships/image" Target="../media/image62.svg"/><Relationship Id="rId1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jpg"/><Relationship Id="rId7"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3.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jpg"/><Relationship Id="rId7"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3.jpe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3.jpe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1.jpg"/><Relationship Id="rId7"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3.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3.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9.jpeg"/></Relationships>
</file>

<file path=ppt/slides/_rels/slide6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3" Type="http://schemas.openxmlformats.org/officeDocument/2006/relationships/image" Target="../media/image3.jpeg"/><Relationship Id="rId3" Type="http://schemas.openxmlformats.org/officeDocument/2006/relationships/image" Target="../media/image1.jpg"/><Relationship Id="rId12"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ustomXml" Target="../ink/ink1.xml"/><Relationship Id="rId11" Type="http://schemas.openxmlformats.org/officeDocument/2006/relationships/customXml" Target="../ink/ink2.xml"/><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80.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21.jpeg"/><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92.jpeg"/></Relationships>
</file>

<file path=ppt/slides/_rels/slide7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21.jpeg"/><Relationship Id="rId4" Type="http://schemas.openxmlformats.org/officeDocument/2006/relationships/image" Target="../media/image20.png"/></Relationships>
</file>

<file path=ppt/slides/_rels/slide7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jpg"/><Relationship Id="rId7"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3.jpe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03.jpeg"/></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3.jpe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jpg"/><Relationship Id="rId7" Type="http://schemas.openxmlformats.org/officeDocument/2006/relationships/image" Target="../media/image106.jpe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3.jpe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jp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88.xml"/><Relationship Id="rId16"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113.png"/><Relationship Id="rId5" Type="http://schemas.openxmlformats.org/officeDocument/2006/relationships/image" Target="../media/image2.png"/><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8.png"/><Relationship Id="rId9" Type="http://schemas.openxmlformats.org/officeDocument/2006/relationships/image" Target="../media/image111.png"/><Relationship Id="rId1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jpg"/><Relationship Id="rId7"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3.jpe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3.jpe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8" Type="http://schemas.openxmlformats.org/officeDocument/2006/relationships/hyperlink" Target="https://twitter.com/hashtag/nephmadness" TargetMode="External"/><Relationship Id="rId3" Type="http://schemas.openxmlformats.org/officeDocument/2006/relationships/image" Target="../media/image1.jpg"/><Relationship Id="rId7" Type="http://schemas.openxmlformats.org/officeDocument/2006/relationships/hyperlink" Target="https://cme.kidney.org/spa/courses/resource/r520-nephmadness-2024" TargetMode="External"/><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hyperlink" Target="http://www.tourneytopia.com/AJKD/NephMadness/SubmitPicks/Picks.aspx"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359;p60">
            <a:extLst>
              <a:ext uri="{FF2B5EF4-FFF2-40B4-BE49-F238E27FC236}">
                <a16:creationId xmlns:a16="http://schemas.microsoft.com/office/drawing/2014/main" id="{89D3B505-36E5-F14C-B3A7-99C4A57754B0}"/>
              </a:ext>
            </a:extLst>
          </p:cNvPr>
          <p:cNvSpPr txBox="1"/>
          <p:nvPr/>
        </p:nvSpPr>
        <p:spPr>
          <a:xfrm>
            <a:off x="5451037" y="226269"/>
            <a:ext cx="6960621" cy="1400363"/>
          </a:xfrm>
          <a:prstGeom prst="rect">
            <a:avLst/>
          </a:prstGeom>
          <a:noFill/>
          <a:ln>
            <a:noFill/>
          </a:ln>
        </p:spPr>
        <p:txBody>
          <a:bodyPr spcFirstLastPara="1" wrap="square" lIns="45725" tIns="22850" rIns="45725" bIns="22850" anchor="t" anchorCtr="0">
            <a:spAutoFit/>
          </a:bodyPr>
          <a:lstStyle/>
          <a:p>
            <a:pPr marL="0" marR="0" lvl="0" indent="0" algn="r" rtl="0">
              <a:spcBef>
                <a:spcPts val="0"/>
              </a:spcBef>
              <a:spcAft>
                <a:spcPts val="0"/>
              </a:spcAft>
              <a:buNone/>
            </a:pPr>
            <a:r>
              <a:rPr lang="en" sz="8800" b="1" i="0" u="none" strike="noStrike" cap="none" dirty="0">
                <a:solidFill>
                  <a:srgbClr val="002060"/>
                </a:solidFill>
                <a:latin typeface="Calibri"/>
                <a:ea typeface="Calibri"/>
                <a:cs typeface="Calibri"/>
                <a:sym typeface="Calibri"/>
              </a:rPr>
              <a:t>Bracketology</a:t>
            </a:r>
            <a:endParaRPr sz="8800" dirty="0">
              <a:solidFill>
                <a:srgbClr val="002060"/>
              </a:solidFill>
            </a:endParaRPr>
          </a:p>
        </p:txBody>
      </p:sp>
      <p:sp>
        <p:nvSpPr>
          <p:cNvPr id="10" name="Google Shape;358;p60">
            <a:extLst>
              <a:ext uri="{FF2B5EF4-FFF2-40B4-BE49-F238E27FC236}">
                <a16:creationId xmlns:a16="http://schemas.microsoft.com/office/drawing/2014/main" id="{0B3FFD28-9F40-C84C-A1D3-A9104711508A}"/>
              </a:ext>
            </a:extLst>
          </p:cNvPr>
          <p:cNvSpPr txBox="1"/>
          <p:nvPr/>
        </p:nvSpPr>
        <p:spPr>
          <a:xfrm>
            <a:off x="6669992" y="8714209"/>
            <a:ext cx="4948015" cy="1031031"/>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3200" b="1" i="0" u="none" strike="noStrike" cap="none" dirty="0">
                <a:solidFill>
                  <a:srgbClr val="235451"/>
                </a:solidFill>
                <a:latin typeface="Calibri"/>
                <a:ea typeface="Calibri"/>
                <a:cs typeface="Calibri"/>
                <a:sym typeface="Calibri"/>
              </a:rPr>
              <a:t>www.AJKDBlog.org</a:t>
            </a:r>
            <a:endParaRPr sz="3200" b="1" i="0" u="none" strike="noStrike" cap="none" dirty="0">
              <a:solidFill>
                <a:srgbClr val="235451"/>
              </a:solidFill>
              <a:latin typeface="Calibri"/>
              <a:ea typeface="Calibri"/>
              <a:cs typeface="Calibri"/>
              <a:sym typeface="Calibri"/>
            </a:endParaRPr>
          </a:p>
          <a:p>
            <a:pPr marL="0" marR="0" lvl="0" indent="0" algn="ctr" rtl="0">
              <a:spcBef>
                <a:spcPts val="0"/>
              </a:spcBef>
              <a:spcAft>
                <a:spcPts val="0"/>
              </a:spcAft>
              <a:buNone/>
            </a:pPr>
            <a:r>
              <a:rPr lang="en" sz="3200" b="1" i="0" u="none" strike="noStrike" cap="none" dirty="0">
                <a:solidFill>
                  <a:srgbClr val="235451"/>
                </a:solidFill>
                <a:latin typeface="Calibri"/>
                <a:ea typeface="Calibri"/>
                <a:cs typeface="Calibri"/>
                <a:sym typeface="Calibri"/>
              </a:rPr>
              <a:t>March 1-31, 2024</a:t>
            </a:r>
            <a:endParaRPr sz="3200" dirty="0">
              <a:solidFill>
                <a:srgbClr val="235451"/>
              </a:solidFill>
            </a:endParaRPr>
          </a:p>
        </p:txBody>
      </p:sp>
      <p:pic>
        <p:nvPicPr>
          <p:cNvPr id="4" name="Picture 3">
            <a:extLst>
              <a:ext uri="{FF2B5EF4-FFF2-40B4-BE49-F238E27FC236}">
                <a16:creationId xmlns:a16="http://schemas.microsoft.com/office/drawing/2014/main" id="{6A1EC070-5D49-7169-F0E9-FCA611E78BB4}"/>
              </a:ext>
            </a:extLst>
          </p:cNvPr>
          <p:cNvPicPr>
            <a:picLocks noChangeAspect="1"/>
          </p:cNvPicPr>
          <p:nvPr/>
        </p:nvPicPr>
        <p:blipFill>
          <a:blip r:embed="rId6"/>
          <a:stretch>
            <a:fillRect/>
          </a:stretch>
        </p:blipFill>
        <p:spPr>
          <a:xfrm>
            <a:off x="1073888" y="1682912"/>
            <a:ext cx="16639953" cy="6866215"/>
          </a:xfrm>
          <a:prstGeom prst="rect">
            <a:avLst/>
          </a:prstGeom>
        </p:spPr>
      </p:pic>
    </p:spTree>
    <p:extLst>
      <p:ext uri="{BB962C8B-B14F-4D97-AF65-F5344CB8AC3E}">
        <p14:creationId xmlns:p14="http://schemas.microsoft.com/office/powerpoint/2010/main" val="278858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2" name="Title 1">
            <a:extLst>
              <a:ext uri="{FF2B5EF4-FFF2-40B4-BE49-F238E27FC236}">
                <a16:creationId xmlns:a16="http://schemas.microsoft.com/office/drawing/2014/main" id="{F88E28F5-BF96-FEB0-D918-73BCB4B6DB52}"/>
              </a:ext>
            </a:extLst>
          </p:cNvPr>
          <p:cNvSpPr>
            <a:spLocks noGrp="1"/>
          </p:cNvSpPr>
          <p:nvPr>
            <p:ph type="title"/>
          </p:nvPr>
        </p:nvSpPr>
        <p:spPr>
          <a:xfrm>
            <a:off x="613892" y="1517847"/>
            <a:ext cx="17315410" cy="1201783"/>
          </a:xfrm>
        </p:spPr>
        <p:txBody>
          <a:bodyPr>
            <a:normAutofit fontScale="90000"/>
          </a:bodyPr>
          <a:lstStyle/>
          <a:p>
            <a:r>
              <a:rPr lang="en-US" sz="6000" b="1" dirty="0">
                <a:solidFill>
                  <a:srgbClr val="002060"/>
                </a:solidFill>
              </a:rPr>
              <a:t>Preeclampsia: A Pregnancy Specific Hypertensive Disease w/ Multisystem Involvement</a:t>
            </a:r>
            <a:br>
              <a:rPr lang="en-US" sz="6000" b="1" dirty="0">
                <a:solidFill>
                  <a:srgbClr val="002060"/>
                </a:solidFill>
              </a:rPr>
            </a:br>
            <a:br>
              <a:rPr lang="en-US" sz="6000" b="1" dirty="0">
                <a:solidFill>
                  <a:srgbClr val="002060"/>
                </a:solidFill>
              </a:rPr>
            </a:br>
            <a:r>
              <a:rPr lang="en-US" sz="6000" b="1" dirty="0">
                <a:solidFill>
                  <a:srgbClr val="002060"/>
                </a:solidFill>
              </a:rPr>
              <a:t> </a:t>
            </a:r>
          </a:p>
        </p:txBody>
      </p:sp>
      <p:sp>
        <p:nvSpPr>
          <p:cNvPr id="4" name="Text Placeholder 3">
            <a:extLst>
              <a:ext uri="{FF2B5EF4-FFF2-40B4-BE49-F238E27FC236}">
                <a16:creationId xmlns:a16="http://schemas.microsoft.com/office/drawing/2014/main" id="{671CD3F0-4FA6-E9BD-5845-FF2E25FF65EE}"/>
              </a:ext>
            </a:extLst>
          </p:cNvPr>
          <p:cNvSpPr>
            <a:spLocks noGrp="1"/>
          </p:cNvSpPr>
          <p:nvPr>
            <p:ph type="body" idx="1"/>
          </p:nvPr>
        </p:nvSpPr>
        <p:spPr>
          <a:xfrm>
            <a:off x="486294" y="1975693"/>
            <a:ext cx="17315411" cy="7776556"/>
          </a:xfrm>
        </p:spPr>
        <p:txBody>
          <a:bodyPr>
            <a:normAutofit/>
          </a:bodyPr>
          <a:lstStyle/>
          <a:p>
            <a:pPr marL="114300" indent="0">
              <a:buNone/>
            </a:pPr>
            <a:endParaRPr lang="en-US" sz="3000" dirty="0"/>
          </a:p>
          <a:p>
            <a:r>
              <a:rPr lang="en-US" sz="3000" dirty="0"/>
              <a:t>Diagnosis based upon clinical criteria:</a:t>
            </a:r>
          </a:p>
          <a:p>
            <a:r>
              <a:rPr lang="en-US" sz="3000" dirty="0"/>
              <a:t>&gt;20 weeks’ gestation</a:t>
            </a:r>
          </a:p>
          <a:p>
            <a:r>
              <a:rPr lang="en-US" sz="3000" dirty="0"/>
              <a:t>New onset hypertension(SBP &gt;140 OR DBP &gt;90)</a:t>
            </a:r>
          </a:p>
          <a:p>
            <a:pPr marL="0" indent="0">
              <a:buNone/>
            </a:pPr>
            <a:r>
              <a:rPr lang="en-US" sz="3000" dirty="0"/>
              <a:t>		</a:t>
            </a:r>
            <a:r>
              <a:rPr lang="en-US" sz="3000" b="1" u="sng" dirty="0"/>
              <a:t>AND</a:t>
            </a:r>
          </a:p>
          <a:p>
            <a:r>
              <a:rPr lang="en-US" sz="3000" dirty="0"/>
              <a:t>New onset proteinuria ( &gt;300 mg/24 hours of a spot urine protein: creatinine ratio &gt;0.3 g/g)</a:t>
            </a:r>
          </a:p>
          <a:p>
            <a:pPr marL="0" indent="0">
              <a:buNone/>
            </a:pPr>
            <a:r>
              <a:rPr lang="en-US" sz="3000" dirty="0"/>
              <a:t>  		 </a:t>
            </a:r>
            <a:r>
              <a:rPr lang="en-US" sz="3000" b="1" u="sng" dirty="0"/>
              <a:t>OR</a:t>
            </a:r>
          </a:p>
          <a:p>
            <a:r>
              <a:rPr lang="en-US" sz="3000" dirty="0"/>
              <a:t>End organ dysfunction (thrombocytopenia, liver dysfunction, new renal insufficiency, pulmonary edema, new onset cerebral or visual disturbances)</a:t>
            </a:r>
          </a:p>
          <a:p>
            <a:endParaRPr lang="en-US" sz="3000" dirty="0"/>
          </a:p>
          <a:p>
            <a:r>
              <a:rPr lang="en-US" sz="3000" dirty="0"/>
              <a:t>Diagnosis is difficult in women with preexisting kidney disease, hypertension, and/or proteinuria</a:t>
            </a:r>
          </a:p>
          <a:p>
            <a:endParaRPr lang="en-US" sz="3000" dirty="0"/>
          </a:p>
          <a:p>
            <a:r>
              <a:rPr lang="en-US" sz="3000" dirty="0"/>
              <a:t>Understanding the pathophysiology has led to biomarkers to help the diagnosis of and may lead to treatment of preeclampsia, </a:t>
            </a:r>
            <a:r>
              <a:rPr lang="en-US" sz="3000" u="sng" dirty="0"/>
              <a:t>namely the sFLT-1/PlGF ratio</a:t>
            </a:r>
          </a:p>
        </p:txBody>
      </p:sp>
    </p:spTree>
    <p:extLst>
      <p:ext uri="{BB962C8B-B14F-4D97-AF65-F5344CB8AC3E}">
        <p14:creationId xmlns:p14="http://schemas.microsoft.com/office/powerpoint/2010/main" val="4059440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2" name="Title 1">
            <a:extLst>
              <a:ext uri="{FF2B5EF4-FFF2-40B4-BE49-F238E27FC236}">
                <a16:creationId xmlns:a16="http://schemas.microsoft.com/office/drawing/2014/main" id="{F88E28F5-BF96-FEB0-D918-73BCB4B6DB52}"/>
              </a:ext>
            </a:extLst>
          </p:cNvPr>
          <p:cNvSpPr>
            <a:spLocks noGrp="1"/>
          </p:cNvSpPr>
          <p:nvPr>
            <p:ph type="title"/>
          </p:nvPr>
        </p:nvSpPr>
        <p:spPr>
          <a:xfrm>
            <a:off x="457200" y="274637"/>
            <a:ext cx="17315410" cy="1201783"/>
          </a:xfrm>
        </p:spPr>
        <p:txBody>
          <a:bodyPr>
            <a:normAutofit/>
          </a:bodyPr>
          <a:lstStyle/>
          <a:p>
            <a:r>
              <a:rPr lang="en-US" sz="6000" b="1" dirty="0">
                <a:solidFill>
                  <a:srgbClr val="002060"/>
                </a:solidFill>
              </a:rPr>
              <a:t>Preeclampsia Pathophysiology</a:t>
            </a:r>
          </a:p>
        </p:txBody>
      </p:sp>
      <p:sp>
        <p:nvSpPr>
          <p:cNvPr id="4" name="Text Placeholder 3">
            <a:extLst>
              <a:ext uri="{FF2B5EF4-FFF2-40B4-BE49-F238E27FC236}">
                <a16:creationId xmlns:a16="http://schemas.microsoft.com/office/drawing/2014/main" id="{671CD3F0-4FA6-E9BD-5845-FF2E25FF65EE}"/>
              </a:ext>
            </a:extLst>
          </p:cNvPr>
          <p:cNvSpPr>
            <a:spLocks noGrp="1"/>
          </p:cNvSpPr>
          <p:nvPr>
            <p:ph type="body" idx="1"/>
          </p:nvPr>
        </p:nvSpPr>
        <p:spPr>
          <a:xfrm>
            <a:off x="457199" y="1600200"/>
            <a:ext cx="17315411" cy="6991442"/>
          </a:xfrm>
        </p:spPr>
        <p:txBody>
          <a:bodyPr>
            <a:normAutofit/>
          </a:bodyPr>
          <a:lstStyle/>
          <a:p>
            <a:r>
              <a:rPr lang="en-US" sz="3000" b="1" dirty="0">
                <a:solidFill>
                  <a:srgbClr val="002060"/>
                </a:solidFill>
              </a:rPr>
              <a:t>Normal development of placenta requires extensive angiogenesis</a:t>
            </a:r>
          </a:p>
          <a:p>
            <a:pPr lvl="1"/>
            <a:r>
              <a:rPr lang="en-US" sz="3000" dirty="0"/>
              <a:t>Normal placenta produces a balance of proangiogenic (VEGF, PlGF) and antiangiogenic factors (sFlt-1)</a:t>
            </a:r>
          </a:p>
          <a:p>
            <a:pPr lvl="1"/>
            <a:r>
              <a:rPr lang="en-US" sz="3000" dirty="0"/>
              <a:t>sFLT-1 helps to maintain the appropriate depth of the placenta in the uterine wall</a:t>
            </a:r>
          </a:p>
          <a:p>
            <a:pPr lvl="1"/>
            <a:r>
              <a:rPr lang="en-US" sz="3000" dirty="0"/>
              <a:t>PlGF is important for spiral artery remodeling and developing the placental capillary network</a:t>
            </a:r>
          </a:p>
          <a:p>
            <a:endParaRPr lang="en-US" sz="3000" dirty="0"/>
          </a:p>
          <a:p>
            <a:r>
              <a:rPr lang="en-US" sz="3000" b="1" dirty="0">
                <a:solidFill>
                  <a:srgbClr val="002060"/>
                </a:solidFill>
              </a:rPr>
              <a:t>In preeclampsia a trigger leads to an imbalance with an excess of antiangiogenic factors present</a:t>
            </a:r>
          </a:p>
          <a:p>
            <a:pPr lvl="1"/>
            <a:r>
              <a:rPr lang="en-US" sz="3000" dirty="0"/>
              <a:t>Trigger likely related to placental hypoperfusion/hypoxia/ischemia</a:t>
            </a:r>
          </a:p>
          <a:p>
            <a:pPr lvl="1"/>
            <a:r>
              <a:rPr lang="en-US" sz="3000" dirty="0"/>
              <a:t>sFLT-1 levels are increased in women with preeclampsia or those who are soon to develop preeclampsia</a:t>
            </a:r>
          </a:p>
          <a:p>
            <a:pPr lvl="1"/>
            <a:r>
              <a:rPr lang="en-US" sz="3000" dirty="0"/>
              <a:t>PlGF levels are decreased in women with preeclampsia or those who are soon to develop preeclampsia</a:t>
            </a:r>
          </a:p>
          <a:p>
            <a:endParaRPr lang="en-US" sz="3000" dirty="0"/>
          </a:p>
          <a:p>
            <a:r>
              <a:rPr lang="en-US" sz="3000" b="1" dirty="0">
                <a:solidFill>
                  <a:srgbClr val="002060"/>
                </a:solidFill>
              </a:rPr>
              <a:t>Trials ongoing with novel therapeutic strategies based upon this pathophysiology</a:t>
            </a:r>
          </a:p>
          <a:p>
            <a:pPr lvl="1"/>
            <a:r>
              <a:rPr lang="en-US" sz="3000" dirty="0"/>
              <a:t>sFLT-1 ligands, small interefering RNA based therapies to reduce sFLT-1 production, and apheresis paired with columns utilizing monoclonal antibodies to selectively deplete sFLT-1</a:t>
            </a:r>
          </a:p>
        </p:txBody>
      </p:sp>
    </p:spTree>
    <p:extLst>
      <p:ext uri="{BB962C8B-B14F-4D97-AF65-F5344CB8AC3E}">
        <p14:creationId xmlns:p14="http://schemas.microsoft.com/office/powerpoint/2010/main" val="2395833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A1C80248-17D5-6043-A48E-A3611DD5AD48}"/>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183907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313383" y="424544"/>
            <a:ext cx="17661234" cy="717746"/>
          </a:xfrm>
          <a:prstGeom prst="rect">
            <a:avLst/>
          </a:prstGeom>
          <a:noFill/>
          <a:ln>
            <a:noFill/>
          </a:ln>
        </p:spPr>
        <p:txBody>
          <a:bodyPr spcFirstLastPara="1" wrap="square" lIns="26800" tIns="26800" rIns="26800" bIns="26800" anchor="ctr" anchorCtr="0">
            <a:noAutofit/>
          </a:bodyPr>
          <a:lstStyle/>
          <a:p>
            <a:pPr algn="ctr"/>
            <a:r>
              <a:rPr lang="en-US" sz="5200" b="1" dirty="0">
                <a:solidFill>
                  <a:srgbClr val="002060"/>
                </a:solidFill>
                <a:latin typeface="Calibri"/>
                <a:ea typeface="Calibri"/>
                <a:cs typeface="Calibri"/>
                <a:sym typeface="Calibri"/>
              </a:rPr>
              <a:t>Preeclampsia Risk Factors, Prevention &amp; Long-Term Sequelae</a:t>
            </a:r>
          </a:p>
        </p:txBody>
      </p:sp>
      <p:pic>
        <p:nvPicPr>
          <p:cNvPr id="4" name="Picture 3" descr="A lit match stick with a black background&#10;&#10;Description automatically generated">
            <a:extLst>
              <a:ext uri="{FF2B5EF4-FFF2-40B4-BE49-F238E27FC236}">
                <a16:creationId xmlns:a16="http://schemas.microsoft.com/office/drawing/2014/main" id="{20F2E2BD-EB07-2041-81CB-CF77073306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5141" y="1237187"/>
            <a:ext cx="9126988" cy="8154697"/>
          </a:xfrm>
          <a:prstGeom prst="rect">
            <a:avLst/>
          </a:prstGeom>
          <a:ln w="38100" cap="sq">
            <a:solidFill>
              <a:srgbClr val="000000"/>
            </a:solidFill>
            <a:miter lim="800000"/>
          </a:ln>
        </p:spPr>
      </p:pic>
    </p:spTree>
    <p:extLst>
      <p:ext uri="{BB962C8B-B14F-4D97-AF65-F5344CB8AC3E}">
        <p14:creationId xmlns:p14="http://schemas.microsoft.com/office/powerpoint/2010/main" val="897910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89" name="Google Shape;89;p1"/>
          <p:cNvSpPr/>
          <p:nvPr/>
        </p:nvSpPr>
        <p:spPr>
          <a:xfrm>
            <a:off x="313382" y="274637"/>
            <a:ext cx="17661235" cy="9532809"/>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a:stretch>
            <a:fillRect/>
          </a:stretch>
        </p:blipFill>
        <p:spPr>
          <a:xfrm>
            <a:off x="13565074" y="8715420"/>
            <a:ext cx="4724400" cy="1540091"/>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graphicFrame>
        <p:nvGraphicFramePr>
          <p:cNvPr id="2" name="Table 1">
            <a:extLst>
              <a:ext uri="{FF2B5EF4-FFF2-40B4-BE49-F238E27FC236}">
                <a16:creationId xmlns:a16="http://schemas.microsoft.com/office/drawing/2014/main" id="{9A0A91B7-B50E-BB35-244E-1F983A04C562}"/>
              </a:ext>
            </a:extLst>
          </p:cNvPr>
          <p:cNvGraphicFramePr>
            <a:graphicFrameLocks noGrp="1"/>
          </p:cNvGraphicFramePr>
          <p:nvPr>
            <p:extLst>
              <p:ext uri="{D42A27DB-BD31-4B8C-83A1-F6EECF244321}">
                <p14:modId xmlns:p14="http://schemas.microsoft.com/office/powerpoint/2010/main" val="2729600490"/>
              </p:ext>
            </p:extLst>
          </p:nvPr>
        </p:nvGraphicFramePr>
        <p:xfrm>
          <a:off x="9654518" y="1841649"/>
          <a:ext cx="8026284" cy="7044627"/>
        </p:xfrm>
        <a:graphic>
          <a:graphicData uri="http://schemas.openxmlformats.org/drawingml/2006/table">
            <a:tbl>
              <a:tblPr>
                <a:tableStyleId>{2D5ABB26-0587-4C30-8999-92F81FD0307C}</a:tableStyleId>
              </a:tblPr>
              <a:tblGrid>
                <a:gridCol w="8026284">
                  <a:extLst>
                    <a:ext uri="{9D8B030D-6E8A-4147-A177-3AD203B41FA5}">
                      <a16:colId xmlns:a16="http://schemas.microsoft.com/office/drawing/2014/main" val="3398044947"/>
                    </a:ext>
                  </a:extLst>
                </a:gridCol>
              </a:tblGrid>
              <a:tr h="0">
                <a:tc>
                  <a:txBody>
                    <a:bodyPr/>
                    <a:lstStyle/>
                    <a:p>
                      <a:pPr marL="0" marR="0">
                        <a:lnSpc>
                          <a:spcPct val="115000"/>
                        </a:lnSpc>
                        <a:spcBef>
                          <a:spcPts val="0"/>
                        </a:spcBef>
                        <a:spcAft>
                          <a:spcPts val="0"/>
                        </a:spcAft>
                      </a:pPr>
                      <a:r>
                        <a:rPr lang="en-US" sz="2200" b="1" dirty="0">
                          <a:solidFill>
                            <a:srgbClr val="C00000"/>
                          </a:solidFill>
                          <a:effectLst/>
                          <a:highlight>
                            <a:srgbClr val="FFFFFF"/>
                          </a:highlight>
                          <a:latin typeface="Calibri" panose="020F0502020204030204" pitchFamily="34" charset="0"/>
                          <a:cs typeface="Calibri" panose="020F0502020204030204" pitchFamily="34" charset="0"/>
                        </a:rPr>
                        <a:t>High Risk</a:t>
                      </a:r>
                      <a:endParaRPr lang="en-US" sz="2200" b="1" dirty="0">
                        <a:solidFill>
                          <a:srgbClr val="C00000"/>
                        </a:solidFill>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Prior history of preeclampsia</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Preexisting chronic hypertension</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Type 1 and Type 2 diabetes mellitus</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Multifetal gestation</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Chronic kidney disease</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Systemic lupus erythematosus</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Antiphospholipid antibody syndrome</a:t>
                      </a:r>
                      <a:endParaRPr lang="en-US" sz="2200" b="1"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2200" dirty="0">
                          <a:effectLst/>
                          <a:highlight>
                            <a:srgbClr val="FFFFFF"/>
                          </a:highlight>
                          <a:latin typeface="Calibri" panose="020F0502020204030204" pitchFamily="34" charset="0"/>
                          <a:cs typeface="Calibri" panose="020F0502020204030204" pitchFamily="34" charset="0"/>
                        </a:rPr>
                        <a:t> </a:t>
                      </a:r>
                      <a:endParaRPr lang="en-US" sz="2200" dirty="0">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2200" b="1" dirty="0">
                          <a:solidFill>
                            <a:srgbClr val="002060"/>
                          </a:solidFill>
                          <a:effectLst/>
                          <a:highlight>
                            <a:srgbClr val="FFFFFF"/>
                          </a:highlight>
                          <a:latin typeface="Calibri" panose="020F0502020204030204" pitchFamily="34" charset="0"/>
                          <a:cs typeface="Calibri" panose="020F0502020204030204" pitchFamily="34" charset="0"/>
                        </a:rPr>
                        <a:t>Moderate Risk</a:t>
                      </a:r>
                      <a:endParaRPr lang="en-US" sz="2200" b="1" dirty="0">
                        <a:solidFill>
                          <a:srgbClr val="002060"/>
                        </a:solidFill>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Nulliparity</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Family history of preeclampsia</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Maternal age of 35 years or older</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Obesity</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Socio-demographic characteristics</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Personal history of being born low birth weight, being small for gestational age, and past pregnancy complications</a:t>
                      </a:r>
                      <a:endParaRPr lang="en-US" sz="2200" b="1" dirty="0">
                        <a:effectLst/>
                        <a:latin typeface="Calibri" panose="020F0502020204030204" pitchFamily="34" charset="0"/>
                        <a:cs typeface="Calibri" panose="020F0502020204030204" pitchFamily="34" charset="0"/>
                      </a:endParaRPr>
                    </a:p>
                    <a:p>
                      <a:pPr marL="520700" marR="0" indent="-342900">
                        <a:lnSpc>
                          <a:spcPct val="115000"/>
                        </a:lnSpc>
                        <a:spcBef>
                          <a:spcPts val="0"/>
                        </a:spcBef>
                        <a:spcAft>
                          <a:spcPts val="0"/>
                        </a:spcAft>
                        <a:buFont typeface="Arial" panose="020B0604020202020204" pitchFamily="34" charset="0"/>
                        <a:buChar char="•"/>
                      </a:pPr>
                      <a:r>
                        <a:rPr lang="en-US" sz="2200" b="1" dirty="0">
                          <a:effectLst/>
                          <a:highlight>
                            <a:srgbClr val="FFFFFF"/>
                          </a:highlight>
                          <a:latin typeface="Calibri" panose="020F0502020204030204" pitchFamily="34" charset="0"/>
                          <a:cs typeface="Calibri" panose="020F0502020204030204" pitchFamily="34" charset="0"/>
                        </a:rPr>
                        <a:t>In vitro conception</a:t>
                      </a:r>
                      <a:endParaRPr lang="en-US" sz="22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3099836725"/>
                  </a:ext>
                </a:extLst>
              </a:tr>
            </a:tbl>
          </a:graphicData>
        </a:graphic>
      </p:graphicFrame>
      <p:sp>
        <p:nvSpPr>
          <p:cNvPr id="4" name="Title 1">
            <a:extLst>
              <a:ext uri="{FF2B5EF4-FFF2-40B4-BE49-F238E27FC236}">
                <a16:creationId xmlns:a16="http://schemas.microsoft.com/office/drawing/2014/main" id="{81A3D4BD-FCAD-1335-F775-C0AECA3252D5}"/>
              </a:ext>
            </a:extLst>
          </p:cNvPr>
          <p:cNvSpPr txBox="1">
            <a:spLocks/>
          </p:cNvSpPr>
          <p:nvPr/>
        </p:nvSpPr>
        <p:spPr>
          <a:xfrm>
            <a:off x="457200" y="274637"/>
            <a:ext cx="17315410" cy="120178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dirty="0">
                <a:solidFill>
                  <a:srgbClr val="002060"/>
                </a:solidFill>
                <a:latin typeface="Calibri" panose="020F0502020204030204" pitchFamily="34" charset="0"/>
                <a:cs typeface="Calibri" panose="020F0502020204030204" pitchFamily="34" charset="0"/>
              </a:rPr>
              <a:t>Preeclampsia Risk Factors</a:t>
            </a:r>
          </a:p>
        </p:txBody>
      </p:sp>
      <p:sp>
        <p:nvSpPr>
          <p:cNvPr id="5" name="TextBox 4">
            <a:extLst>
              <a:ext uri="{FF2B5EF4-FFF2-40B4-BE49-F238E27FC236}">
                <a16:creationId xmlns:a16="http://schemas.microsoft.com/office/drawing/2014/main" id="{75685824-CC5B-3199-A146-B10C14B6AD53}"/>
              </a:ext>
            </a:extLst>
          </p:cNvPr>
          <p:cNvSpPr txBox="1"/>
          <p:nvPr/>
        </p:nvSpPr>
        <p:spPr>
          <a:xfrm>
            <a:off x="607201" y="1943748"/>
            <a:ext cx="8026282" cy="7478970"/>
          </a:xfrm>
          <a:prstGeom prst="rect">
            <a:avLst/>
          </a:prstGeom>
          <a:noFill/>
        </p:spPr>
        <p:txBody>
          <a:bodyPr wrap="square" rtlCol="0">
            <a:spAutoFit/>
          </a:bodyPr>
          <a:lstStyle/>
          <a:p>
            <a:pPr marL="342900" indent="-342900">
              <a:buFont typeface="Arial" panose="020B0604020202020204" pitchFamily="34" charset="0"/>
              <a:buChar char="•"/>
            </a:pPr>
            <a:r>
              <a:rPr lang="en-US" sz="3000" dirty="0">
                <a:latin typeface="Calibri" panose="020F0502020204030204" pitchFamily="34" charset="0"/>
                <a:cs typeface="Calibri" panose="020F0502020204030204" pitchFamily="34" charset="0"/>
              </a:rPr>
              <a:t>Preeclampsia affects up to 5% of all pregnancies</a:t>
            </a:r>
          </a:p>
          <a:p>
            <a:pPr marL="342900" indent="-34290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3000" dirty="0">
                <a:latin typeface="Calibri" panose="020F0502020204030204" pitchFamily="34" charset="0"/>
                <a:cs typeface="Calibri" panose="020F0502020204030204" pitchFamily="34" charset="0"/>
              </a:rPr>
              <a:t>Contributes to 70,000 maternal and 500,000 fetal deaths annually world-wide</a:t>
            </a:r>
          </a:p>
          <a:p>
            <a:pPr marL="342900" indent="-34290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3000" dirty="0">
                <a:latin typeface="Calibri" panose="020F0502020204030204" pitchFamily="34" charset="0"/>
                <a:cs typeface="Calibri" panose="020F0502020204030204" pitchFamily="34" charset="0"/>
              </a:rPr>
              <a:t>Incidence in preeclampsia increasing, as risk factors increase</a:t>
            </a:r>
          </a:p>
          <a:p>
            <a:pPr marL="342900" indent="-34290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3000" dirty="0">
                <a:latin typeface="Calibri" panose="020F0502020204030204" pitchFamily="34" charset="0"/>
                <a:cs typeface="Calibri" panose="020F0502020204030204" pitchFamily="34" charset="0"/>
              </a:rPr>
              <a:t>Every woman with CKD is at risk for preeclampsia</a:t>
            </a:r>
          </a:p>
          <a:p>
            <a:pPr marL="342900" indent="-34290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3000" dirty="0">
                <a:latin typeface="Calibri" panose="020F0502020204030204" pitchFamily="34" charset="0"/>
                <a:cs typeface="Calibri" panose="020F0502020204030204" pitchFamily="34" charset="0"/>
              </a:rPr>
              <a:t>Long term complications include:</a:t>
            </a:r>
          </a:p>
          <a:p>
            <a:pPr marL="922338" lvl="2"/>
            <a:r>
              <a:rPr lang="en-US" sz="3000" dirty="0">
                <a:latin typeface="Calibri" panose="020F0502020204030204" pitchFamily="34" charset="0"/>
                <a:cs typeface="Calibri" panose="020F0502020204030204" pitchFamily="34" charset="0"/>
              </a:rPr>
              <a:t>Increased risk of cardiovascular disease, heart failure, stroke, diabetes, kidney disease, mental health disorders, and vascular dementia</a:t>
            </a:r>
          </a:p>
        </p:txBody>
      </p:sp>
    </p:spTree>
    <p:extLst>
      <p:ext uri="{BB962C8B-B14F-4D97-AF65-F5344CB8AC3E}">
        <p14:creationId xmlns:p14="http://schemas.microsoft.com/office/powerpoint/2010/main" val="423485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2" name="Title 1">
            <a:extLst>
              <a:ext uri="{FF2B5EF4-FFF2-40B4-BE49-F238E27FC236}">
                <a16:creationId xmlns:a16="http://schemas.microsoft.com/office/drawing/2014/main" id="{F88E28F5-BF96-FEB0-D918-73BCB4B6DB52}"/>
              </a:ext>
            </a:extLst>
          </p:cNvPr>
          <p:cNvSpPr>
            <a:spLocks noGrp="1"/>
          </p:cNvSpPr>
          <p:nvPr>
            <p:ph type="title"/>
          </p:nvPr>
        </p:nvSpPr>
        <p:spPr>
          <a:xfrm>
            <a:off x="457200" y="274637"/>
            <a:ext cx="17315410" cy="1201783"/>
          </a:xfrm>
        </p:spPr>
        <p:txBody>
          <a:bodyPr>
            <a:normAutofit/>
          </a:bodyPr>
          <a:lstStyle/>
          <a:p>
            <a:pPr algn="ctr"/>
            <a:r>
              <a:rPr lang="en-US" sz="6000" b="1" dirty="0">
                <a:solidFill>
                  <a:srgbClr val="002060"/>
                </a:solidFill>
              </a:rPr>
              <a:t>Preeclampsia Prevention</a:t>
            </a:r>
          </a:p>
        </p:txBody>
      </p:sp>
      <p:sp>
        <p:nvSpPr>
          <p:cNvPr id="4" name="Text Placeholder 3">
            <a:extLst>
              <a:ext uri="{FF2B5EF4-FFF2-40B4-BE49-F238E27FC236}">
                <a16:creationId xmlns:a16="http://schemas.microsoft.com/office/drawing/2014/main" id="{671CD3F0-4FA6-E9BD-5845-FF2E25FF65EE}"/>
              </a:ext>
            </a:extLst>
          </p:cNvPr>
          <p:cNvSpPr>
            <a:spLocks noGrp="1"/>
          </p:cNvSpPr>
          <p:nvPr>
            <p:ph type="body" idx="1"/>
          </p:nvPr>
        </p:nvSpPr>
        <p:spPr>
          <a:xfrm>
            <a:off x="457199" y="1600200"/>
            <a:ext cx="17315411" cy="6991442"/>
          </a:xfrm>
        </p:spPr>
        <p:txBody>
          <a:bodyPr>
            <a:normAutofit/>
          </a:bodyPr>
          <a:lstStyle/>
          <a:p>
            <a:r>
              <a:rPr lang="en-US" sz="3000" dirty="0"/>
              <a:t>Two main ways to decrease the risk of preeclampsia:</a:t>
            </a:r>
          </a:p>
          <a:p>
            <a:pPr marL="114300" indent="0">
              <a:buNone/>
            </a:pPr>
            <a:endParaRPr lang="en-US" sz="3000" dirty="0"/>
          </a:p>
          <a:p>
            <a:pPr marL="114300" indent="0">
              <a:buNone/>
            </a:pPr>
            <a:r>
              <a:rPr lang="en-US" sz="3000" dirty="0"/>
              <a:t>	1) Low dose Daily Aspirin </a:t>
            </a:r>
          </a:p>
          <a:p>
            <a:pPr marL="114300" indent="0">
              <a:buNone/>
            </a:pPr>
            <a:r>
              <a:rPr lang="en-US" sz="3000" dirty="0"/>
              <a:t>		- Recommended for patients with 1 high risk or 2 moderate risk factors</a:t>
            </a:r>
          </a:p>
          <a:p>
            <a:pPr marL="114300" indent="0">
              <a:buNone/>
            </a:pPr>
            <a:r>
              <a:rPr lang="en-US" sz="3000" dirty="0"/>
              <a:t>		- Start between 11-13 weeks’ gestation</a:t>
            </a:r>
          </a:p>
          <a:p>
            <a:pPr marL="114300" indent="0">
              <a:buNone/>
            </a:pPr>
            <a:endParaRPr lang="en-US" sz="3000" dirty="0"/>
          </a:p>
          <a:p>
            <a:pPr marL="114300" indent="0">
              <a:buNone/>
            </a:pPr>
            <a:r>
              <a:rPr lang="en-US" sz="3000" dirty="0"/>
              <a:t>	2) Treat chronic hypertension in pregnancy to a goal &lt;140/90 mmHg</a:t>
            </a:r>
          </a:p>
          <a:p>
            <a:pPr marL="114300" indent="0">
              <a:buNone/>
            </a:pPr>
            <a:endParaRPr lang="en-US" sz="3000" dirty="0"/>
          </a:p>
          <a:p>
            <a:r>
              <a:rPr lang="en-US" sz="3000" dirty="0"/>
              <a:t>In addition, in patients with CKD to decrease risk of preeclampsia:</a:t>
            </a:r>
          </a:p>
          <a:p>
            <a:pPr lvl="1"/>
            <a:r>
              <a:rPr lang="en-US" sz="3000" dirty="0"/>
              <a:t>Seen prior to pregnancy and have kidney disease treated and proteinuria suppressed</a:t>
            </a:r>
          </a:p>
          <a:p>
            <a:pPr lvl="1"/>
            <a:r>
              <a:rPr lang="en-US" sz="3000" dirty="0"/>
              <a:t>Those with lupus nephritis should be counseled to wait till their nephritis has been quiescent for at least 6 months and be maintained on hydroxychloroquine throughout pregnancy</a:t>
            </a:r>
          </a:p>
          <a:p>
            <a:pPr lvl="1"/>
            <a:r>
              <a:rPr lang="en-US" sz="3000" dirty="0"/>
              <a:t>Those with other GN’s should also have been treated and be in remission prior to pregnancy.</a:t>
            </a:r>
          </a:p>
          <a:p>
            <a:pPr marL="114300" indent="0">
              <a:buNone/>
            </a:pPr>
            <a:endParaRPr lang="en-US" sz="3000" dirty="0"/>
          </a:p>
        </p:txBody>
      </p:sp>
    </p:spTree>
    <p:extLst>
      <p:ext uri="{BB962C8B-B14F-4D97-AF65-F5344CB8AC3E}">
        <p14:creationId xmlns:p14="http://schemas.microsoft.com/office/powerpoint/2010/main" val="1265661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pic>
        <p:nvPicPr>
          <p:cNvPr id="5" name="Picture 4" descr="A screenshot of a video game&#10;&#10;Description automatically generated">
            <a:extLst>
              <a:ext uri="{FF2B5EF4-FFF2-40B4-BE49-F238E27FC236}">
                <a16:creationId xmlns:a16="http://schemas.microsoft.com/office/drawing/2014/main" id="{4546348D-1FF8-1246-8BEF-7ABB11EF0E1F}"/>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750399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688;p155">
            <a:extLst>
              <a:ext uri="{FF2B5EF4-FFF2-40B4-BE49-F238E27FC236}">
                <a16:creationId xmlns:a16="http://schemas.microsoft.com/office/drawing/2014/main" id="{F2AB9EC3-E9F1-0947-A4C5-DD522D9A43E9}"/>
              </a:ext>
            </a:extLst>
          </p:cNvPr>
          <p:cNvSpPr/>
          <p:nvPr/>
        </p:nvSpPr>
        <p:spPr>
          <a:xfrm>
            <a:off x="2616834" y="329647"/>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200" b="1" dirty="0">
                <a:solidFill>
                  <a:srgbClr val="002060"/>
                </a:solidFill>
                <a:latin typeface="Calibri"/>
                <a:ea typeface="Calibri"/>
                <a:cs typeface="Calibri"/>
                <a:sym typeface="Calibri"/>
              </a:rPr>
              <a:t>EFFLUENT EIGHT ROUND</a:t>
            </a:r>
            <a:endParaRPr sz="7200" dirty="0"/>
          </a:p>
        </p:txBody>
      </p:sp>
      <p:sp>
        <p:nvSpPr>
          <p:cNvPr id="11" name="Google Shape;1690;p155">
            <a:extLst>
              <a:ext uri="{FF2B5EF4-FFF2-40B4-BE49-F238E27FC236}">
                <a16:creationId xmlns:a16="http://schemas.microsoft.com/office/drawing/2014/main" id="{A0A981C5-861B-624F-BC5E-D84E84FA9BBA}"/>
              </a:ext>
            </a:extLst>
          </p:cNvPr>
          <p:cNvSpPr txBox="1"/>
          <p:nvPr/>
        </p:nvSpPr>
        <p:spPr>
          <a:xfrm>
            <a:off x="2874591" y="1498857"/>
            <a:ext cx="12538815" cy="661699"/>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35451"/>
                </a:solidFill>
                <a:latin typeface="Calibri"/>
                <a:ea typeface="Calibri"/>
                <a:cs typeface="Calibri"/>
                <a:sym typeface="Calibri"/>
              </a:rPr>
              <a:t>Pick Your Champion for the Preeclampsia Region</a:t>
            </a:r>
            <a:endParaRPr sz="4000" dirty="0">
              <a:solidFill>
                <a:srgbClr val="235451"/>
              </a:solidFill>
            </a:endParaRPr>
          </a:p>
        </p:txBody>
      </p:sp>
      <p:sp>
        <p:nvSpPr>
          <p:cNvPr id="14" name="Google Shape;1691;p155">
            <a:extLst>
              <a:ext uri="{FF2B5EF4-FFF2-40B4-BE49-F238E27FC236}">
                <a16:creationId xmlns:a16="http://schemas.microsoft.com/office/drawing/2014/main" id="{FC13BA3F-4B00-634F-8B9D-C5A390D88AB5}"/>
              </a:ext>
            </a:extLst>
          </p:cNvPr>
          <p:cNvSpPr/>
          <p:nvPr/>
        </p:nvSpPr>
        <p:spPr>
          <a:xfrm>
            <a:off x="13179691" y="7059726"/>
            <a:ext cx="4475957"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3200" b="1" dirty="0">
                <a:solidFill>
                  <a:srgbClr val="235451"/>
                </a:solidFill>
                <a:latin typeface="Calibri"/>
                <a:ea typeface="Calibri"/>
                <a:cs typeface="Calibri"/>
                <a:sym typeface="Calibri"/>
              </a:rPr>
              <a:t>Preeclampsia Risk Factors, Prevention and Long-Term Sequelae</a:t>
            </a:r>
          </a:p>
        </p:txBody>
      </p:sp>
      <p:sp>
        <p:nvSpPr>
          <p:cNvPr id="15" name="Google Shape;1692;p155">
            <a:extLst>
              <a:ext uri="{FF2B5EF4-FFF2-40B4-BE49-F238E27FC236}">
                <a16:creationId xmlns:a16="http://schemas.microsoft.com/office/drawing/2014/main" id="{EF950466-9EAF-3245-B483-498BE424652A}"/>
              </a:ext>
            </a:extLst>
          </p:cNvPr>
          <p:cNvSpPr/>
          <p:nvPr/>
        </p:nvSpPr>
        <p:spPr>
          <a:xfrm>
            <a:off x="12007284" y="5055066"/>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2700" b="1" dirty="0">
                <a:solidFill>
                  <a:srgbClr val="C44FCC"/>
                </a:solidFill>
                <a:latin typeface="Calibri"/>
                <a:ea typeface="Calibri"/>
                <a:cs typeface="Calibri"/>
                <a:sym typeface="Calibri"/>
              </a:rPr>
              <a:t>vs</a:t>
            </a:r>
            <a:endParaRPr sz="2700" b="1" dirty="0">
              <a:solidFill>
                <a:srgbClr val="C44FCC"/>
              </a:solidFill>
              <a:latin typeface="Calibri"/>
              <a:ea typeface="Calibri"/>
              <a:cs typeface="Calibri"/>
              <a:sym typeface="Calibri"/>
            </a:endParaRPr>
          </a:p>
        </p:txBody>
      </p:sp>
      <p:pic>
        <p:nvPicPr>
          <p:cNvPr id="18" name="Picture 17" descr="Neon light of a pregnant person with a baby in her stomach&#10;&#10;Description automatically generated">
            <a:extLst>
              <a:ext uri="{FF2B5EF4-FFF2-40B4-BE49-F238E27FC236}">
                <a16:creationId xmlns:a16="http://schemas.microsoft.com/office/drawing/2014/main" id="{9B2225AE-F69D-2544-A1F7-0251F519BCF4}"/>
              </a:ext>
            </a:extLst>
          </p:cNvPr>
          <p:cNvPicPr>
            <a:picLocks noChangeAspect="1"/>
          </p:cNvPicPr>
          <p:nvPr/>
        </p:nvPicPr>
        <p:blipFill>
          <a:blip r:embed="rId6"/>
          <a:stretch>
            <a:fillRect/>
          </a:stretch>
        </p:blipFill>
        <p:spPr>
          <a:xfrm>
            <a:off x="632352" y="2488546"/>
            <a:ext cx="6446901" cy="6446901"/>
          </a:xfrm>
          <a:prstGeom prst="rect">
            <a:avLst/>
          </a:prstGeom>
          <a:ln w="38100" cap="sq">
            <a:solidFill>
              <a:srgbClr val="000000"/>
            </a:solidFill>
            <a:miter lim="800000"/>
          </a:ln>
        </p:spPr>
      </p:pic>
      <p:pic>
        <p:nvPicPr>
          <p:cNvPr id="22" name="Picture 21" descr="A lit match stick with a black background&#10;&#10;Description automatically generated">
            <a:extLst>
              <a:ext uri="{FF2B5EF4-FFF2-40B4-BE49-F238E27FC236}">
                <a16:creationId xmlns:a16="http://schemas.microsoft.com/office/drawing/2014/main" id="{8C094D71-AC0F-F941-9211-7D1868DF97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27705" y="3642787"/>
            <a:ext cx="3686919" cy="3294155"/>
          </a:xfrm>
          <a:prstGeom prst="rect">
            <a:avLst/>
          </a:prstGeom>
          <a:ln w="38100" cap="sq">
            <a:solidFill>
              <a:srgbClr val="000000"/>
            </a:solidFill>
            <a:miter lim="800000"/>
          </a:ln>
        </p:spPr>
      </p:pic>
      <p:sp>
        <p:nvSpPr>
          <p:cNvPr id="23" name="Google Shape;1689;p155">
            <a:extLst>
              <a:ext uri="{FF2B5EF4-FFF2-40B4-BE49-F238E27FC236}">
                <a16:creationId xmlns:a16="http://schemas.microsoft.com/office/drawing/2014/main" id="{3A9280A1-C8BF-4840-8EF1-F84821F9CB00}"/>
              </a:ext>
            </a:extLst>
          </p:cNvPr>
          <p:cNvSpPr/>
          <p:nvPr/>
        </p:nvSpPr>
        <p:spPr>
          <a:xfrm>
            <a:off x="7392637" y="7059726"/>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Diagnosis and Treatment of Preeclampsia</a:t>
            </a:r>
            <a:endParaRPr sz="3200" dirty="0">
              <a:solidFill>
                <a:srgbClr val="235451"/>
              </a:solidFill>
            </a:endParaRPr>
          </a:p>
        </p:txBody>
      </p:sp>
      <p:pic>
        <p:nvPicPr>
          <p:cNvPr id="24" name="Picture 23" descr="A house on fire at night&#10;&#10;Description automatically generated">
            <a:extLst>
              <a:ext uri="{FF2B5EF4-FFF2-40B4-BE49-F238E27FC236}">
                <a16:creationId xmlns:a16="http://schemas.microsoft.com/office/drawing/2014/main" id="{7D113C64-54D6-3A43-9EC5-81DC49B643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2637" y="3647141"/>
            <a:ext cx="4928174" cy="3289801"/>
          </a:xfrm>
          <a:prstGeom prst="rect">
            <a:avLst/>
          </a:prstGeom>
          <a:ln w="38100" cap="sq">
            <a:solidFill>
              <a:srgbClr val="000000"/>
            </a:solidFill>
            <a:miter lim="800000"/>
          </a:ln>
        </p:spPr>
      </p:pic>
    </p:spTree>
    <p:extLst>
      <p:ext uri="{BB962C8B-B14F-4D97-AF65-F5344CB8AC3E}">
        <p14:creationId xmlns:p14="http://schemas.microsoft.com/office/powerpoint/2010/main" val="3995631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70;p67">
            <a:extLst>
              <a:ext uri="{FF2B5EF4-FFF2-40B4-BE49-F238E27FC236}">
                <a16:creationId xmlns:a16="http://schemas.microsoft.com/office/drawing/2014/main" id="{1F790697-AB78-0B40-9294-F9091F91B452}"/>
              </a:ext>
            </a:extLst>
          </p:cNvPr>
          <p:cNvSpPr/>
          <p:nvPr/>
        </p:nvSpPr>
        <p:spPr>
          <a:xfrm>
            <a:off x="9243712" y="623455"/>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Animal House 4</a:t>
            </a:r>
            <a:endParaRPr sz="6000" b="1" dirty="0">
              <a:solidFill>
                <a:srgbClr val="002060"/>
              </a:solidFill>
              <a:latin typeface="Calibri"/>
              <a:ea typeface="Calibri"/>
              <a:cs typeface="Calibri"/>
              <a:sym typeface="Calibri"/>
            </a:endParaRPr>
          </a:p>
        </p:txBody>
      </p:sp>
      <p:pic>
        <p:nvPicPr>
          <p:cNvPr id="5" name="Picture 4" descr="A bird flying over a lizard&#10;&#10;Description automatically generated">
            <a:extLst>
              <a:ext uri="{FF2B5EF4-FFF2-40B4-BE49-F238E27FC236}">
                <a16:creationId xmlns:a16="http://schemas.microsoft.com/office/drawing/2014/main" id="{5AA0B467-5B80-5340-B656-501E19E0C420}"/>
              </a:ext>
            </a:extLst>
          </p:cNvPr>
          <p:cNvPicPr>
            <a:picLocks noChangeAspect="1"/>
          </p:cNvPicPr>
          <p:nvPr/>
        </p:nvPicPr>
        <p:blipFill>
          <a:blip r:embed="rId6"/>
          <a:stretch>
            <a:fillRect/>
          </a:stretch>
        </p:blipFill>
        <p:spPr>
          <a:xfrm>
            <a:off x="548174" y="608348"/>
            <a:ext cx="9029700" cy="9029700"/>
          </a:xfrm>
          <a:prstGeom prst="rect">
            <a:avLst/>
          </a:prstGeom>
          <a:ln w="38100" cap="sq">
            <a:solidFill>
              <a:srgbClr val="000000"/>
            </a:solidFill>
            <a:miter lim="800000"/>
          </a:ln>
        </p:spPr>
      </p:pic>
      <p:sp>
        <p:nvSpPr>
          <p:cNvPr id="14" name="Google Shape;471;p67">
            <a:extLst>
              <a:ext uri="{FF2B5EF4-FFF2-40B4-BE49-F238E27FC236}">
                <a16:creationId xmlns:a16="http://schemas.microsoft.com/office/drawing/2014/main" id="{1756975E-11CE-6241-8FFD-8B2976591FBE}"/>
              </a:ext>
            </a:extLst>
          </p:cNvPr>
          <p:cNvSpPr txBox="1"/>
          <p:nvPr/>
        </p:nvSpPr>
        <p:spPr>
          <a:xfrm>
            <a:off x="10245162" y="2364960"/>
            <a:ext cx="7041953" cy="4486106"/>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Writer: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Tiffany Truong</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 </a:t>
            </a:r>
            <a:endParaRPr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Expert: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Kelly Hyndman</a:t>
            </a:r>
            <a:endParaRPr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en"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Region Execs: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Anna Vinnikova</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Matt Sparks</a:t>
            </a:r>
            <a:endParaRPr sz="3200" b="1" dirty="0">
              <a:solidFill>
                <a:srgbClr val="23545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317325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5" name="Picture 4" descr="A lizard on the ground&#10;&#10;Description automatically generated">
            <a:extLst>
              <a:ext uri="{FF2B5EF4-FFF2-40B4-BE49-F238E27FC236}">
                <a16:creationId xmlns:a16="http://schemas.microsoft.com/office/drawing/2014/main" id="{5D788BE4-8EFF-FD4A-B326-58DF03A92C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8198" y="1348675"/>
            <a:ext cx="11645578" cy="7760180"/>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Gila Monster</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841883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9" name="Picture 8" descr="A group of people posing for a photo&#10;&#10;Description automatically generated">
            <a:extLst>
              <a:ext uri="{FF2B5EF4-FFF2-40B4-BE49-F238E27FC236}">
                <a16:creationId xmlns:a16="http://schemas.microsoft.com/office/drawing/2014/main" id="{83D51BC6-E9D6-3745-8618-A09DF287D4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9491" y="2992357"/>
            <a:ext cx="12316968" cy="6526439"/>
          </a:xfrm>
          <a:prstGeom prst="rect">
            <a:avLst/>
          </a:prstGeom>
        </p:spPr>
      </p:pic>
      <p:sp>
        <p:nvSpPr>
          <p:cNvPr id="10" name="Google Shape;374;p61">
            <a:extLst>
              <a:ext uri="{FF2B5EF4-FFF2-40B4-BE49-F238E27FC236}">
                <a16:creationId xmlns:a16="http://schemas.microsoft.com/office/drawing/2014/main" id="{BE32CD15-4711-524D-A406-2AFB97546CE9}"/>
              </a:ext>
            </a:extLst>
          </p:cNvPr>
          <p:cNvSpPr txBox="1"/>
          <p:nvPr/>
        </p:nvSpPr>
        <p:spPr>
          <a:xfrm>
            <a:off x="1070263" y="768204"/>
            <a:ext cx="16147473" cy="1892806"/>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6000" b="1" i="0" u="none" strike="noStrike" cap="none" dirty="0">
                <a:solidFill>
                  <a:srgbClr val="002060"/>
                </a:solidFill>
                <a:latin typeface="Calibri"/>
                <a:ea typeface="Calibri"/>
                <a:cs typeface="Calibri"/>
                <a:sym typeface="Calibri"/>
              </a:rPr>
              <a:t>Slides Prepared by the </a:t>
            </a:r>
            <a:endParaRPr sz="6000" dirty="0">
              <a:solidFill>
                <a:srgbClr val="002060"/>
              </a:solidFill>
            </a:endParaRPr>
          </a:p>
          <a:p>
            <a:pPr marL="0" marR="0" lvl="0" indent="0" algn="ctr" rtl="0">
              <a:spcBef>
                <a:spcPts val="0"/>
              </a:spcBef>
              <a:spcAft>
                <a:spcPts val="0"/>
              </a:spcAft>
              <a:buNone/>
            </a:pPr>
            <a:r>
              <a:rPr lang="en" sz="6000" b="1" i="0" u="none" strike="noStrike" cap="none" dirty="0">
                <a:solidFill>
                  <a:srgbClr val="002060"/>
                </a:solidFill>
                <a:latin typeface="Calibri"/>
                <a:ea typeface="Calibri"/>
                <a:cs typeface="Calibri"/>
                <a:sym typeface="Calibri"/>
              </a:rPr>
              <a:t>NephMadness Executive Committee</a:t>
            </a:r>
            <a:endParaRPr sz="6000" dirty="0">
              <a:solidFill>
                <a:srgbClr val="002060"/>
              </a:solidFill>
            </a:endParaRPr>
          </a:p>
        </p:txBody>
      </p:sp>
      <p:sp>
        <p:nvSpPr>
          <p:cNvPr id="11" name="Google Shape;376;p61">
            <a:extLst>
              <a:ext uri="{FF2B5EF4-FFF2-40B4-BE49-F238E27FC236}">
                <a16:creationId xmlns:a16="http://schemas.microsoft.com/office/drawing/2014/main" id="{B5FCB79C-E0E3-B141-8A7E-1B27CCC19E81}"/>
              </a:ext>
            </a:extLst>
          </p:cNvPr>
          <p:cNvSpPr txBox="1"/>
          <p:nvPr/>
        </p:nvSpPr>
        <p:spPr>
          <a:xfrm>
            <a:off x="891541" y="3096796"/>
            <a:ext cx="5257800" cy="4093408"/>
          </a:xfrm>
          <a:prstGeom prst="rect">
            <a:avLst/>
          </a:prstGeom>
          <a:noFill/>
          <a:ln>
            <a:noFill/>
          </a:ln>
        </p:spPr>
        <p:txBody>
          <a:bodyPr spcFirstLastPara="1" wrap="square" lIns="45725" tIns="22850" rIns="45725" bIns="22850" anchor="t" anchorCtr="0">
            <a:spAutoFit/>
          </a:bodyPr>
          <a:lstStyle/>
          <a:p>
            <a:pPr marL="203200" marR="0" lvl="0" indent="-209550" algn="l" rtl="0">
              <a:spcBef>
                <a:spcPts val="0"/>
              </a:spcBef>
              <a:spcAft>
                <a:spcPts val="0"/>
              </a:spcAft>
              <a:buClr>
                <a:srgbClr val="3F3F3F"/>
              </a:buClr>
              <a:buSzPts val="2300"/>
              <a:buFont typeface="Arial"/>
              <a:buChar char="•"/>
            </a:pPr>
            <a:r>
              <a:rPr lang="en" sz="3200" b="1" i="0" u="none" strike="noStrike" cap="none" dirty="0">
                <a:solidFill>
                  <a:srgbClr val="235451"/>
                </a:solidFill>
                <a:latin typeface="Calibri"/>
                <a:ea typeface="Calibri"/>
                <a:cs typeface="Calibri"/>
                <a:sym typeface="Calibri"/>
              </a:rPr>
              <a:t>Anna Burgner</a:t>
            </a:r>
          </a:p>
          <a:p>
            <a:pPr marL="203200" marR="0" lvl="0" indent="-209550" algn="l" rtl="0">
              <a:spcBef>
                <a:spcPts val="0"/>
              </a:spcBef>
              <a:spcAft>
                <a:spcPts val="0"/>
              </a:spcAft>
              <a:buClr>
                <a:srgbClr val="3F3F3F"/>
              </a:buClr>
              <a:buSzPts val="2300"/>
              <a:buFont typeface="Arial"/>
              <a:buChar char="•"/>
            </a:pPr>
            <a:r>
              <a:rPr lang="en" sz="3200" b="1" dirty="0">
                <a:solidFill>
                  <a:srgbClr val="235451"/>
                </a:solidFill>
                <a:latin typeface="Calibri"/>
                <a:ea typeface="Calibri"/>
                <a:cs typeface="Calibri"/>
                <a:sym typeface="Calibri"/>
              </a:rPr>
              <a:t>Elena Cervantes</a:t>
            </a:r>
          </a:p>
          <a:p>
            <a:pPr marL="203200" marR="0" lvl="0" indent="-209550" algn="l" rtl="0">
              <a:spcBef>
                <a:spcPts val="0"/>
              </a:spcBef>
              <a:spcAft>
                <a:spcPts val="0"/>
              </a:spcAft>
              <a:buClr>
                <a:srgbClr val="3F3F3F"/>
              </a:buClr>
              <a:buSzPts val="2300"/>
              <a:buFont typeface="Arial"/>
              <a:buChar char="•"/>
            </a:pPr>
            <a:r>
              <a:rPr lang="en" sz="3200" b="1" i="0" u="none" strike="noStrike" cap="none" dirty="0">
                <a:solidFill>
                  <a:srgbClr val="235451"/>
                </a:solidFill>
                <a:latin typeface="Calibri"/>
                <a:ea typeface="Calibri"/>
                <a:cs typeface="Calibri"/>
                <a:sym typeface="Calibri"/>
              </a:rPr>
              <a:t>Matthew Sparks</a:t>
            </a:r>
          </a:p>
          <a:p>
            <a:pPr marL="203200" marR="0" lvl="0" indent="-209550" algn="l" rtl="0">
              <a:spcBef>
                <a:spcPts val="0"/>
              </a:spcBef>
              <a:spcAft>
                <a:spcPts val="0"/>
              </a:spcAft>
              <a:buClr>
                <a:srgbClr val="3F3F3F"/>
              </a:buClr>
              <a:buSzPts val="2300"/>
              <a:buFont typeface="Arial"/>
              <a:buChar char="•"/>
            </a:pPr>
            <a:r>
              <a:rPr lang="en" sz="3200" b="1" dirty="0">
                <a:solidFill>
                  <a:srgbClr val="235451"/>
                </a:solidFill>
                <a:latin typeface="Calibri"/>
                <a:ea typeface="Calibri"/>
                <a:cs typeface="Calibri"/>
                <a:sym typeface="Calibri"/>
              </a:rPr>
              <a:t>Samira Farouk</a:t>
            </a:r>
          </a:p>
          <a:p>
            <a:pPr marL="203200" marR="0" lvl="0" indent="-209550" algn="l" rtl="0">
              <a:spcBef>
                <a:spcPts val="0"/>
              </a:spcBef>
              <a:spcAft>
                <a:spcPts val="0"/>
              </a:spcAft>
              <a:buClr>
                <a:srgbClr val="3F3F3F"/>
              </a:buClr>
              <a:buSzPts val="2300"/>
              <a:buFont typeface="Arial"/>
              <a:buChar char="•"/>
            </a:pPr>
            <a:r>
              <a:rPr lang="en" sz="3200" b="1" i="0" u="none" strike="noStrike" cap="none" dirty="0">
                <a:solidFill>
                  <a:srgbClr val="235451"/>
                </a:solidFill>
                <a:latin typeface="Calibri"/>
                <a:ea typeface="Calibri"/>
                <a:cs typeface="Calibri"/>
                <a:sym typeface="Calibri"/>
              </a:rPr>
              <a:t>Anna Vinnikova</a:t>
            </a:r>
          </a:p>
          <a:p>
            <a:pPr marL="203200" marR="0" lvl="0" indent="-209550" algn="l" rtl="0">
              <a:spcBef>
                <a:spcPts val="0"/>
              </a:spcBef>
              <a:spcAft>
                <a:spcPts val="0"/>
              </a:spcAft>
              <a:buClr>
                <a:srgbClr val="3F3F3F"/>
              </a:buClr>
              <a:buSzPts val="2300"/>
              <a:buFont typeface="Arial"/>
              <a:buChar char="•"/>
            </a:pPr>
            <a:r>
              <a:rPr lang="en" sz="3200" b="1" dirty="0">
                <a:solidFill>
                  <a:srgbClr val="235451"/>
                </a:solidFill>
                <a:latin typeface="Calibri"/>
                <a:ea typeface="Calibri"/>
                <a:cs typeface="Calibri"/>
                <a:sym typeface="Calibri"/>
              </a:rPr>
              <a:t>Jeffrey Kott</a:t>
            </a:r>
          </a:p>
          <a:p>
            <a:pPr marL="203200" marR="0" lvl="0" indent="-209550" algn="l" rtl="0">
              <a:spcBef>
                <a:spcPts val="0"/>
              </a:spcBef>
              <a:spcAft>
                <a:spcPts val="0"/>
              </a:spcAft>
              <a:buClr>
                <a:srgbClr val="3F3F3F"/>
              </a:buClr>
              <a:buSzPts val="2300"/>
              <a:buFont typeface="Arial"/>
              <a:buChar char="•"/>
            </a:pPr>
            <a:r>
              <a:rPr lang="en" sz="3200" b="1" i="0" u="none" strike="noStrike" cap="none" dirty="0">
                <a:solidFill>
                  <a:srgbClr val="235451"/>
                </a:solidFill>
                <a:latin typeface="Calibri"/>
                <a:ea typeface="Calibri"/>
                <a:cs typeface="Calibri"/>
                <a:sym typeface="Calibri"/>
              </a:rPr>
              <a:t>Michelle Lim</a:t>
            </a:r>
          </a:p>
          <a:p>
            <a:pPr marL="203200" marR="0" lvl="0" indent="-209550" algn="l" rtl="0">
              <a:spcBef>
                <a:spcPts val="0"/>
              </a:spcBef>
              <a:spcAft>
                <a:spcPts val="0"/>
              </a:spcAft>
              <a:buClr>
                <a:srgbClr val="3F3F3F"/>
              </a:buClr>
              <a:buSzPts val="2300"/>
              <a:buFont typeface="Arial"/>
              <a:buChar char="•"/>
            </a:pPr>
            <a:r>
              <a:rPr lang="en" sz="3200" b="1" i="0" u="none" strike="noStrike" cap="none" dirty="0">
                <a:solidFill>
                  <a:srgbClr val="235451"/>
                </a:solidFill>
                <a:latin typeface="Calibri"/>
                <a:ea typeface="Calibri"/>
                <a:cs typeface="Calibri"/>
                <a:sym typeface="Calibri"/>
              </a:rPr>
              <a:t>Timothy Yau</a:t>
            </a:r>
            <a:endParaRPr sz="3200" b="1" i="0" u="none" strike="noStrike" cap="none" dirty="0">
              <a:solidFill>
                <a:srgbClr val="235451"/>
              </a:solidFill>
              <a:latin typeface="Calibri"/>
              <a:ea typeface="Calibri"/>
              <a:cs typeface="Calibri"/>
              <a:sym typeface="Calibri"/>
            </a:endParaRPr>
          </a:p>
          <a:p>
            <a:pPr marL="203200" marR="0" lvl="0" indent="-209550" algn="l" rtl="0">
              <a:spcBef>
                <a:spcPts val="0"/>
              </a:spcBef>
              <a:spcAft>
                <a:spcPts val="0"/>
              </a:spcAft>
              <a:buClr>
                <a:srgbClr val="3F3F3F"/>
              </a:buClr>
              <a:buSzPts val="2300"/>
              <a:buFont typeface="Arial"/>
              <a:buChar char="•"/>
            </a:pPr>
            <a:endParaRPr sz="700" dirty="0">
              <a:solidFill>
                <a:srgbClr val="235451"/>
              </a:solidFill>
            </a:endParaRPr>
          </a:p>
        </p:txBody>
      </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Tree>
    <p:extLst>
      <p:ext uri="{BB962C8B-B14F-4D97-AF65-F5344CB8AC3E}">
        <p14:creationId xmlns:p14="http://schemas.microsoft.com/office/powerpoint/2010/main" val="271197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g2bab3723f70_0_36" descr="A black and blue background&#10;&#10;Description automatically generated"/>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96" name="Google Shape;96;g2bab3723f70_0_36"/>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99" name="Google Shape;99;g2bab3723f70_0_36"/>
          <p:cNvSpPr txBox="1"/>
          <p:nvPr/>
        </p:nvSpPr>
        <p:spPr>
          <a:xfrm>
            <a:off x="279232" y="383431"/>
            <a:ext cx="2993418" cy="3577784"/>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nvGrpSpPr>
          <p:cNvPr id="6" name="Google Shape;97;g2bab3723f70_0_36">
            <a:extLst>
              <a:ext uri="{FF2B5EF4-FFF2-40B4-BE49-F238E27FC236}">
                <a16:creationId xmlns:a16="http://schemas.microsoft.com/office/drawing/2014/main" id="{EB92CAA5-D84A-A712-7649-A793001AA32D}"/>
              </a:ext>
            </a:extLst>
          </p:cNvPr>
          <p:cNvGrpSpPr/>
          <p:nvPr/>
        </p:nvGrpSpPr>
        <p:grpSpPr>
          <a:xfrm>
            <a:off x="224339" y="281582"/>
            <a:ext cx="17729535" cy="9520138"/>
            <a:chOff x="0" y="-38100"/>
            <a:chExt cx="4813492" cy="2263897"/>
          </a:xfrm>
        </p:grpSpPr>
        <p:sp>
          <p:nvSpPr>
            <p:cNvPr id="7" name="Google Shape;98;g2bab3723f70_0_36">
              <a:extLst>
                <a:ext uri="{FF2B5EF4-FFF2-40B4-BE49-F238E27FC236}">
                  <a16:creationId xmlns:a16="http://schemas.microsoft.com/office/drawing/2014/main" id="{9FA198C1-8872-677F-31CC-FFA0F0B4E88E}"/>
                </a:ext>
              </a:extLst>
            </p:cNvPr>
            <p:cNvSpPr/>
            <p:nvPr/>
          </p:nvSpPr>
          <p:spPr>
            <a:xfrm>
              <a:off x="18585" y="-38100"/>
              <a:ext cx="4794907" cy="2263897"/>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dirty="0"/>
            </a:p>
          </p:txBody>
        </p:sp>
        <p:sp>
          <p:nvSpPr>
            <p:cNvPr id="8" name="Google Shape;99;g2bab3723f70_0_36">
              <a:extLst>
                <a:ext uri="{FF2B5EF4-FFF2-40B4-BE49-F238E27FC236}">
                  <a16:creationId xmlns:a16="http://schemas.microsoft.com/office/drawing/2014/main" id="{2521E404-16F9-FD57-8222-04EA71AC2AD2}"/>
                </a:ext>
              </a:extLst>
            </p:cNvPr>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pic>
        <p:nvPicPr>
          <p:cNvPr id="100" name="Google Shape;100;g2bab3723f70_0_36" descr="A black rectangle with a black background&#10;&#10;Description automatically generated"/>
          <p:cNvPicPr preferRelativeResize="0"/>
          <p:nvPr/>
        </p:nvPicPr>
        <p:blipFill rotWithShape="1">
          <a:blip r:embed="rId4">
            <a:alphaModFix/>
          </a:blip>
          <a:srcRect/>
          <a:stretch/>
        </p:blipFill>
        <p:spPr>
          <a:xfrm>
            <a:off x="13270807" y="8725004"/>
            <a:ext cx="4724400" cy="1536873"/>
          </a:xfrm>
          <a:prstGeom prst="rect">
            <a:avLst/>
          </a:prstGeom>
          <a:noFill/>
          <a:ln>
            <a:noFill/>
          </a:ln>
        </p:spPr>
      </p:pic>
      <p:pic>
        <p:nvPicPr>
          <p:cNvPr id="101" name="Google Shape;101;g2bab3723f70_0_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grpSp>
        <p:nvGrpSpPr>
          <p:cNvPr id="18" name="Group 17">
            <a:extLst>
              <a:ext uri="{FF2B5EF4-FFF2-40B4-BE49-F238E27FC236}">
                <a16:creationId xmlns:a16="http://schemas.microsoft.com/office/drawing/2014/main" id="{ED3672EC-232A-8A59-015A-1F2D08F6008B}"/>
              </a:ext>
            </a:extLst>
          </p:cNvPr>
          <p:cNvGrpSpPr/>
          <p:nvPr/>
        </p:nvGrpSpPr>
        <p:grpSpPr>
          <a:xfrm>
            <a:off x="888525" y="784270"/>
            <a:ext cx="15600040" cy="8027828"/>
            <a:chOff x="655594" y="532539"/>
            <a:chExt cx="16583536" cy="8261061"/>
          </a:xfrm>
        </p:grpSpPr>
        <p:pic>
          <p:nvPicPr>
            <p:cNvPr id="3" name="Picture 2">
              <a:extLst>
                <a:ext uri="{FF2B5EF4-FFF2-40B4-BE49-F238E27FC236}">
                  <a16:creationId xmlns:a16="http://schemas.microsoft.com/office/drawing/2014/main" id="{02B469A7-613C-50A9-9B48-92D89F014E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5594" y="532539"/>
              <a:ext cx="16583536" cy="8261061"/>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533BB786-C278-1C70-4EA7-C1A516EBCDEC}"/>
                </a:ext>
              </a:extLst>
            </p:cNvPr>
            <p:cNvSpPr/>
            <p:nvPr/>
          </p:nvSpPr>
          <p:spPr>
            <a:xfrm>
              <a:off x="10058400" y="532539"/>
              <a:ext cx="4900613" cy="257170"/>
            </a:xfrm>
            <a:prstGeom prst="rect">
              <a:avLst/>
            </a:prstGeom>
            <a:solidFill>
              <a:srgbClr val="1224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57BD731C-7E70-D259-5064-4B6B890DC6A2}"/>
            </a:ext>
          </a:extLst>
        </p:cNvPr>
        <p:cNvGrpSpPr/>
        <p:nvPr/>
      </p:nvGrpSpPr>
      <p:grpSpPr>
        <a:xfrm>
          <a:off x="0" y="0"/>
          <a:ext cx="0" cy="0"/>
          <a:chOff x="0" y="0"/>
          <a:chExt cx="0" cy="0"/>
        </a:xfrm>
      </p:grpSpPr>
      <p:pic>
        <p:nvPicPr>
          <p:cNvPr id="95" name="Google Shape;95;g2bab3723f70_0_36" descr="A black and blue background&#10;&#10;Description automatically generated">
            <a:extLst>
              <a:ext uri="{FF2B5EF4-FFF2-40B4-BE49-F238E27FC236}">
                <a16:creationId xmlns:a16="http://schemas.microsoft.com/office/drawing/2014/main" id="{81931343-741D-FF01-3B9E-87F34D9AB2BB}"/>
              </a:ext>
            </a:extLst>
          </p:cNvPr>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96" name="Google Shape;96;g2bab3723f70_0_36">
            <a:extLst>
              <a:ext uri="{FF2B5EF4-FFF2-40B4-BE49-F238E27FC236}">
                <a16:creationId xmlns:a16="http://schemas.microsoft.com/office/drawing/2014/main" id="{EE74778B-E58E-1885-1355-EDB99444E638}"/>
              </a:ext>
            </a:extLst>
          </p:cNvPr>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2" name="Google Shape;97;g2bab3723f70_0_36">
            <a:extLst>
              <a:ext uri="{FF2B5EF4-FFF2-40B4-BE49-F238E27FC236}">
                <a16:creationId xmlns:a16="http://schemas.microsoft.com/office/drawing/2014/main" id="{5641B762-4041-7337-6054-C79301D399E4}"/>
              </a:ext>
            </a:extLst>
          </p:cNvPr>
          <p:cNvGrpSpPr/>
          <p:nvPr/>
        </p:nvGrpSpPr>
        <p:grpSpPr>
          <a:xfrm>
            <a:off x="360217" y="383431"/>
            <a:ext cx="17729535" cy="9520138"/>
            <a:chOff x="0" y="-38100"/>
            <a:chExt cx="4813492" cy="2263897"/>
          </a:xfrm>
        </p:grpSpPr>
        <p:sp>
          <p:nvSpPr>
            <p:cNvPr id="3" name="Google Shape;98;g2bab3723f70_0_36">
              <a:extLst>
                <a:ext uri="{FF2B5EF4-FFF2-40B4-BE49-F238E27FC236}">
                  <a16:creationId xmlns:a16="http://schemas.microsoft.com/office/drawing/2014/main" id="{11FAD9BD-16C5-94A9-BB1B-FA6EBC67CED2}"/>
                </a:ext>
              </a:extLst>
            </p:cNvPr>
            <p:cNvSpPr/>
            <p:nvPr/>
          </p:nvSpPr>
          <p:spPr>
            <a:xfrm>
              <a:off x="18585" y="-38100"/>
              <a:ext cx="4794907" cy="2263897"/>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dirty="0"/>
            </a:p>
          </p:txBody>
        </p:sp>
        <p:sp>
          <p:nvSpPr>
            <p:cNvPr id="4" name="Google Shape;99;g2bab3723f70_0_36">
              <a:extLst>
                <a:ext uri="{FF2B5EF4-FFF2-40B4-BE49-F238E27FC236}">
                  <a16:creationId xmlns:a16="http://schemas.microsoft.com/office/drawing/2014/main" id="{57DE72BC-0A64-960C-B341-2646065BC077}"/>
                </a:ext>
              </a:extLst>
            </p:cNvPr>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pic>
        <p:nvPicPr>
          <p:cNvPr id="7" name="Picture 6">
            <a:extLst>
              <a:ext uri="{FF2B5EF4-FFF2-40B4-BE49-F238E27FC236}">
                <a16:creationId xmlns:a16="http://schemas.microsoft.com/office/drawing/2014/main" id="{DE41A89C-EF09-D729-D5EF-B404F816BB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938" y="576309"/>
            <a:ext cx="8309180" cy="5499710"/>
          </a:xfrm>
          <a:prstGeom prst="rect">
            <a:avLst/>
          </a:prstGeom>
          <a:ln>
            <a:noFill/>
          </a:ln>
          <a:effectLst>
            <a:outerShdw blurRad="292100" dist="139700" dir="2700000" algn="tl" rotWithShape="0">
              <a:srgbClr val="333333">
                <a:alpha val="65000"/>
              </a:srgbClr>
            </a:outerShdw>
          </a:effectLst>
        </p:spPr>
      </p:pic>
      <p:pic>
        <p:nvPicPr>
          <p:cNvPr id="6" name="Picture 5" descr="A screenshot of a computer&#10;&#10;Description automatically generated">
            <a:extLst>
              <a:ext uri="{FF2B5EF4-FFF2-40B4-BE49-F238E27FC236}">
                <a16:creationId xmlns:a16="http://schemas.microsoft.com/office/drawing/2014/main" id="{70BB889C-5B0B-F4BD-F6A0-E017DE2587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862"/>
          <a:stretch/>
        </p:blipFill>
        <p:spPr>
          <a:xfrm>
            <a:off x="9224985" y="1107703"/>
            <a:ext cx="8469077" cy="4436922"/>
          </a:xfrm>
          <a:prstGeom prst="rect">
            <a:avLst/>
          </a:prstGeom>
          <a:ln>
            <a:noFill/>
          </a:ln>
          <a:effectLst>
            <a:outerShdw blurRad="292100" dist="139700" dir="2700000" algn="tl" rotWithShape="0">
              <a:srgbClr val="333333">
                <a:alpha val="65000"/>
              </a:srgbClr>
            </a:outerShdw>
          </a:effectLst>
        </p:spPr>
      </p:pic>
      <p:pic>
        <p:nvPicPr>
          <p:cNvPr id="100" name="Google Shape;100;g2bab3723f70_0_36" descr="A black rectangle with a black background&#10;&#10;Description automatically generated">
            <a:extLst>
              <a:ext uri="{FF2B5EF4-FFF2-40B4-BE49-F238E27FC236}">
                <a16:creationId xmlns:a16="http://schemas.microsoft.com/office/drawing/2014/main" id="{2788C681-6527-C473-78A5-4302E13AB35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563447" y="8729973"/>
            <a:ext cx="4724400" cy="1447800"/>
          </a:xfrm>
          <a:prstGeom prst="rect">
            <a:avLst/>
          </a:prstGeom>
          <a:noFill/>
          <a:ln>
            <a:noFill/>
          </a:ln>
        </p:spPr>
      </p:pic>
      <p:pic>
        <p:nvPicPr>
          <p:cNvPr id="101" name="Google Shape;101;g2bab3723f70_0_36">
            <a:extLst>
              <a:ext uri="{FF2B5EF4-FFF2-40B4-BE49-F238E27FC236}">
                <a16:creationId xmlns:a16="http://schemas.microsoft.com/office/drawing/2014/main" id="{91B52642-DAFE-4F63-8249-25C7072D584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sp>
        <p:nvSpPr>
          <p:cNvPr id="5" name="TextBox 4">
            <a:extLst>
              <a:ext uri="{FF2B5EF4-FFF2-40B4-BE49-F238E27FC236}">
                <a16:creationId xmlns:a16="http://schemas.microsoft.com/office/drawing/2014/main" id="{0906D1F5-E221-7332-4CF4-FE3A5C412417}"/>
              </a:ext>
            </a:extLst>
          </p:cNvPr>
          <p:cNvSpPr txBox="1"/>
          <p:nvPr/>
        </p:nvSpPr>
        <p:spPr>
          <a:xfrm>
            <a:off x="916853" y="6800291"/>
            <a:ext cx="16454294" cy="2554545"/>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Incretin-based therapies</a:t>
            </a:r>
          </a:p>
          <a:p>
            <a:pPr marL="457200" indent="-457200">
              <a:buFont typeface="Arial" panose="020B0604020202020204" pitchFamily="34" charset="0"/>
              <a:buChar char="•"/>
            </a:pPr>
            <a:r>
              <a:rPr lang="en-US" sz="4000" i="1" dirty="0">
                <a:latin typeface="Calibri" panose="020F0502020204030204" pitchFamily="34" charset="0"/>
                <a:cs typeface="Calibri" panose="020F0502020204030204" pitchFamily="34" charset="0"/>
              </a:rPr>
              <a:t>GLP1- R agonists: </a:t>
            </a:r>
            <a:r>
              <a:rPr lang="en-US" sz="4000" dirty="0">
                <a:latin typeface="Calibri" panose="020F0502020204030204" pitchFamily="34" charset="0"/>
                <a:cs typeface="Calibri" panose="020F0502020204030204" pitchFamily="34" charset="0"/>
              </a:rPr>
              <a:t>Improve BG, BP, proteinuria, weight, inflammation, fibrosis, CV outcomes </a:t>
            </a:r>
          </a:p>
          <a:p>
            <a:pPr marL="457200" indent="-457200">
              <a:buFont typeface="Arial" panose="020B0604020202020204" pitchFamily="34" charset="0"/>
              <a:buChar char="•"/>
            </a:pPr>
            <a:r>
              <a:rPr lang="en-US" sz="4000" i="1" dirty="0">
                <a:latin typeface="Calibri" panose="020F0502020204030204" pitchFamily="34" charset="0"/>
                <a:cs typeface="Calibri" panose="020F0502020204030204" pitchFamily="34" charset="0"/>
              </a:rPr>
              <a:t>DPP-4 inhibitors</a:t>
            </a:r>
            <a:r>
              <a:rPr lang="en-US" sz="4000" dirty="0">
                <a:latin typeface="Calibri" panose="020F0502020204030204" pitchFamily="34" charset="0"/>
                <a:cs typeface="Calibri" panose="020F0502020204030204" pitchFamily="34" charset="0"/>
              </a:rPr>
              <a:t>: Improve BG only</a:t>
            </a:r>
          </a:p>
        </p:txBody>
      </p:sp>
    </p:spTree>
    <p:extLst>
      <p:ext uri="{BB962C8B-B14F-4D97-AF65-F5344CB8AC3E}">
        <p14:creationId xmlns:p14="http://schemas.microsoft.com/office/powerpoint/2010/main" val="3167952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9" name="Picture 8">
            <a:extLst>
              <a:ext uri="{FF2B5EF4-FFF2-40B4-BE49-F238E27FC236}">
                <a16:creationId xmlns:a16="http://schemas.microsoft.com/office/drawing/2014/main" id="{39730251-7DFF-6049-A477-06CAD8C263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137" b="-1"/>
          <a:stretch/>
        </p:blipFill>
        <p:spPr>
          <a:xfrm>
            <a:off x="2467990" y="609536"/>
            <a:ext cx="11780026" cy="8556234"/>
          </a:xfrm>
          <a:prstGeom prst="rect">
            <a:avLst/>
          </a:prstGeom>
          <a:ln>
            <a:noFill/>
          </a:ln>
          <a:effectLst>
            <a:outerShdw blurRad="292100" dist="139700" dir="2700000" algn="tl" rotWithShape="0">
              <a:srgbClr val="333333">
                <a:alpha val="65000"/>
              </a:srgbClr>
            </a:outerShdw>
          </a:effectLst>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Tree>
    <p:extLst>
      <p:ext uri="{BB962C8B-B14F-4D97-AF65-F5344CB8AC3E}">
        <p14:creationId xmlns:p14="http://schemas.microsoft.com/office/powerpoint/2010/main" val="1131711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7" name="Picture 6" descr="A bird with its wings spread&#10;&#10;Description automatically generated">
            <a:extLst>
              <a:ext uri="{FF2B5EF4-FFF2-40B4-BE49-F238E27FC236}">
                <a16:creationId xmlns:a16="http://schemas.microsoft.com/office/drawing/2014/main" id="{AF8D1AC7-869C-C54B-BC83-ADB972DF65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5391" y="1245668"/>
            <a:ext cx="9997218" cy="7997774"/>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Mourning Dove</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897862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A4AEB3A4-0F89-C581-F67D-5F590F3C9E50}"/>
            </a:ext>
          </a:extLst>
        </p:cNvPr>
        <p:cNvGrpSpPr/>
        <p:nvPr/>
      </p:nvGrpSpPr>
      <p:grpSpPr>
        <a:xfrm>
          <a:off x="0" y="0"/>
          <a:ext cx="0" cy="0"/>
          <a:chOff x="0" y="0"/>
          <a:chExt cx="0" cy="0"/>
        </a:xfrm>
      </p:grpSpPr>
      <p:sp>
        <p:nvSpPr>
          <p:cNvPr id="96" name="Google Shape;96;g2bab3723f70_0_36">
            <a:extLst>
              <a:ext uri="{FF2B5EF4-FFF2-40B4-BE49-F238E27FC236}">
                <a16:creationId xmlns:a16="http://schemas.microsoft.com/office/drawing/2014/main" id="{0FB38BA2-9F74-AE94-081A-B573662B2C5D}"/>
              </a:ext>
            </a:extLst>
          </p:cNvPr>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4" name="Picture 3" descr="A screenshot of a video game&#10;&#10;Description automatically generated">
            <a:extLst>
              <a:ext uri="{FF2B5EF4-FFF2-40B4-BE49-F238E27FC236}">
                <a16:creationId xmlns:a16="http://schemas.microsoft.com/office/drawing/2014/main" id="{487AB4B5-188C-A961-2E10-F68E6DB24BA5}"/>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051548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71199635-5AD2-9839-2347-6521053819B2}"/>
            </a:ext>
          </a:extLst>
        </p:cNvPr>
        <p:cNvGrpSpPr/>
        <p:nvPr/>
      </p:nvGrpSpPr>
      <p:grpSpPr>
        <a:xfrm>
          <a:off x="0" y="0"/>
          <a:ext cx="0" cy="0"/>
          <a:chOff x="0" y="0"/>
          <a:chExt cx="0" cy="0"/>
        </a:xfrm>
      </p:grpSpPr>
      <p:sp>
        <p:nvSpPr>
          <p:cNvPr id="96" name="Google Shape;96;g2bab3723f70_0_36">
            <a:extLst>
              <a:ext uri="{FF2B5EF4-FFF2-40B4-BE49-F238E27FC236}">
                <a16:creationId xmlns:a16="http://schemas.microsoft.com/office/drawing/2014/main" id="{E6757BF0-CAE5-0F75-2C07-F041C58935E6}"/>
              </a:ext>
            </a:extLst>
          </p:cNvPr>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descr="A screenshot of a video game&#10;&#10;Description automatically generated">
            <a:extLst>
              <a:ext uri="{FF2B5EF4-FFF2-40B4-BE49-F238E27FC236}">
                <a16:creationId xmlns:a16="http://schemas.microsoft.com/office/drawing/2014/main" id="{C0E2DD9B-E18C-E0A0-7A81-D61A8CD6F6DC}"/>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919106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688;p155">
            <a:extLst>
              <a:ext uri="{FF2B5EF4-FFF2-40B4-BE49-F238E27FC236}">
                <a16:creationId xmlns:a16="http://schemas.microsoft.com/office/drawing/2014/main" id="{F2AB9EC3-E9F1-0947-A4C5-DD522D9A43E9}"/>
              </a:ext>
            </a:extLst>
          </p:cNvPr>
          <p:cNvSpPr/>
          <p:nvPr/>
        </p:nvSpPr>
        <p:spPr>
          <a:xfrm>
            <a:off x="2616834" y="329647"/>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200" b="1" dirty="0">
                <a:solidFill>
                  <a:srgbClr val="002060"/>
                </a:solidFill>
                <a:latin typeface="Calibri"/>
                <a:ea typeface="Calibri"/>
                <a:cs typeface="Calibri"/>
                <a:sym typeface="Calibri"/>
              </a:rPr>
              <a:t>EFFLUENT EIGHT ROUND</a:t>
            </a:r>
            <a:endParaRPr sz="7200" dirty="0"/>
          </a:p>
        </p:txBody>
      </p:sp>
      <p:sp>
        <p:nvSpPr>
          <p:cNvPr id="10" name="Google Shape;1689;p155">
            <a:extLst>
              <a:ext uri="{FF2B5EF4-FFF2-40B4-BE49-F238E27FC236}">
                <a16:creationId xmlns:a16="http://schemas.microsoft.com/office/drawing/2014/main" id="{8C7C455A-AE1D-F642-A8C9-D96B34CBAE3F}"/>
              </a:ext>
            </a:extLst>
          </p:cNvPr>
          <p:cNvSpPr/>
          <p:nvPr/>
        </p:nvSpPr>
        <p:spPr>
          <a:xfrm>
            <a:off x="8305032" y="6488593"/>
            <a:ext cx="3515882" cy="154397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Gila Monster</a:t>
            </a:r>
            <a:endParaRPr sz="3200" dirty="0">
              <a:solidFill>
                <a:srgbClr val="235451"/>
              </a:solidFill>
            </a:endParaRPr>
          </a:p>
        </p:txBody>
      </p:sp>
      <p:sp>
        <p:nvSpPr>
          <p:cNvPr id="11" name="Google Shape;1690;p155">
            <a:extLst>
              <a:ext uri="{FF2B5EF4-FFF2-40B4-BE49-F238E27FC236}">
                <a16:creationId xmlns:a16="http://schemas.microsoft.com/office/drawing/2014/main" id="{A0A981C5-861B-624F-BC5E-D84E84FA9BBA}"/>
              </a:ext>
            </a:extLst>
          </p:cNvPr>
          <p:cNvSpPr txBox="1"/>
          <p:nvPr/>
        </p:nvSpPr>
        <p:spPr>
          <a:xfrm>
            <a:off x="2874591" y="1498857"/>
            <a:ext cx="12538815" cy="661699"/>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35451"/>
                </a:solidFill>
                <a:latin typeface="Calibri"/>
                <a:ea typeface="Calibri"/>
                <a:cs typeface="Calibri"/>
                <a:sym typeface="Calibri"/>
              </a:rPr>
              <a:t>Pick Your Champion for the Animal House 4 Region</a:t>
            </a:r>
            <a:endParaRPr sz="4000" dirty="0">
              <a:solidFill>
                <a:srgbClr val="235451"/>
              </a:solidFill>
            </a:endParaRPr>
          </a:p>
        </p:txBody>
      </p:sp>
      <p:sp>
        <p:nvSpPr>
          <p:cNvPr id="14" name="Google Shape;1691;p155">
            <a:extLst>
              <a:ext uri="{FF2B5EF4-FFF2-40B4-BE49-F238E27FC236}">
                <a16:creationId xmlns:a16="http://schemas.microsoft.com/office/drawing/2014/main" id="{FC13BA3F-4B00-634F-8B9D-C5A390D88AB5}"/>
              </a:ext>
            </a:extLst>
          </p:cNvPr>
          <p:cNvSpPr/>
          <p:nvPr/>
        </p:nvSpPr>
        <p:spPr>
          <a:xfrm>
            <a:off x="13971285" y="6565918"/>
            <a:ext cx="2884241"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Mourning Dove</a:t>
            </a:r>
            <a:endParaRPr sz="3200" dirty="0">
              <a:solidFill>
                <a:srgbClr val="235451"/>
              </a:solidFill>
            </a:endParaRPr>
          </a:p>
        </p:txBody>
      </p:sp>
      <p:sp>
        <p:nvSpPr>
          <p:cNvPr id="15" name="Google Shape;1692;p155">
            <a:extLst>
              <a:ext uri="{FF2B5EF4-FFF2-40B4-BE49-F238E27FC236}">
                <a16:creationId xmlns:a16="http://schemas.microsoft.com/office/drawing/2014/main" id="{EF950466-9EAF-3245-B483-498BE424652A}"/>
              </a:ext>
            </a:extLst>
          </p:cNvPr>
          <p:cNvSpPr/>
          <p:nvPr/>
        </p:nvSpPr>
        <p:spPr>
          <a:xfrm>
            <a:off x="11788841" y="5055066"/>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2700" b="1" dirty="0">
                <a:solidFill>
                  <a:srgbClr val="EA60F1"/>
                </a:solidFill>
                <a:latin typeface="Calibri"/>
                <a:ea typeface="Calibri"/>
                <a:cs typeface="Calibri"/>
                <a:sym typeface="Calibri"/>
              </a:rPr>
              <a:t>vs</a:t>
            </a:r>
            <a:endParaRPr sz="2700" b="1" dirty="0">
              <a:solidFill>
                <a:srgbClr val="EA60F1"/>
              </a:solidFill>
              <a:latin typeface="Calibri"/>
              <a:ea typeface="Calibri"/>
              <a:cs typeface="Calibri"/>
              <a:sym typeface="Calibri"/>
            </a:endParaRPr>
          </a:p>
        </p:txBody>
      </p:sp>
      <p:pic>
        <p:nvPicPr>
          <p:cNvPr id="17" name="Picture 16" descr="A bird flying over a lizard&#10;&#10;Description automatically generated">
            <a:extLst>
              <a:ext uri="{FF2B5EF4-FFF2-40B4-BE49-F238E27FC236}">
                <a16:creationId xmlns:a16="http://schemas.microsoft.com/office/drawing/2014/main" id="{5CF106E2-1C7D-2E48-830D-FA98B071669C}"/>
              </a:ext>
            </a:extLst>
          </p:cNvPr>
          <p:cNvPicPr>
            <a:picLocks noChangeAspect="1"/>
          </p:cNvPicPr>
          <p:nvPr/>
        </p:nvPicPr>
        <p:blipFill>
          <a:blip r:embed="rId6"/>
          <a:stretch>
            <a:fillRect/>
          </a:stretch>
        </p:blipFill>
        <p:spPr>
          <a:xfrm>
            <a:off x="616168" y="2488546"/>
            <a:ext cx="6455664" cy="6455664"/>
          </a:xfrm>
          <a:prstGeom prst="rect">
            <a:avLst/>
          </a:prstGeom>
          <a:ln w="38100" cap="sq">
            <a:solidFill>
              <a:srgbClr val="000000"/>
            </a:solidFill>
            <a:miter lim="800000"/>
          </a:ln>
        </p:spPr>
      </p:pic>
      <p:pic>
        <p:nvPicPr>
          <p:cNvPr id="20" name="Picture 19" descr="A lizard on the ground&#10;&#10;Description automatically generated">
            <a:extLst>
              <a:ext uri="{FF2B5EF4-FFF2-40B4-BE49-F238E27FC236}">
                <a16:creationId xmlns:a16="http://schemas.microsoft.com/office/drawing/2014/main" id="{071A4207-2408-6F49-B166-8C3B62FA98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80112" y="3647142"/>
            <a:ext cx="4930421" cy="3285449"/>
          </a:xfrm>
          <a:prstGeom prst="rect">
            <a:avLst/>
          </a:prstGeom>
          <a:ln w="38100" cap="sq">
            <a:solidFill>
              <a:srgbClr val="000000"/>
            </a:solidFill>
            <a:miter lim="800000"/>
          </a:ln>
        </p:spPr>
      </p:pic>
      <p:pic>
        <p:nvPicPr>
          <p:cNvPr id="21" name="Picture 20" descr="A bird with its wings spread&#10;&#10;Description automatically generated">
            <a:extLst>
              <a:ext uri="{FF2B5EF4-FFF2-40B4-BE49-F238E27FC236}">
                <a16:creationId xmlns:a16="http://schemas.microsoft.com/office/drawing/2014/main" id="{A08950E8-57CD-A446-873A-8BCF4FA888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548837" y="3647142"/>
            <a:ext cx="4106811" cy="3285449"/>
          </a:xfrm>
          <a:prstGeom prst="rect">
            <a:avLst/>
          </a:prstGeom>
          <a:ln w="38100" cap="sq">
            <a:solidFill>
              <a:srgbClr val="000000"/>
            </a:solidFill>
            <a:miter lim="800000"/>
          </a:ln>
        </p:spPr>
      </p:pic>
    </p:spTree>
    <p:extLst>
      <p:ext uri="{BB962C8B-B14F-4D97-AF65-F5344CB8AC3E}">
        <p14:creationId xmlns:p14="http://schemas.microsoft.com/office/powerpoint/2010/main" val="3282351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70;p67">
            <a:extLst>
              <a:ext uri="{FF2B5EF4-FFF2-40B4-BE49-F238E27FC236}">
                <a16:creationId xmlns:a16="http://schemas.microsoft.com/office/drawing/2014/main" id="{1F790697-AB78-0B40-9294-F9091F91B452}"/>
              </a:ext>
            </a:extLst>
          </p:cNvPr>
          <p:cNvSpPr/>
          <p:nvPr/>
        </p:nvSpPr>
        <p:spPr>
          <a:xfrm>
            <a:off x="9144000" y="644237"/>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6000" b="1" i="0" dirty="0">
                <a:solidFill>
                  <a:srgbClr val="002060"/>
                </a:solidFill>
                <a:effectLst/>
                <a:latin typeface="Calibri" panose="020F0502020204030204" pitchFamily="34" charset="0"/>
                <a:cs typeface="Calibri" panose="020F0502020204030204" pitchFamily="34" charset="0"/>
              </a:rPr>
              <a:t>Hyponatremia Correction</a:t>
            </a:r>
            <a:endParaRPr sz="6000" b="1"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14" name="Google Shape;471;p67">
            <a:extLst>
              <a:ext uri="{FF2B5EF4-FFF2-40B4-BE49-F238E27FC236}">
                <a16:creationId xmlns:a16="http://schemas.microsoft.com/office/drawing/2014/main" id="{1756975E-11CE-6241-8FFD-8B2976591FBE}"/>
              </a:ext>
            </a:extLst>
          </p:cNvPr>
          <p:cNvSpPr txBox="1"/>
          <p:nvPr/>
        </p:nvSpPr>
        <p:spPr>
          <a:xfrm>
            <a:off x="10245162" y="1872519"/>
            <a:ext cx="7041953" cy="5470991"/>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Writers: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Naman Gupta</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Alisha Sharma</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Graham Gipson</a:t>
            </a:r>
          </a:p>
          <a:p>
            <a:pPr marL="0" marR="0" lvl="0" indent="0" algn="l" rtl="0">
              <a:spcBef>
                <a:spcPts val="0"/>
              </a:spcBef>
              <a:spcAft>
                <a:spcPts val="0"/>
              </a:spcAft>
              <a:buNone/>
            </a:pPr>
            <a:endParaRPr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Expert: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Mirjam Christ-Crain</a:t>
            </a:r>
          </a:p>
          <a:p>
            <a:pPr marL="0" marR="0" lvl="0" indent="0" algn="l" rtl="0">
              <a:spcBef>
                <a:spcPts val="0"/>
              </a:spcBef>
              <a:spcAft>
                <a:spcPts val="0"/>
              </a:spcAft>
              <a:buNone/>
            </a:pPr>
            <a:endParaRPr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Region Execs:</a:t>
            </a: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Anna Vinnikova</a:t>
            </a: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Tim Yau</a:t>
            </a:r>
            <a:endParaRPr sz="3200" b="1" dirty="0">
              <a:solidFill>
                <a:srgbClr val="235451"/>
              </a:solidFill>
              <a:latin typeface="Calibri" panose="020F0502020204030204" pitchFamily="34" charset="0"/>
              <a:ea typeface="Calibri"/>
              <a:cs typeface="Calibri" panose="020F0502020204030204" pitchFamily="34" charset="0"/>
              <a:sym typeface="Calibri"/>
            </a:endParaRPr>
          </a:p>
        </p:txBody>
      </p:sp>
      <p:pic>
        <p:nvPicPr>
          <p:cNvPr id="5" name="Picture 4" descr="A car driving through a video game&#10;&#10;Description automatically generated">
            <a:extLst>
              <a:ext uri="{FF2B5EF4-FFF2-40B4-BE49-F238E27FC236}">
                <a16:creationId xmlns:a16="http://schemas.microsoft.com/office/drawing/2014/main" id="{25221F05-B953-B24A-B117-A1A293AF9B03}"/>
              </a:ext>
            </a:extLst>
          </p:cNvPr>
          <p:cNvPicPr>
            <a:picLocks noChangeAspect="1"/>
          </p:cNvPicPr>
          <p:nvPr/>
        </p:nvPicPr>
        <p:blipFill>
          <a:blip r:embed="rId6"/>
          <a:stretch>
            <a:fillRect/>
          </a:stretch>
        </p:blipFill>
        <p:spPr>
          <a:xfrm>
            <a:off x="527959" y="587663"/>
            <a:ext cx="9029700" cy="9055100"/>
          </a:xfrm>
          <a:prstGeom prst="rect">
            <a:avLst/>
          </a:prstGeom>
          <a:ln w="38100" cap="sq">
            <a:solidFill>
              <a:srgbClr val="000000"/>
            </a:solidFill>
            <a:miter lim="800000"/>
          </a:ln>
        </p:spPr>
      </p:pic>
    </p:spTree>
    <p:extLst>
      <p:ext uri="{BB962C8B-B14F-4D97-AF65-F5344CB8AC3E}">
        <p14:creationId xmlns:p14="http://schemas.microsoft.com/office/powerpoint/2010/main" val="3751632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high speed train on the railway tracks&#10;&#10;Description automatically generated">
            <a:extLst>
              <a:ext uri="{FF2B5EF4-FFF2-40B4-BE49-F238E27FC236}">
                <a16:creationId xmlns:a16="http://schemas.microsoft.com/office/drawing/2014/main" id="{C57BC73A-0572-584C-9970-9AFDEA111A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6042" y="1352065"/>
            <a:ext cx="11738154" cy="7825436"/>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Rapid Correction</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4095379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E31465B3-4CE7-6BB4-C366-0CC50CF43F74}"/>
            </a:ext>
          </a:extLst>
        </p:cNvPr>
        <p:cNvGrpSpPr/>
        <p:nvPr/>
      </p:nvGrpSpPr>
      <p:grpSpPr>
        <a:xfrm>
          <a:off x="0" y="0"/>
          <a:ext cx="0" cy="0"/>
          <a:chOff x="0" y="0"/>
          <a:chExt cx="0" cy="0"/>
        </a:xfrm>
      </p:grpSpPr>
      <p:pic>
        <p:nvPicPr>
          <p:cNvPr id="95" name="Google Shape;95;g2bab3723f70_0_36" descr="A black and blue background&#10;&#10;Description automatically generated">
            <a:extLst>
              <a:ext uri="{FF2B5EF4-FFF2-40B4-BE49-F238E27FC236}">
                <a16:creationId xmlns:a16="http://schemas.microsoft.com/office/drawing/2014/main" id="{3FBCFBB9-2787-7B09-235F-47A8D7FE1B48}"/>
              </a:ext>
            </a:extLst>
          </p:cNvPr>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96" name="Google Shape;96;g2bab3723f70_0_36">
            <a:extLst>
              <a:ext uri="{FF2B5EF4-FFF2-40B4-BE49-F238E27FC236}">
                <a16:creationId xmlns:a16="http://schemas.microsoft.com/office/drawing/2014/main" id="{35EA328B-AD8C-0941-74F7-79FBC01DECE5}"/>
              </a:ext>
            </a:extLst>
          </p:cNvPr>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98" name="Google Shape;98;g2bab3723f70_0_36">
            <a:extLst>
              <a:ext uri="{FF2B5EF4-FFF2-40B4-BE49-F238E27FC236}">
                <a16:creationId xmlns:a16="http://schemas.microsoft.com/office/drawing/2014/main" id="{56E815BC-A37E-CD52-0AD0-127A397845DD}"/>
              </a:ext>
            </a:extLst>
          </p:cNvPr>
          <p:cNvSpPr/>
          <p:nvPr/>
        </p:nvSpPr>
        <p:spPr>
          <a:xfrm>
            <a:off x="659567" y="383431"/>
            <a:ext cx="16953876" cy="9520138"/>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lang="en-US" dirty="0"/>
          </a:p>
        </p:txBody>
      </p:sp>
      <p:pic>
        <p:nvPicPr>
          <p:cNvPr id="100" name="Google Shape;100;g2bab3723f70_0_36" descr="A black rectangle with a black background&#10;&#10;Description automatically generated">
            <a:extLst>
              <a:ext uri="{FF2B5EF4-FFF2-40B4-BE49-F238E27FC236}">
                <a16:creationId xmlns:a16="http://schemas.microsoft.com/office/drawing/2014/main" id="{1A0FD9BB-E8BA-209B-7093-BEB314652F5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42933" y="8765263"/>
            <a:ext cx="4724400" cy="1447800"/>
          </a:xfrm>
          <a:prstGeom prst="rect">
            <a:avLst/>
          </a:prstGeom>
          <a:noFill/>
          <a:ln>
            <a:noFill/>
          </a:ln>
        </p:spPr>
      </p:pic>
      <p:pic>
        <p:nvPicPr>
          <p:cNvPr id="101" name="Google Shape;101;g2bab3723f70_0_36">
            <a:extLst>
              <a:ext uri="{FF2B5EF4-FFF2-40B4-BE49-F238E27FC236}">
                <a16:creationId xmlns:a16="http://schemas.microsoft.com/office/drawing/2014/main" id="{1DDE9D6F-1E4E-8BA2-2E5E-DCD95812D8E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sp>
        <p:nvSpPr>
          <p:cNvPr id="8" name="Title 7">
            <a:extLst>
              <a:ext uri="{FF2B5EF4-FFF2-40B4-BE49-F238E27FC236}">
                <a16:creationId xmlns:a16="http://schemas.microsoft.com/office/drawing/2014/main" id="{3AE70134-E8E6-8A7D-792F-92DCF6A32F06}"/>
              </a:ext>
            </a:extLst>
          </p:cNvPr>
          <p:cNvSpPr>
            <a:spLocks noGrp="1"/>
          </p:cNvSpPr>
          <p:nvPr>
            <p:ph type="title"/>
          </p:nvPr>
        </p:nvSpPr>
        <p:spPr>
          <a:xfrm>
            <a:off x="-130369" y="424927"/>
            <a:ext cx="18290944" cy="1143000"/>
          </a:xfrm>
        </p:spPr>
        <p:txBody>
          <a:bodyPr>
            <a:noAutofit/>
          </a:bodyPr>
          <a:lstStyle/>
          <a:p>
            <a:br>
              <a:rPr lang="en-US" sz="4600" b="1" dirty="0">
                <a:solidFill>
                  <a:srgbClr val="002060"/>
                </a:solidFill>
                <a:latin typeface="Calibri" panose="020F0502020204030204" pitchFamily="34" charset="0"/>
                <a:cs typeface="Calibri" panose="020F0502020204030204" pitchFamily="34" charset="0"/>
              </a:rPr>
            </a:br>
            <a:r>
              <a:rPr lang="en-US" sz="4600" b="1" dirty="0">
                <a:solidFill>
                  <a:srgbClr val="002060"/>
                </a:solidFill>
                <a:latin typeface="Calibri" panose="020F0502020204030204" pitchFamily="34" charset="0"/>
                <a:cs typeface="Calibri" panose="020F0502020204030204" pitchFamily="34" charset="0"/>
              </a:rPr>
              <a:t>Hyponatremia Correction &amp; </a:t>
            </a:r>
            <a:br>
              <a:rPr lang="en-US" sz="4600" b="1" dirty="0">
                <a:solidFill>
                  <a:srgbClr val="002060"/>
                </a:solidFill>
                <a:latin typeface="Calibri" panose="020F0502020204030204" pitchFamily="34" charset="0"/>
                <a:cs typeface="Calibri" panose="020F0502020204030204" pitchFamily="34" charset="0"/>
              </a:rPr>
            </a:br>
            <a:r>
              <a:rPr lang="en-US" sz="4600" b="1" dirty="0">
                <a:solidFill>
                  <a:srgbClr val="002060"/>
                </a:solidFill>
                <a:latin typeface="Calibri" panose="020F0502020204030204" pitchFamily="34" charset="0"/>
                <a:cs typeface="Calibri" panose="020F0502020204030204" pitchFamily="34" charset="0"/>
              </a:rPr>
              <a:t>Osmotic Demyelination Syndrome (ODS)</a:t>
            </a:r>
            <a:br>
              <a:rPr lang="en-US" sz="4600" b="1" dirty="0">
                <a:solidFill>
                  <a:srgbClr val="002060"/>
                </a:solidFill>
                <a:latin typeface="Calibri" panose="020F0502020204030204" pitchFamily="34" charset="0"/>
                <a:cs typeface="Calibri" panose="020F0502020204030204" pitchFamily="34" charset="0"/>
              </a:rPr>
            </a:br>
            <a:endParaRPr lang="en-US" sz="4600" b="1" dirty="0">
              <a:solidFill>
                <a:srgbClr val="002060"/>
              </a:solidFill>
            </a:endParaRPr>
          </a:p>
        </p:txBody>
      </p:sp>
      <p:sp>
        <p:nvSpPr>
          <p:cNvPr id="18" name="Text Placeholder 8">
            <a:extLst>
              <a:ext uri="{FF2B5EF4-FFF2-40B4-BE49-F238E27FC236}">
                <a16:creationId xmlns:a16="http://schemas.microsoft.com/office/drawing/2014/main" id="{23DFAA4D-3CDC-7ACB-B4EF-25F61CB8B44F}"/>
              </a:ext>
            </a:extLst>
          </p:cNvPr>
          <p:cNvSpPr txBox="1">
            <a:spLocks/>
          </p:cNvSpPr>
          <p:nvPr/>
        </p:nvSpPr>
        <p:spPr>
          <a:xfrm>
            <a:off x="10539713" y="1518815"/>
            <a:ext cx="7593029" cy="63976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r>
              <a:rPr lang="en-US" sz="3200" dirty="0"/>
              <a:t>Radiologic features of ODS </a:t>
            </a:r>
          </a:p>
        </p:txBody>
      </p:sp>
      <p:sp>
        <p:nvSpPr>
          <p:cNvPr id="2" name="Text Placeholder 8">
            <a:extLst>
              <a:ext uri="{FF2B5EF4-FFF2-40B4-BE49-F238E27FC236}">
                <a16:creationId xmlns:a16="http://schemas.microsoft.com/office/drawing/2014/main" id="{471D3316-318C-F6F2-B5B3-FB4FCD68AF52}"/>
              </a:ext>
            </a:extLst>
          </p:cNvPr>
          <p:cNvSpPr txBox="1">
            <a:spLocks/>
          </p:cNvSpPr>
          <p:nvPr/>
        </p:nvSpPr>
        <p:spPr>
          <a:xfrm>
            <a:off x="508883" y="7214202"/>
            <a:ext cx="9428494" cy="1214438"/>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685800" indent="-457200">
              <a:buFont typeface="Arial" panose="020B0604020202020204" pitchFamily="34" charset="0"/>
              <a:buChar char="•"/>
            </a:pPr>
            <a:r>
              <a:rPr lang="en-US" sz="3000" b="0" dirty="0"/>
              <a:t>Consensus on slow correction of severe chronic hyponatremia has developed to avoid ODS</a:t>
            </a:r>
          </a:p>
          <a:p>
            <a:pPr marL="685800" indent="-457200">
              <a:buFont typeface="Arial" panose="020B0604020202020204" pitchFamily="34" charset="0"/>
              <a:buChar char="•"/>
            </a:pPr>
            <a:r>
              <a:rPr lang="en-US" sz="3000" b="0" dirty="0"/>
              <a:t>Per US Guidelines:</a:t>
            </a:r>
          </a:p>
          <a:p>
            <a:pPr marL="685800" lvl="1" indent="0"/>
            <a:r>
              <a:rPr lang="en-US" sz="2600" b="0" dirty="0"/>
              <a:t>	- Max 10-12 meq/L/24 hrs in average-risk patients</a:t>
            </a:r>
          </a:p>
          <a:p>
            <a:pPr marL="685800" lvl="1" indent="0"/>
            <a:r>
              <a:rPr lang="en-US" sz="2600" b="0" dirty="0"/>
              <a:t>	- Min 4-6 meq/L/24 hrs in high-risk patients </a:t>
            </a:r>
          </a:p>
          <a:p>
            <a:pPr marL="685800" indent="-457200">
              <a:buFont typeface="Arial" panose="020B0604020202020204" pitchFamily="34" charset="0"/>
              <a:buChar char="•"/>
            </a:pPr>
            <a:r>
              <a:rPr lang="en-US" sz="3000" b="0" dirty="0"/>
              <a:t>ODS is the result of osmotic damage to glial cells, when </a:t>
            </a:r>
          </a:p>
          <a:p>
            <a:pPr marL="228600" indent="0"/>
            <a:r>
              <a:rPr lang="en-US" sz="3000" b="0" dirty="0">
                <a:latin typeface="Arial" panose="020B0604020202020204" pitchFamily="34" charset="0"/>
                <a:cs typeface="Arial" panose="020B0604020202020204" pitchFamily="34" charset="0"/>
              </a:rPr>
              <a:t>	</a:t>
            </a:r>
            <a:r>
              <a:rPr lang="en-US" sz="2600" b="0" dirty="0">
                <a:latin typeface="Arial" panose="020B0604020202020204" pitchFamily="34" charset="0"/>
                <a:cs typeface="Arial" panose="020B0604020202020204" pitchFamily="34" charset="0"/>
              </a:rPr>
              <a:t>↑ </a:t>
            </a:r>
            <a:r>
              <a:rPr lang="en-US" sz="2600" b="0" dirty="0">
                <a:latin typeface="Calibri" panose="020F0502020204030204" pitchFamily="34" charset="0"/>
                <a:cs typeface="Calibri" panose="020F0502020204030204" pitchFamily="34" charset="0"/>
              </a:rPr>
              <a:t>in intracellular tonicity (like in hyponatremia correction) 	&gt;&gt;&gt;</a:t>
            </a:r>
          </a:p>
          <a:p>
            <a:pPr marL="228600" indent="0"/>
            <a:r>
              <a:rPr lang="en-US" sz="2600" b="0" dirty="0">
                <a:latin typeface="Calibri" panose="020F0502020204030204" pitchFamily="34" charset="0"/>
                <a:cs typeface="Calibri" panose="020F0502020204030204" pitchFamily="34" charset="0"/>
              </a:rPr>
              <a:t>	ability of glia to adapt by taking in osmolytes (in alcohol use,  	malnutrition, hypophosphatemia etc.) </a:t>
            </a:r>
          </a:p>
          <a:p>
            <a:pPr marL="685800" indent="-457200">
              <a:buFont typeface="Arial" panose="020B0604020202020204" pitchFamily="34" charset="0"/>
              <a:buChar char="•"/>
            </a:pPr>
            <a:r>
              <a:rPr lang="en-US" sz="3000" b="0" dirty="0">
                <a:latin typeface="Calibri" panose="020F0502020204030204" pitchFamily="34" charset="0"/>
                <a:cs typeface="Calibri" panose="020F0502020204030204" pitchFamily="34" charset="0"/>
              </a:rPr>
              <a:t>Strict correction limits:</a:t>
            </a:r>
          </a:p>
          <a:p>
            <a:pPr marL="685800" lvl="1" indent="0"/>
            <a:r>
              <a:rPr lang="en-US" sz="2600" b="0" dirty="0">
                <a:latin typeface="Calibri" panose="020F0502020204030204" pitchFamily="34" charset="0"/>
                <a:cs typeface="Calibri" panose="020F0502020204030204" pitchFamily="34" charset="0"/>
              </a:rPr>
              <a:t>	- stole the spotlight from multifactorial nature of ODS</a:t>
            </a:r>
          </a:p>
          <a:p>
            <a:pPr marL="685800" lvl="1" indent="0"/>
            <a:r>
              <a:rPr lang="en-US" sz="2600" b="0" dirty="0">
                <a:latin typeface="Calibri" panose="020F0502020204030204" pitchFamily="34" charset="0"/>
                <a:cs typeface="Calibri" panose="020F0502020204030204" pitchFamily="34" charset="0"/>
              </a:rPr>
              <a:t>	- complicated hyponatremia management</a:t>
            </a:r>
          </a:p>
          <a:p>
            <a:pPr marL="228600" indent="0"/>
            <a:r>
              <a:rPr lang="en-US" sz="3000" b="0" dirty="0">
                <a:latin typeface="Calibri" panose="020F0502020204030204" pitchFamily="34" charset="0"/>
                <a:cs typeface="Calibri" panose="020F0502020204030204" pitchFamily="34" charset="0"/>
              </a:rPr>
              <a:t> </a:t>
            </a:r>
            <a:endParaRPr lang="en-US" sz="3000" b="0" dirty="0"/>
          </a:p>
        </p:txBody>
      </p:sp>
      <p:sp>
        <p:nvSpPr>
          <p:cNvPr id="3" name="TextBox 2">
            <a:extLst>
              <a:ext uri="{FF2B5EF4-FFF2-40B4-BE49-F238E27FC236}">
                <a16:creationId xmlns:a16="http://schemas.microsoft.com/office/drawing/2014/main" id="{04655859-5B2B-FC22-CA8A-2BCEF883BFD4}"/>
              </a:ext>
            </a:extLst>
          </p:cNvPr>
          <p:cNvSpPr txBox="1"/>
          <p:nvPr/>
        </p:nvSpPr>
        <p:spPr>
          <a:xfrm>
            <a:off x="13589649" y="2495145"/>
            <a:ext cx="3656360" cy="3293209"/>
          </a:xfrm>
          <a:prstGeom prst="rect">
            <a:avLst/>
          </a:prstGeom>
          <a:noFill/>
          <a:ln>
            <a:solidFill>
              <a:schemeClr val="tx1"/>
            </a:solidFill>
          </a:ln>
        </p:spPr>
        <p:txBody>
          <a:bodyPr wrap="square" rtlCol="0">
            <a:spAutoFit/>
          </a:bodyPr>
          <a:lstStyle/>
          <a:p>
            <a:r>
              <a:rPr lang="en-US" sz="2600" b="1" dirty="0">
                <a:latin typeface="Calibri" panose="020F0502020204030204" pitchFamily="34" charset="0"/>
                <a:cs typeface="Calibri" panose="020F0502020204030204" pitchFamily="34" charset="0"/>
              </a:rPr>
              <a:t>Central Pontine Myelinolysis </a:t>
            </a:r>
          </a:p>
          <a:p>
            <a:r>
              <a:rPr lang="en-US" sz="2600" b="1" dirty="0">
                <a:latin typeface="Calibri" panose="020F0502020204030204" pitchFamily="34" charset="0"/>
                <a:cs typeface="Calibri" panose="020F0502020204030204" pitchFamily="34" charset="0"/>
              </a:rPr>
              <a:t>(Classic variant of ODS):</a:t>
            </a:r>
          </a:p>
          <a:p>
            <a:pPr marL="457200" indent="-457200">
              <a:buFont typeface="Arial" panose="020B0604020202020204" pitchFamily="34" charset="0"/>
              <a:buChar char="•"/>
            </a:pPr>
            <a:r>
              <a:rPr lang="en-US" sz="2600" dirty="0">
                <a:latin typeface="Calibri" panose="020F0502020204030204" pitchFamily="34" charset="0"/>
                <a:cs typeface="Calibri" panose="020F0502020204030204" pitchFamily="34" charset="0"/>
              </a:rPr>
              <a:t>C</a:t>
            </a:r>
            <a:r>
              <a:rPr lang="en-US" sz="2600" b="0" dirty="0">
                <a:latin typeface="Calibri" panose="020F0502020204030204" pitchFamily="34" charset="0"/>
                <a:cs typeface="Calibri" panose="020F0502020204030204" pitchFamily="34" charset="0"/>
              </a:rPr>
              <a:t>haracterized by </a:t>
            </a:r>
            <a:r>
              <a:rPr lang="en-US" sz="2600" b="0" u="sng" dirty="0">
                <a:latin typeface="Calibri" panose="020F0502020204030204" pitchFamily="34" charset="0"/>
                <a:cs typeface="Calibri" panose="020F0502020204030204" pitchFamily="34" charset="0"/>
              </a:rPr>
              <a:t>piglet</a:t>
            </a:r>
            <a:r>
              <a:rPr lang="en-US" sz="2600" b="0" dirty="0">
                <a:latin typeface="Calibri" panose="020F0502020204030204" pitchFamily="34" charset="0"/>
                <a:cs typeface="Calibri" panose="020F0502020204030204" pitchFamily="34" charset="0"/>
              </a:rPr>
              <a:t> or </a:t>
            </a:r>
            <a:r>
              <a:rPr lang="en-US" sz="2600" b="0" u="sng" dirty="0">
                <a:latin typeface="Calibri" panose="020F0502020204030204" pitchFamily="34" charset="0"/>
                <a:cs typeface="Calibri" panose="020F0502020204030204" pitchFamily="34" charset="0"/>
              </a:rPr>
              <a:t>trident</a:t>
            </a:r>
            <a:r>
              <a:rPr lang="en-US" sz="2600" b="0" dirty="0">
                <a:latin typeface="Calibri" panose="020F0502020204030204" pitchFamily="34" charset="0"/>
                <a:cs typeface="Calibri" panose="020F0502020204030204" pitchFamily="34" charset="0"/>
              </a:rPr>
              <a:t> signs in the pons on MRI,</a:t>
            </a:r>
            <a:endParaRPr lang="en-US" sz="26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600" b="0" dirty="0">
                <a:latin typeface="Calibri" panose="020F0502020204030204" pitchFamily="34" charset="0"/>
                <a:cs typeface="Calibri" panose="020F0502020204030204" pitchFamily="34" charset="0"/>
              </a:rPr>
              <a:t>Finding can be delayed up to 3 weeks</a:t>
            </a:r>
          </a:p>
        </p:txBody>
      </p:sp>
      <p:pic>
        <p:nvPicPr>
          <p:cNvPr id="15" name="Picture 14" descr="A screenshot of a video game&#10;&#10;Description automatically generated">
            <a:extLst>
              <a:ext uri="{FF2B5EF4-FFF2-40B4-BE49-F238E27FC236}">
                <a16:creationId xmlns:a16="http://schemas.microsoft.com/office/drawing/2014/main" id="{C09136ED-07A4-A8DB-59EC-4A9E7D80A39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39948" y="2315739"/>
            <a:ext cx="3399017" cy="4236968"/>
          </a:xfrm>
          <a:prstGeom prst="rect">
            <a:avLst/>
          </a:prstGeom>
        </p:spPr>
      </p:pic>
      <p:sp>
        <p:nvSpPr>
          <p:cNvPr id="20" name="TextBox 19">
            <a:extLst>
              <a:ext uri="{FF2B5EF4-FFF2-40B4-BE49-F238E27FC236}">
                <a16:creationId xmlns:a16="http://schemas.microsoft.com/office/drawing/2014/main" id="{FAC7648B-DF1A-05DF-D999-EEBAD29AC50A}"/>
              </a:ext>
            </a:extLst>
          </p:cNvPr>
          <p:cNvSpPr txBox="1"/>
          <p:nvPr/>
        </p:nvSpPr>
        <p:spPr>
          <a:xfrm>
            <a:off x="10587999" y="2576035"/>
            <a:ext cx="516785" cy="553998"/>
          </a:xfrm>
          <a:prstGeom prst="rect">
            <a:avLst/>
          </a:prstGeom>
          <a:noFill/>
        </p:spPr>
        <p:txBody>
          <a:bodyPr wrap="square" rtlCol="0">
            <a:spAutoFit/>
          </a:bodyPr>
          <a:lstStyle/>
          <a:p>
            <a:r>
              <a:rPr lang="en-US" sz="3000" dirty="0"/>
              <a:t> </a:t>
            </a:r>
          </a:p>
        </p:txBody>
      </p:sp>
      <p:sp>
        <p:nvSpPr>
          <p:cNvPr id="81" name="TextBox 80">
            <a:extLst>
              <a:ext uri="{FF2B5EF4-FFF2-40B4-BE49-F238E27FC236}">
                <a16:creationId xmlns:a16="http://schemas.microsoft.com/office/drawing/2014/main" id="{7B5BBDE7-C9A9-E06A-11C6-C7C8A39AE42D}"/>
              </a:ext>
            </a:extLst>
          </p:cNvPr>
          <p:cNvSpPr txBox="1"/>
          <p:nvPr/>
        </p:nvSpPr>
        <p:spPr>
          <a:xfrm>
            <a:off x="2214094" y="7889630"/>
            <a:ext cx="14544426" cy="1815882"/>
          </a:xfrm>
          <a:prstGeom prst="rect">
            <a:avLst/>
          </a:prstGeom>
          <a:noFill/>
          <a:ln>
            <a:noFill/>
          </a:ln>
        </p:spPr>
        <p:txBody>
          <a:bodyPr wrap="square" rtlCol="0">
            <a:spAutoFit/>
          </a:bodyPr>
          <a:lstStyle/>
          <a:p>
            <a:pPr marL="228600"/>
            <a:r>
              <a:rPr lang="en-US" sz="3000" b="0" dirty="0">
                <a:latin typeface="Calibri" panose="020F0502020204030204" pitchFamily="34" charset="0"/>
                <a:cs typeface="Calibri" panose="020F0502020204030204" pitchFamily="34" charset="0"/>
              </a:rPr>
              <a:t>	Several “disruptor” papers recently challenged the </a:t>
            </a:r>
            <a:r>
              <a:rPr lang="en-US" sz="3000" b="0" i="1" dirty="0">
                <a:latin typeface="Calibri" panose="020F0502020204030204" pitchFamily="34" charset="0"/>
                <a:cs typeface="Calibri" panose="020F0502020204030204" pitchFamily="34" charset="0"/>
              </a:rPr>
              <a:t>status quo</a:t>
            </a:r>
            <a:r>
              <a:rPr lang="en-US" sz="3000" b="0" dirty="0">
                <a:latin typeface="Calibri" panose="020F0502020204030204" pitchFamily="34" charset="0"/>
                <a:cs typeface="Calibri" panose="020F0502020204030204" pitchFamily="34" charset="0"/>
              </a:rPr>
              <a:t>: </a:t>
            </a:r>
          </a:p>
          <a:p>
            <a:pPr marL="228600" indent="0"/>
            <a:r>
              <a:rPr lang="en-US" sz="3000" b="0" dirty="0">
                <a:latin typeface="Calibri" panose="020F0502020204030204" pitchFamily="34" charset="0"/>
                <a:cs typeface="Calibri" panose="020F0502020204030204" pitchFamily="34" charset="0"/>
              </a:rPr>
              <a:t>	- </a:t>
            </a:r>
            <a:r>
              <a:rPr lang="en-US" sz="2600" b="0" dirty="0">
                <a:latin typeface="Calibri" panose="020F0502020204030204" pitchFamily="34" charset="0"/>
                <a:cs typeface="Calibri" panose="020F0502020204030204" pitchFamily="34" charset="0"/>
              </a:rPr>
              <a:t>suggested that ODS is ultra-rare</a:t>
            </a:r>
          </a:p>
          <a:p>
            <a:pPr marL="228600" indent="0"/>
            <a:r>
              <a:rPr lang="en-US" sz="2600" b="0" dirty="0">
                <a:latin typeface="Calibri" panose="020F0502020204030204" pitchFamily="34" charset="0"/>
                <a:cs typeface="Calibri" panose="020F0502020204030204" pitchFamily="34" charset="0"/>
              </a:rPr>
              <a:t>	- that it is hardly ever associated with hyponatremia correction rate</a:t>
            </a:r>
          </a:p>
          <a:p>
            <a:pPr marL="228600" indent="0"/>
            <a:r>
              <a:rPr lang="en-US" sz="2600" b="0" dirty="0">
                <a:latin typeface="Calibri" panose="020F0502020204030204" pitchFamily="34" charset="0"/>
                <a:cs typeface="Calibri" panose="020F0502020204030204" pitchFamily="34" charset="0"/>
              </a:rPr>
              <a:t>	- that slow correction rate is associated with worse outcomes</a:t>
            </a:r>
          </a:p>
        </p:txBody>
      </p:sp>
      <p:pic>
        <p:nvPicPr>
          <p:cNvPr id="88" name="Picture 2" descr="Trident PNG transparent image download, size: 595x595px">
            <a:extLst>
              <a:ext uri="{FF2B5EF4-FFF2-40B4-BE49-F238E27FC236}">
                <a16:creationId xmlns:a16="http://schemas.microsoft.com/office/drawing/2014/main" id="{EF37E0CA-F417-C10E-D901-CE482E971C0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09259" y="7970938"/>
            <a:ext cx="1493159" cy="1493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1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392;p62">
            <a:extLst>
              <a:ext uri="{FF2B5EF4-FFF2-40B4-BE49-F238E27FC236}">
                <a16:creationId xmlns:a16="http://schemas.microsoft.com/office/drawing/2014/main" id="{11AFE52E-ECD4-DC4D-AD53-E5A03F6F68E8}"/>
              </a:ext>
            </a:extLst>
          </p:cNvPr>
          <p:cNvSpPr txBox="1"/>
          <p:nvPr/>
        </p:nvSpPr>
        <p:spPr>
          <a:xfrm>
            <a:off x="6392652" y="329647"/>
            <a:ext cx="5502693" cy="1277253"/>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8000" b="1" i="0" u="none" strike="noStrike" cap="none" dirty="0">
                <a:solidFill>
                  <a:srgbClr val="002060"/>
                </a:solidFill>
                <a:latin typeface="Calibri"/>
                <a:ea typeface="Calibri"/>
                <a:cs typeface="Calibri"/>
                <a:sym typeface="Calibri"/>
              </a:rPr>
              <a:t>What To Do</a:t>
            </a:r>
            <a:endParaRPr sz="8000" dirty="0">
              <a:solidFill>
                <a:srgbClr val="002060"/>
              </a:solidFill>
            </a:endParaRPr>
          </a:p>
        </p:txBody>
      </p:sp>
      <p:sp>
        <p:nvSpPr>
          <p:cNvPr id="10" name="Google Shape;391;p62">
            <a:extLst>
              <a:ext uri="{FF2B5EF4-FFF2-40B4-BE49-F238E27FC236}">
                <a16:creationId xmlns:a16="http://schemas.microsoft.com/office/drawing/2014/main" id="{D747368F-FE7C-9346-92A8-18A7DA5FEFEE}"/>
              </a:ext>
            </a:extLst>
          </p:cNvPr>
          <p:cNvSpPr txBox="1"/>
          <p:nvPr/>
        </p:nvSpPr>
        <p:spPr>
          <a:xfrm>
            <a:off x="617096" y="3009037"/>
            <a:ext cx="17425975" cy="3370133"/>
          </a:xfrm>
          <a:prstGeom prst="rect">
            <a:avLst/>
          </a:prstGeom>
          <a:noFill/>
          <a:ln>
            <a:noFill/>
          </a:ln>
        </p:spPr>
        <p:txBody>
          <a:bodyPr spcFirstLastPara="1" wrap="square" lIns="45725" tIns="22850" rIns="45725" bIns="22850" anchor="t" anchorCtr="0">
            <a:spAutoFit/>
          </a:bodyPr>
          <a:lstStyle/>
          <a:p>
            <a:pPr marL="381000" marR="0" lvl="0" indent="-374650" algn="l" rtl="0">
              <a:spcBef>
                <a:spcPts val="0"/>
              </a:spcBef>
              <a:spcAft>
                <a:spcPts val="0"/>
              </a:spcAft>
              <a:buClr>
                <a:srgbClr val="002060"/>
              </a:buClr>
              <a:buSzPts val="2700"/>
              <a:buFont typeface="Arial"/>
              <a:buChar char="•"/>
            </a:pPr>
            <a:r>
              <a:rPr lang="en" sz="5200" b="1" i="0" u="none" strike="noStrike" cap="none" dirty="0">
                <a:solidFill>
                  <a:srgbClr val="235451"/>
                </a:solidFill>
                <a:latin typeface="Calibri"/>
                <a:ea typeface="Calibri"/>
                <a:cs typeface="Calibri"/>
                <a:sym typeface="Calibri"/>
              </a:rPr>
              <a:t>Review the Regions &amp; Teams on </a:t>
            </a:r>
            <a:r>
              <a:rPr lang="en" sz="5200" b="1" i="1" u="sng" strike="noStrike" cap="none" dirty="0">
                <a:solidFill>
                  <a:schemeClr val="hlink"/>
                </a:solidFill>
                <a:latin typeface="Calibri"/>
                <a:ea typeface="Calibri"/>
                <a:cs typeface="Calibri"/>
                <a:sym typeface="Calibri"/>
                <a:hlinkClick r:id="rId6"/>
              </a:rPr>
              <a:t>AJKD</a:t>
            </a:r>
            <a:r>
              <a:rPr lang="en" sz="5200" b="1" i="0" u="sng" strike="noStrike" cap="none" dirty="0">
                <a:solidFill>
                  <a:schemeClr val="hlink"/>
                </a:solidFill>
                <a:latin typeface="Calibri"/>
                <a:ea typeface="Calibri"/>
                <a:cs typeface="Calibri"/>
                <a:sym typeface="Calibri"/>
                <a:hlinkClick r:id="rId6"/>
              </a:rPr>
              <a:t>Blog</a:t>
            </a:r>
            <a:endParaRPr sz="5200" b="1" i="0" u="none" strike="noStrike" cap="none" dirty="0">
              <a:solidFill>
                <a:srgbClr val="002060"/>
              </a:solidFill>
              <a:latin typeface="Noto Sans Symbols"/>
              <a:ea typeface="Noto Sans Symbols"/>
              <a:cs typeface="Noto Sans Symbols"/>
              <a:sym typeface="Noto Sans Symbols"/>
            </a:endParaRPr>
          </a:p>
          <a:p>
            <a:pPr marL="381000" marR="0" lvl="0" indent="-374650" algn="l" rtl="0">
              <a:spcBef>
                <a:spcPts val="0"/>
              </a:spcBef>
              <a:spcAft>
                <a:spcPts val="0"/>
              </a:spcAft>
              <a:buClr>
                <a:srgbClr val="002060"/>
              </a:buClr>
              <a:buSzPts val="2700"/>
              <a:buFont typeface="Arial"/>
              <a:buChar char="•"/>
            </a:pPr>
            <a:r>
              <a:rPr lang="en" sz="5200" b="1" i="0" u="none" strike="noStrike" cap="none" dirty="0">
                <a:solidFill>
                  <a:srgbClr val="235451"/>
                </a:solidFill>
                <a:latin typeface="Calibri"/>
                <a:ea typeface="Calibri"/>
                <a:cs typeface="Calibri"/>
                <a:sym typeface="Calibri"/>
              </a:rPr>
              <a:t>Submit your picks by </a:t>
            </a:r>
            <a:r>
              <a:rPr lang="en" sz="5200" b="1" i="0" u="none" strike="noStrike" cap="none" dirty="0">
                <a:solidFill>
                  <a:srgbClr val="EA60F1"/>
                </a:solidFill>
                <a:latin typeface="Calibri"/>
                <a:ea typeface="Calibri"/>
                <a:cs typeface="Calibri"/>
                <a:sym typeface="Calibri"/>
              </a:rPr>
              <a:t>March 31, 2024</a:t>
            </a:r>
            <a:r>
              <a:rPr lang="en" sz="5200" b="1" i="0" u="none" strike="noStrike" cap="none" dirty="0">
                <a:solidFill>
                  <a:srgbClr val="235451"/>
                </a:solidFill>
                <a:latin typeface="Calibri"/>
                <a:ea typeface="Calibri"/>
                <a:cs typeface="Calibri"/>
                <a:sym typeface="Calibri"/>
              </a:rPr>
              <a:t>, on </a:t>
            </a:r>
            <a:r>
              <a:rPr lang="en" sz="5200" b="1" i="0" u="sng" strike="noStrike" cap="none" dirty="0">
                <a:solidFill>
                  <a:schemeClr val="hlink"/>
                </a:solidFill>
                <a:latin typeface="Calibri"/>
                <a:ea typeface="Calibri"/>
                <a:cs typeface="Calibri"/>
                <a:sym typeface="Calibri"/>
                <a:hlinkClick r:id="rId7"/>
              </a:rPr>
              <a:t>Tourneytopia</a:t>
            </a:r>
            <a:endParaRPr sz="5200" b="1" i="0" u="none" strike="noStrike" cap="none" dirty="0">
              <a:solidFill>
                <a:srgbClr val="002060"/>
              </a:solidFill>
              <a:latin typeface="Noto Sans Symbols"/>
              <a:ea typeface="Noto Sans Symbols"/>
              <a:cs typeface="Noto Sans Symbols"/>
              <a:sym typeface="Noto Sans Symbols"/>
            </a:endParaRPr>
          </a:p>
          <a:p>
            <a:pPr marL="381000" marR="0" lvl="0" indent="-374650" algn="l" rtl="0">
              <a:spcBef>
                <a:spcPts val="0"/>
              </a:spcBef>
              <a:spcAft>
                <a:spcPts val="0"/>
              </a:spcAft>
              <a:buClr>
                <a:srgbClr val="002060"/>
              </a:buClr>
              <a:buSzPts val="2700"/>
              <a:buFont typeface="Arial"/>
              <a:buChar char="•"/>
            </a:pPr>
            <a:r>
              <a:rPr lang="en" sz="5200" b="1" i="0" u="none" strike="noStrike" cap="none" dirty="0">
                <a:solidFill>
                  <a:srgbClr val="235451"/>
                </a:solidFill>
                <a:latin typeface="Calibri"/>
                <a:ea typeface="Calibri"/>
                <a:cs typeface="Calibri"/>
                <a:sym typeface="Calibri"/>
              </a:rPr>
              <a:t>Discuss on social media using </a:t>
            </a:r>
            <a:r>
              <a:rPr lang="en" sz="5200" b="1" i="0" u="sng" strike="noStrike" cap="none" dirty="0">
                <a:solidFill>
                  <a:schemeClr val="hlink"/>
                </a:solidFill>
                <a:latin typeface="Calibri"/>
                <a:ea typeface="Calibri"/>
                <a:cs typeface="Calibri"/>
                <a:sym typeface="Calibri"/>
                <a:hlinkClick r:id="rId8"/>
              </a:rPr>
              <a:t>#NephMadness</a:t>
            </a:r>
            <a:endParaRPr sz="5200" b="1" i="0" u="sng" strike="noStrike" cap="none" dirty="0">
              <a:solidFill>
                <a:srgbClr val="002060"/>
              </a:solidFill>
              <a:latin typeface="Calibri"/>
              <a:ea typeface="Calibri"/>
              <a:cs typeface="Calibri"/>
              <a:sym typeface="Calibri"/>
            </a:endParaRPr>
          </a:p>
          <a:p>
            <a:pPr marL="381000" marR="0" lvl="0" indent="-374650" algn="l" rtl="0">
              <a:spcBef>
                <a:spcPts val="0"/>
              </a:spcBef>
              <a:spcAft>
                <a:spcPts val="0"/>
              </a:spcAft>
              <a:buClr>
                <a:srgbClr val="002060"/>
              </a:buClr>
              <a:buSzPts val="2700"/>
              <a:buFont typeface="Arial"/>
              <a:buChar char="•"/>
            </a:pPr>
            <a:r>
              <a:rPr lang="en" sz="5200" b="1" i="0" u="none" strike="noStrike" cap="none" dirty="0">
                <a:solidFill>
                  <a:srgbClr val="235451"/>
                </a:solidFill>
                <a:latin typeface="Calibri"/>
                <a:ea typeface="Calibri"/>
                <a:cs typeface="Calibri"/>
                <a:sym typeface="Calibri"/>
              </a:rPr>
              <a:t>Claim CME/MOC credit through </a:t>
            </a:r>
            <a:r>
              <a:rPr lang="en" sz="5200" b="1" i="0" u="sng" strike="noStrike" cap="none" dirty="0">
                <a:solidFill>
                  <a:schemeClr val="hlink"/>
                </a:solidFill>
                <a:latin typeface="Calibri"/>
                <a:ea typeface="Calibri"/>
                <a:cs typeface="Calibri"/>
                <a:sym typeface="Calibri"/>
                <a:hlinkClick r:id="rId9"/>
              </a:rPr>
              <a:t>NKF PERC</a:t>
            </a:r>
            <a:r>
              <a:rPr lang="en" sz="5200" b="1" dirty="0">
                <a:solidFill>
                  <a:srgbClr val="002060"/>
                </a:solidFill>
                <a:latin typeface="Noto Sans Symbols"/>
                <a:ea typeface="Calibri"/>
                <a:cs typeface="Calibri"/>
                <a:sym typeface="Noto Sans Symbols"/>
              </a:rPr>
              <a:t> </a:t>
            </a:r>
            <a:r>
              <a:rPr lang="en" sz="5200" b="1" dirty="0">
                <a:solidFill>
                  <a:srgbClr val="235451"/>
                </a:solidFill>
                <a:latin typeface="Noto Sans Symbols"/>
                <a:ea typeface="Calibri"/>
                <a:cs typeface="Calibri"/>
                <a:sym typeface="Noto Sans Symbols"/>
              </a:rPr>
              <a:t>by </a:t>
            </a:r>
            <a:r>
              <a:rPr lang="en" sz="5200" b="1" dirty="0">
                <a:solidFill>
                  <a:srgbClr val="EA60F1"/>
                </a:solidFill>
                <a:latin typeface="Noto Sans Symbols"/>
                <a:ea typeface="Calibri"/>
                <a:cs typeface="Calibri"/>
                <a:sym typeface="Noto Sans Symbols"/>
              </a:rPr>
              <a:t>May 31, 2024</a:t>
            </a:r>
            <a:endParaRPr sz="5200" b="1" i="0" u="none" strike="noStrike" cap="none" dirty="0">
              <a:solidFill>
                <a:srgbClr val="EA60F1"/>
              </a:solidFill>
              <a:latin typeface="Noto Sans Symbols"/>
              <a:ea typeface="Noto Sans Symbols"/>
              <a:cs typeface="Noto Sans Symbols"/>
              <a:sym typeface="Noto Sans Symbols"/>
            </a:endParaRPr>
          </a:p>
        </p:txBody>
      </p:sp>
    </p:spTree>
    <p:extLst>
      <p:ext uri="{BB962C8B-B14F-4D97-AF65-F5344CB8AC3E}">
        <p14:creationId xmlns:p14="http://schemas.microsoft.com/office/powerpoint/2010/main" val="2906086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A6712A70-2C7D-4698-885A-30DB823722C3}"/>
            </a:ext>
          </a:extLst>
        </p:cNvPr>
        <p:cNvGrpSpPr/>
        <p:nvPr/>
      </p:nvGrpSpPr>
      <p:grpSpPr>
        <a:xfrm>
          <a:off x="0" y="0"/>
          <a:ext cx="0" cy="0"/>
          <a:chOff x="0" y="0"/>
          <a:chExt cx="0" cy="0"/>
        </a:xfrm>
      </p:grpSpPr>
      <p:sp>
        <p:nvSpPr>
          <p:cNvPr id="96" name="Google Shape;96;g2bab3723f70_0_36">
            <a:extLst>
              <a:ext uri="{FF2B5EF4-FFF2-40B4-BE49-F238E27FC236}">
                <a16:creationId xmlns:a16="http://schemas.microsoft.com/office/drawing/2014/main" id="{5EBC584F-46F0-AD8A-CB2B-8352C52FD57C}"/>
              </a:ext>
            </a:extLst>
          </p:cNvPr>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descr="A screenshot of a computer screen&#10;&#10;Description automatically generated">
            <a:extLst>
              <a:ext uri="{FF2B5EF4-FFF2-40B4-BE49-F238E27FC236}">
                <a16:creationId xmlns:a16="http://schemas.microsoft.com/office/drawing/2014/main" id="{A8C7A9E2-DAB8-F2DA-406A-0571F66812C1}"/>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362103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A5D3D2FB-C4A2-24C5-886F-8D4465F0CD3C}"/>
            </a:ext>
          </a:extLst>
        </p:cNvPr>
        <p:cNvGrpSpPr/>
        <p:nvPr/>
      </p:nvGrpSpPr>
      <p:grpSpPr>
        <a:xfrm>
          <a:off x="0" y="0"/>
          <a:ext cx="0" cy="0"/>
          <a:chOff x="0" y="0"/>
          <a:chExt cx="0" cy="0"/>
        </a:xfrm>
      </p:grpSpPr>
      <p:sp>
        <p:nvSpPr>
          <p:cNvPr id="96" name="Google Shape;96;g2bab3723f70_0_36">
            <a:extLst>
              <a:ext uri="{FF2B5EF4-FFF2-40B4-BE49-F238E27FC236}">
                <a16:creationId xmlns:a16="http://schemas.microsoft.com/office/drawing/2014/main" id="{3CE78D42-D549-4AB3-BFC1-14A7CC2B5FB1}"/>
              </a:ext>
            </a:extLst>
          </p:cNvPr>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descr="A screenshot of a computer&#10;&#10;Description automatically generated">
            <a:extLst>
              <a:ext uri="{FF2B5EF4-FFF2-40B4-BE49-F238E27FC236}">
                <a16:creationId xmlns:a16="http://schemas.microsoft.com/office/drawing/2014/main" id="{7118850E-FCC2-BD48-5056-B6DA685F2B79}"/>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409198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Traffic cones on the side of a road&#10;&#10;Description automatically generated">
            <a:extLst>
              <a:ext uri="{FF2B5EF4-FFF2-40B4-BE49-F238E27FC236}">
                <a16:creationId xmlns:a16="http://schemas.microsoft.com/office/drawing/2014/main" id="{965E8EDC-18DF-2E41-A728-A584B332C9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7158" y="1293031"/>
            <a:ext cx="11671977" cy="7778355"/>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Slow Correction</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700903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6F27BCF2-FEAA-2305-FDEB-7DF3495D3270}"/>
            </a:ext>
          </a:extLst>
        </p:cNvPr>
        <p:cNvGrpSpPr/>
        <p:nvPr/>
      </p:nvGrpSpPr>
      <p:grpSpPr>
        <a:xfrm>
          <a:off x="0" y="0"/>
          <a:ext cx="0" cy="0"/>
          <a:chOff x="0" y="0"/>
          <a:chExt cx="0" cy="0"/>
        </a:xfrm>
      </p:grpSpPr>
      <p:sp>
        <p:nvSpPr>
          <p:cNvPr id="96" name="Google Shape;96;g2bab3723f70_0_36">
            <a:extLst>
              <a:ext uri="{FF2B5EF4-FFF2-40B4-BE49-F238E27FC236}">
                <a16:creationId xmlns:a16="http://schemas.microsoft.com/office/drawing/2014/main" id="{4BD870A0-4CFC-9736-3FFF-756F893D8FE5}"/>
              </a:ext>
            </a:extLst>
          </p:cNvPr>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descr="A screenshot of a computer screen&#10;&#10;Description automatically generated">
            <a:extLst>
              <a:ext uri="{FF2B5EF4-FFF2-40B4-BE49-F238E27FC236}">
                <a16:creationId xmlns:a16="http://schemas.microsoft.com/office/drawing/2014/main" id="{CA647825-831D-5C07-770D-1D35A92F6E87}"/>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441404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B7D3E48C-74A2-4530-8494-5922745E6803}"/>
            </a:ext>
          </a:extLst>
        </p:cNvPr>
        <p:cNvGrpSpPr/>
        <p:nvPr/>
      </p:nvGrpSpPr>
      <p:grpSpPr>
        <a:xfrm>
          <a:off x="0" y="0"/>
          <a:ext cx="0" cy="0"/>
          <a:chOff x="0" y="0"/>
          <a:chExt cx="0" cy="0"/>
        </a:xfrm>
      </p:grpSpPr>
      <p:pic>
        <p:nvPicPr>
          <p:cNvPr id="95" name="Google Shape;95;g2bab3723f70_0_36" descr="A black and blue background&#10;&#10;Description automatically generated">
            <a:extLst>
              <a:ext uri="{FF2B5EF4-FFF2-40B4-BE49-F238E27FC236}">
                <a16:creationId xmlns:a16="http://schemas.microsoft.com/office/drawing/2014/main" id="{6A3F0F5A-465F-66C8-2C74-9797FF7056C5}"/>
              </a:ext>
            </a:extLst>
          </p:cNvPr>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96" name="Google Shape;96;g2bab3723f70_0_36">
            <a:extLst>
              <a:ext uri="{FF2B5EF4-FFF2-40B4-BE49-F238E27FC236}">
                <a16:creationId xmlns:a16="http://schemas.microsoft.com/office/drawing/2014/main" id="{6DA7A273-6935-7A5B-D00F-C776A2F3E6DA}"/>
              </a:ext>
            </a:extLst>
          </p:cNvPr>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97" name="Google Shape;97;g2bab3723f70_0_36">
            <a:extLst>
              <a:ext uri="{FF2B5EF4-FFF2-40B4-BE49-F238E27FC236}">
                <a16:creationId xmlns:a16="http://schemas.microsoft.com/office/drawing/2014/main" id="{E8854E9A-0AE6-8F3C-90D8-B33CDE7E1B1F}"/>
              </a:ext>
            </a:extLst>
          </p:cNvPr>
          <p:cNvGrpSpPr/>
          <p:nvPr/>
        </p:nvGrpSpPr>
        <p:grpSpPr>
          <a:xfrm>
            <a:off x="1532965" y="578223"/>
            <a:ext cx="15127941" cy="7910927"/>
            <a:chOff x="0" y="-38100"/>
            <a:chExt cx="4813492" cy="2263897"/>
          </a:xfrm>
        </p:grpSpPr>
        <p:sp>
          <p:nvSpPr>
            <p:cNvPr id="98" name="Google Shape;98;g2bab3723f70_0_36">
              <a:extLst>
                <a:ext uri="{FF2B5EF4-FFF2-40B4-BE49-F238E27FC236}">
                  <a16:creationId xmlns:a16="http://schemas.microsoft.com/office/drawing/2014/main" id="{F8822479-7EE1-F781-B1C1-E3B35F02DB42}"/>
                </a:ext>
              </a:extLst>
            </p:cNvPr>
            <p:cNvSpPr/>
            <p:nvPr/>
          </p:nvSpPr>
          <p:spPr>
            <a:xfrm>
              <a:off x="18585" y="-38100"/>
              <a:ext cx="4794907" cy="2263897"/>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dirty="0"/>
            </a:p>
          </p:txBody>
        </p:sp>
        <p:sp>
          <p:nvSpPr>
            <p:cNvPr id="99" name="Google Shape;99;g2bab3723f70_0_36">
              <a:extLst>
                <a:ext uri="{FF2B5EF4-FFF2-40B4-BE49-F238E27FC236}">
                  <a16:creationId xmlns:a16="http://schemas.microsoft.com/office/drawing/2014/main" id="{7282178D-52CE-07C8-484E-D3954910AE4D}"/>
                </a:ext>
              </a:extLst>
            </p:cNvPr>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pic>
        <p:nvPicPr>
          <p:cNvPr id="100" name="Google Shape;100;g2bab3723f70_0_36" descr="A black rectangle with a black background&#10;&#10;Description automatically generated">
            <a:extLst>
              <a:ext uri="{FF2B5EF4-FFF2-40B4-BE49-F238E27FC236}">
                <a16:creationId xmlns:a16="http://schemas.microsoft.com/office/drawing/2014/main" id="{0C66D78C-24B1-D217-23DA-38195C92397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65074" y="8715421"/>
            <a:ext cx="4724400" cy="1447800"/>
          </a:xfrm>
          <a:prstGeom prst="rect">
            <a:avLst/>
          </a:prstGeom>
          <a:noFill/>
          <a:ln>
            <a:noFill/>
          </a:ln>
        </p:spPr>
      </p:pic>
      <p:pic>
        <p:nvPicPr>
          <p:cNvPr id="101" name="Google Shape;101;g2bab3723f70_0_36">
            <a:extLst>
              <a:ext uri="{FF2B5EF4-FFF2-40B4-BE49-F238E27FC236}">
                <a16:creationId xmlns:a16="http://schemas.microsoft.com/office/drawing/2014/main" id="{CCDEA71A-80AF-5D56-0731-0801553AE01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sp>
        <p:nvSpPr>
          <p:cNvPr id="2" name="TextBox 1">
            <a:extLst>
              <a:ext uri="{FF2B5EF4-FFF2-40B4-BE49-F238E27FC236}">
                <a16:creationId xmlns:a16="http://schemas.microsoft.com/office/drawing/2014/main" id="{5902C490-5618-879B-A88C-E0AA75793962}"/>
              </a:ext>
            </a:extLst>
          </p:cNvPr>
          <p:cNvSpPr txBox="1"/>
          <p:nvPr/>
        </p:nvSpPr>
        <p:spPr>
          <a:xfrm>
            <a:off x="2109461" y="2366019"/>
            <a:ext cx="13415116" cy="8094524"/>
          </a:xfrm>
          <a:prstGeom prst="rect">
            <a:avLst/>
          </a:prstGeom>
          <a:noFill/>
          <a:ln>
            <a:noFill/>
          </a:ln>
        </p:spPr>
        <p:txBody>
          <a:bodyPr wrap="square" rtlCol="0">
            <a:spAutoFit/>
          </a:bodyPr>
          <a:lstStyle/>
          <a:p>
            <a:pPr marL="457200" indent="-457200" rtl="0">
              <a:spcBef>
                <a:spcPts val="0"/>
              </a:spcBef>
              <a:spcAft>
                <a:spcPts val="0"/>
              </a:spcAft>
              <a:buFont typeface="Arial" panose="020B0604020202020204" pitchFamily="34" charset="0"/>
              <a:buChar char="•"/>
            </a:pPr>
            <a:r>
              <a:rPr lang="en-US" sz="3000" b="0" dirty="0">
                <a:latin typeface="Calibri" panose="020F0502020204030204" pitchFamily="34" charset="0"/>
                <a:cs typeface="Calibri" panose="020F0502020204030204" pitchFamily="34" charset="0"/>
              </a:rPr>
              <a:t>The “disruptor” papers </a:t>
            </a:r>
            <a:r>
              <a:rPr lang="en-US" sz="3000" b="0" i="0" u="none" strike="noStrike" dirty="0">
                <a:solidFill>
                  <a:srgbClr val="434343"/>
                </a:solidFill>
                <a:effectLst/>
                <a:latin typeface="Calibri" panose="020F0502020204030204" pitchFamily="34" charset="0"/>
                <a:cs typeface="Calibri" panose="020F0502020204030204" pitchFamily="34" charset="0"/>
              </a:rPr>
              <a:t>would do well to beef up the rigor of their kinetics analysis</a:t>
            </a:r>
          </a:p>
          <a:p>
            <a:pPr marL="457200" indent="-457200" rtl="0">
              <a:spcBef>
                <a:spcPts val="0"/>
              </a:spcBef>
              <a:spcAft>
                <a:spcPts val="0"/>
              </a:spcAft>
              <a:buFont typeface="Arial" panose="020B0604020202020204" pitchFamily="34" charset="0"/>
              <a:buChar char="•"/>
            </a:pPr>
            <a:endParaRPr lang="en-US" sz="3000" b="0" i="0" u="none" strike="noStrike" dirty="0">
              <a:solidFill>
                <a:srgbClr val="434343"/>
              </a:solidFill>
              <a:effectLst/>
              <a:latin typeface="Calibri" panose="020F0502020204030204" pitchFamily="34" charset="0"/>
              <a:cs typeface="Calibri" panose="020F0502020204030204" pitchFamily="34" charset="0"/>
            </a:endParaRPr>
          </a:p>
          <a:p>
            <a:pPr marL="457200" indent="-457200" rtl="0">
              <a:spcBef>
                <a:spcPts val="0"/>
              </a:spcBef>
              <a:spcAft>
                <a:spcPts val="0"/>
              </a:spcAft>
              <a:buFont typeface="Arial" panose="020B0604020202020204" pitchFamily="34" charset="0"/>
              <a:buChar char="•"/>
            </a:pPr>
            <a:r>
              <a:rPr lang="en-US" sz="3000" b="0" i="0" u="none" strike="noStrike" dirty="0">
                <a:solidFill>
                  <a:srgbClr val="434343"/>
                </a:solidFill>
                <a:effectLst/>
                <a:latin typeface="Calibri" panose="020F0502020204030204" pitchFamily="34" charset="0"/>
                <a:cs typeface="Calibri" panose="020F0502020204030204" pitchFamily="34" charset="0"/>
              </a:rPr>
              <a:t>They form a nice springboard for further investigations but offer only flimsy justification for abandonment of slow correction</a:t>
            </a:r>
          </a:p>
          <a:p>
            <a:pPr marL="457200" indent="-457200" rtl="0">
              <a:spcBef>
                <a:spcPts val="0"/>
              </a:spcBef>
              <a:spcAft>
                <a:spcPts val="0"/>
              </a:spcAft>
              <a:buFont typeface="Arial" panose="020B0604020202020204" pitchFamily="34" charset="0"/>
              <a:buChar char="•"/>
            </a:pPr>
            <a:endParaRPr lang="en-US" sz="3000" dirty="0">
              <a:solidFill>
                <a:srgbClr val="434343"/>
              </a:solidFill>
              <a:latin typeface="Calibri" panose="020F0502020204030204" pitchFamily="34" charset="0"/>
              <a:cs typeface="Calibri" panose="020F0502020204030204" pitchFamily="34" charset="0"/>
            </a:endParaRPr>
          </a:p>
          <a:p>
            <a:pPr marL="457200" indent="-457200" rtl="0">
              <a:spcBef>
                <a:spcPts val="0"/>
              </a:spcBef>
              <a:spcAft>
                <a:spcPts val="0"/>
              </a:spcAft>
              <a:buFont typeface="Arial" panose="020B0604020202020204" pitchFamily="34" charset="0"/>
              <a:buChar char="•"/>
            </a:pPr>
            <a:r>
              <a:rPr lang="en-US" sz="3000" b="0" i="0" u="none" strike="noStrike" dirty="0">
                <a:solidFill>
                  <a:srgbClr val="434343"/>
                </a:solidFill>
                <a:effectLst/>
                <a:latin typeface="Calibri" panose="020F0502020204030204" pitchFamily="34" charset="0"/>
                <a:cs typeface="Calibri" panose="020F0502020204030204" pitchFamily="34" charset="0"/>
              </a:rPr>
              <a:t>A Hyponatremia Intervention Trial (HIT) is currently ongoing; will answer the question whether poor outcomes of hyponatremia are due to hyponatremia itself, its treatment or the underlying disease</a:t>
            </a:r>
          </a:p>
          <a:p>
            <a:pPr marL="457200" indent="-457200" rtl="0">
              <a:spcBef>
                <a:spcPts val="0"/>
              </a:spcBef>
              <a:spcAft>
                <a:spcPts val="0"/>
              </a:spcAft>
              <a:buFont typeface="Arial" panose="020B0604020202020204" pitchFamily="34" charset="0"/>
              <a:buChar char="•"/>
            </a:pPr>
            <a:endParaRPr lang="en-US" sz="3000" dirty="0">
              <a:solidFill>
                <a:srgbClr val="434343"/>
              </a:solidFill>
              <a:latin typeface="Calibri" panose="020F0502020204030204" pitchFamily="34" charset="0"/>
              <a:cs typeface="Calibri" panose="020F0502020204030204" pitchFamily="34" charset="0"/>
            </a:endParaRPr>
          </a:p>
          <a:p>
            <a:pPr marL="457200" indent="-457200" rtl="0">
              <a:spcBef>
                <a:spcPts val="0"/>
              </a:spcBef>
              <a:spcAft>
                <a:spcPts val="0"/>
              </a:spcAft>
              <a:buFont typeface="Arial" panose="020B0604020202020204" pitchFamily="34" charset="0"/>
              <a:buChar char="•"/>
            </a:pPr>
            <a:r>
              <a:rPr lang="en-US" sz="3000" b="0" i="0" u="none" strike="noStrike" dirty="0">
                <a:solidFill>
                  <a:srgbClr val="000000"/>
                </a:solidFill>
                <a:effectLst/>
                <a:latin typeface="Calibri" panose="020F0502020204030204" pitchFamily="34" charset="0"/>
                <a:cs typeface="Calibri" panose="020F0502020204030204" pitchFamily="34" charset="0"/>
              </a:rPr>
              <a:t>For now, we should recognize ODS for the danger it is, appreciate its rarity while remembering its favored prey, and when compelled to act, heed the ancient wisdom of </a:t>
            </a:r>
            <a:r>
              <a:rPr lang="en-US" sz="3000" b="0" i="1" u="none" strike="noStrike" dirty="0">
                <a:solidFill>
                  <a:srgbClr val="000000"/>
                </a:solidFill>
                <a:effectLst/>
                <a:latin typeface="Calibri" panose="020F0502020204030204" pitchFamily="34" charset="0"/>
                <a:cs typeface="Calibri" panose="020F0502020204030204" pitchFamily="34" charset="0"/>
              </a:rPr>
              <a:t>festina lente, </a:t>
            </a:r>
            <a:r>
              <a:rPr lang="en-US" sz="3000" dirty="0">
                <a:latin typeface="Calibri" panose="020F0502020204030204" pitchFamily="34" charset="0"/>
                <a:cs typeface="Calibri" panose="020F0502020204030204" pitchFamily="34" charset="0"/>
              </a:rPr>
              <a:t>or ‘haste makes waste’</a:t>
            </a:r>
            <a:endParaRPr lang="en-US" sz="3000" b="0" dirty="0">
              <a:effectLst/>
              <a:latin typeface="Calibri" panose="020F0502020204030204" pitchFamily="34" charset="0"/>
              <a:cs typeface="Calibri" panose="020F0502020204030204" pitchFamily="34" charset="0"/>
            </a:endParaRPr>
          </a:p>
          <a:p>
            <a:br>
              <a:rPr lang="en-US" sz="4000" dirty="0"/>
            </a:br>
            <a:endParaRPr lang="en-US" sz="3000" b="0" i="0" u="none" strike="noStrike" dirty="0">
              <a:solidFill>
                <a:srgbClr val="434343"/>
              </a:solidFill>
              <a:effectLst/>
              <a:latin typeface="Calibri" panose="020F0502020204030204" pitchFamily="34" charset="0"/>
              <a:cs typeface="Calibri" panose="020F0502020204030204" pitchFamily="34" charset="0"/>
            </a:endParaRPr>
          </a:p>
          <a:p>
            <a:pPr marL="457200" indent="-457200" rtl="0">
              <a:spcBef>
                <a:spcPts val="0"/>
              </a:spcBef>
              <a:spcAft>
                <a:spcPts val="0"/>
              </a:spcAft>
              <a:buFont typeface="Arial" panose="020B0604020202020204" pitchFamily="34" charset="0"/>
              <a:buChar char="•"/>
            </a:pPr>
            <a:endParaRPr lang="en-US" sz="3000" b="0" dirty="0">
              <a:effectLst/>
              <a:latin typeface="Calibri" panose="020F0502020204030204" pitchFamily="34" charset="0"/>
              <a:cs typeface="Calibri" panose="020F0502020204030204" pitchFamily="34" charset="0"/>
            </a:endParaRPr>
          </a:p>
          <a:p>
            <a:br>
              <a:rPr lang="en-US" sz="3000" dirty="0">
                <a:latin typeface="Calibri" panose="020F0502020204030204" pitchFamily="34" charset="0"/>
                <a:cs typeface="Calibri" panose="020F0502020204030204" pitchFamily="34" charset="0"/>
              </a:rPr>
            </a:br>
            <a:endParaRPr lang="en-US" sz="3000" b="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B11B89E-97CE-0D52-50F8-826F94EE5AFD}"/>
              </a:ext>
            </a:extLst>
          </p:cNvPr>
          <p:cNvSpPr txBox="1"/>
          <p:nvPr/>
        </p:nvSpPr>
        <p:spPr>
          <a:xfrm>
            <a:off x="3079711" y="1013020"/>
            <a:ext cx="11590032" cy="1569660"/>
          </a:xfrm>
          <a:prstGeom prst="rect">
            <a:avLst/>
          </a:prstGeom>
          <a:noFill/>
        </p:spPr>
        <p:txBody>
          <a:bodyPr wrap="none" rtlCol="0">
            <a:spAutoFit/>
          </a:bodyPr>
          <a:lstStyle/>
          <a:p>
            <a:r>
              <a:rPr lang="en-US" sz="6000" b="1" dirty="0">
                <a:solidFill>
                  <a:srgbClr val="002060"/>
                </a:solidFill>
                <a:latin typeface="Calibri" panose="020F0502020204030204" pitchFamily="34" charset="0"/>
                <a:cs typeface="Calibri" panose="020F0502020204030204" pitchFamily="34" charset="0"/>
              </a:rPr>
              <a:t>More Thoughts </a:t>
            </a:r>
            <a:r>
              <a:rPr lang="en-US" sz="6000" b="1" i="1" dirty="0">
                <a:solidFill>
                  <a:srgbClr val="002060"/>
                </a:solidFill>
                <a:latin typeface="Calibri" panose="020F0502020204030204" pitchFamily="34" charset="0"/>
                <a:cs typeface="Calibri" panose="020F0502020204030204" pitchFamily="34" charset="0"/>
              </a:rPr>
              <a:t>Pro</a:t>
            </a:r>
            <a:r>
              <a:rPr lang="en-US" sz="6000" b="1" dirty="0">
                <a:solidFill>
                  <a:srgbClr val="002060"/>
                </a:solidFill>
                <a:latin typeface="Calibri" panose="020F0502020204030204" pitchFamily="34" charset="0"/>
                <a:cs typeface="Calibri" panose="020F0502020204030204" pitchFamily="34" charset="0"/>
              </a:rPr>
              <a:t> Slow Correction</a:t>
            </a:r>
          </a:p>
          <a:p>
            <a:endParaRPr lang="en-US" sz="3600" dirty="0"/>
          </a:p>
        </p:txBody>
      </p:sp>
      <p:pic>
        <p:nvPicPr>
          <p:cNvPr id="7" name="Picture 6">
            <a:extLst>
              <a:ext uri="{FF2B5EF4-FFF2-40B4-BE49-F238E27FC236}">
                <a16:creationId xmlns:a16="http://schemas.microsoft.com/office/drawing/2014/main" id="{45ACD87A-2161-2FB7-4FFD-4862344EFB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39864" y="8434540"/>
            <a:ext cx="2113614" cy="2026003"/>
          </a:xfrm>
          <a:prstGeom prst="rect">
            <a:avLst/>
          </a:prstGeom>
        </p:spPr>
      </p:pic>
      <p:pic>
        <p:nvPicPr>
          <p:cNvPr id="8" name="Picture 7">
            <a:extLst>
              <a:ext uri="{FF2B5EF4-FFF2-40B4-BE49-F238E27FC236}">
                <a16:creationId xmlns:a16="http://schemas.microsoft.com/office/drawing/2014/main" id="{F92B7FFB-640F-9F61-0BBB-D62AAB648E9B}"/>
              </a:ext>
            </a:extLst>
          </p:cNvPr>
          <p:cNvPicPr>
            <a:picLocks noChangeAspect="1"/>
          </p:cNvPicPr>
          <p:nvPr/>
        </p:nvPicPr>
        <p:blipFill>
          <a:blip r:embed="rId7"/>
          <a:stretch>
            <a:fillRect/>
          </a:stretch>
        </p:blipFill>
        <p:spPr>
          <a:xfrm>
            <a:off x="13072156" y="8711086"/>
            <a:ext cx="1457070" cy="1457070"/>
          </a:xfrm>
          <a:prstGeom prst="rect">
            <a:avLst/>
          </a:prstGeom>
        </p:spPr>
      </p:pic>
      <p:pic>
        <p:nvPicPr>
          <p:cNvPr id="9" name="Picture 8">
            <a:extLst>
              <a:ext uri="{FF2B5EF4-FFF2-40B4-BE49-F238E27FC236}">
                <a16:creationId xmlns:a16="http://schemas.microsoft.com/office/drawing/2014/main" id="{F07CE074-F8AF-A34C-7920-44A904EE156A}"/>
              </a:ext>
            </a:extLst>
          </p:cNvPr>
          <p:cNvPicPr>
            <a:picLocks noChangeAspect="1"/>
          </p:cNvPicPr>
          <p:nvPr/>
        </p:nvPicPr>
        <p:blipFill>
          <a:blip r:embed="rId8"/>
          <a:stretch>
            <a:fillRect/>
          </a:stretch>
        </p:blipFill>
        <p:spPr>
          <a:xfrm rot="1750529">
            <a:off x="6028414" y="8584882"/>
            <a:ext cx="1725318" cy="1725318"/>
          </a:xfrm>
          <a:prstGeom prst="rect">
            <a:avLst/>
          </a:prstGeom>
        </p:spPr>
      </p:pic>
      <p:pic>
        <p:nvPicPr>
          <p:cNvPr id="10" name="Picture 9">
            <a:extLst>
              <a:ext uri="{FF2B5EF4-FFF2-40B4-BE49-F238E27FC236}">
                <a16:creationId xmlns:a16="http://schemas.microsoft.com/office/drawing/2014/main" id="{CD9069CB-D4B8-25AF-56C9-658898B76628}"/>
              </a:ext>
            </a:extLst>
          </p:cNvPr>
          <p:cNvPicPr>
            <a:picLocks noChangeAspect="1"/>
          </p:cNvPicPr>
          <p:nvPr/>
        </p:nvPicPr>
        <p:blipFill>
          <a:blip r:embed="rId9"/>
          <a:stretch>
            <a:fillRect/>
          </a:stretch>
        </p:blipFill>
        <p:spPr>
          <a:xfrm>
            <a:off x="16696626" y="4040967"/>
            <a:ext cx="1493649" cy="1493649"/>
          </a:xfrm>
          <a:prstGeom prst="rect">
            <a:avLst/>
          </a:prstGeom>
        </p:spPr>
      </p:pic>
      <p:pic>
        <p:nvPicPr>
          <p:cNvPr id="11" name="Picture 10">
            <a:extLst>
              <a:ext uri="{FF2B5EF4-FFF2-40B4-BE49-F238E27FC236}">
                <a16:creationId xmlns:a16="http://schemas.microsoft.com/office/drawing/2014/main" id="{DEBDA34E-3978-B0F5-2728-8BA694B6892C}"/>
              </a:ext>
            </a:extLst>
          </p:cNvPr>
          <p:cNvPicPr>
            <a:picLocks noChangeAspect="1"/>
          </p:cNvPicPr>
          <p:nvPr/>
        </p:nvPicPr>
        <p:blipFill>
          <a:blip r:embed="rId10"/>
          <a:stretch>
            <a:fillRect/>
          </a:stretch>
        </p:blipFill>
        <p:spPr>
          <a:xfrm>
            <a:off x="9368092" y="8540291"/>
            <a:ext cx="1609483" cy="1609483"/>
          </a:xfrm>
          <a:prstGeom prst="rect">
            <a:avLst/>
          </a:prstGeom>
        </p:spPr>
      </p:pic>
      <p:pic>
        <p:nvPicPr>
          <p:cNvPr id="12" name="Picture 11">
            <a:extLst>
              <a:ext uri="{FF2B5EF4-FFF2-40B4-BE49-F238E27FC236}">
                <a16:creationId xmlns:a16="http://schemas.microsoft.com/office/drawing/2014/main" id="{02820BB8-3697-01D3-DBB5-3082A39AD85A}"/>
              </a:ext>
            </a:extLst>
          </p:cNvPr>
          <p:cNvPicPr>
            <a:picLocks noChangeAspect="1"/>
          </p:cNvPicPr>
          <p:nvPr/>
        </p:nvPicPr>
        <p:blipFill>
          <a:blip r:embed="rId11"/>
          <a:stretch>
            <a:fillRect/>
          </a:stretch>
        </p:blipFill>
        <p:spPr>
          <a:xfrm>
            <a:off x="222763" y="4348841"/>
            <a:ext cx="1109568" cy="877900"/>
          </a:xfrm>
          <a:prstGeom prst="rect">
            <a:avLst/>
          </a:prstGeom>
        </p:spPr>
      </p:pic>
    </p:spTree>
    <p:extLst>
      <p:ext uri="{BB962C8B-B14F-4D97-AF65-F5344CB8AC3E}">
        <p14:creationId xmlns:p14="http://schemas.microsoft.com/office/powerpoint/2010/main" val="1330261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688;p155">
            <a:extLst>
              <a:ext uri="{FF2B5EF4-FFF2-40B4-BE49-F238E27FC236}">
                <a16:creationId xmlns:a16="http://schemas.microsoft.com/office/drawing/2014/main" id="{F2AB9EC3-E9F1-0947-A4C5-DD522D9A43E9}"/>
              </a:ext>
            </a:extLst>
          </p:cNvPr>
          <p:cNvSpPr/>
          <p:nvPr/>
        </p:nvSpPr>
        <p:spPr>
          <a:xfrm>
            <a:off x="2616834" y="329647"/>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200" b="1" dirty="0">
                <a:solidFill>
                  <a:srgbClr val="002060"/>
                </a:solidFill>
                <a:latin typeface="Calibri"/>
                <a:ea typeface="Calibri"/>
                <a:cs typeface="Calibri"/>
                <a:sym typeface="Calibri"/>
              </a:rPr>
              <a:t>EFFLUENT EIGHT ROUND</a:t>
            </a:r>
            <a:endParaRPr sz="7200" dirty="0"/>
          </a:p>
        </p:txBody>
      </p:sp>
      <p:sp>
        <p:nvSpPr>
          <p:cNvPr id="10" name="Google Shape;1689;p155">
            <a:extLst>
              <a:ext uri="{FF2B5EF4-FFF2-40B4-BE49-F238E27FC236}">
                <a16:creationId xmlns:a16="http://schemas.microsoft.com/office/drawing/2014/main" id="{8C7C455A-AE1D-F642-A8C9-D96B34CBAE3F}"/>
              </a:ext>
            </a:extLst>
          </p:cNvPr>
          <p:cNvSpPr/>
          <p:nvPr/>
        </p:nvSpPr>
        <p:spPr>
          <a:xfrm>
            <a:off x="8305032" y="6488593"/>
            <a:ext cx="3515882" cy="154397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Rapid Correction</a:t>
            </a:r>
            <a:endParaRPr sz="3200" dirty="0">
              <a:solidFill>
                <a:srgbClr val="235451"/>
              </a:solidFill>
            </a:endParaRPr>
          </a:p>
        </p:txBody>
      </p:sp>
      <p:sp>
        <p:nvSpPr>
          <p:cNvPr id="11" name="Google Shape;1690;p155">
            <a:extLst>
              <a:ext uri="{FF2B5EF4-FFF2-40B4-BE49-F238E27FC236}">
                <a16:creationId xmlns:a16="http://schemas.microsoft.com/office/drawing/2014/main" id="{A0A981C5-861B-624F-BC5E-D84E84FA9BBA}"/>
              </a:ext>
            </a:extLst>
          </p:cNvPr>
          <p:cNvSpPr txBox="1"/>
          <p:nvPr/>
        </p:nvSpPr>
        <p:spPr>
          <a:xfrm>
            <a:off x="2616834" y="1480545"/>
            <a:ext cx="13054331" cy="661699"/>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35451"/>
                </a:solidFill>
                <a:latin typeface="Calibri"/>
                <a:ea typeface="Calibri"/>
                <a:cs typeface="Calibri"/>
                <a:sym typeface="Calibri"/>
              </a:rPr>
              <a:t>Pick Your Champion for the Hyponatremia Correction Region</a:t>
            </a:r>
            <a:endParaRPr sz="4000" dirty="0">
              <a:solidFill>
                <a:srgbClr val="235451"/>
              </a:solidFill>
            </a:endParaRPr>
          </a:p>
        </p:txBody>
      </p:sp>
      <p:sp>
        <p:nvSpPr>
          <p:cNvPr id="14" name="Google Shape;1691;p155">
            <a:extLst>
              <a:ext uri="{FF2B5EF4-FFF2-40B4-BE49-F238E27FC236}">
                <a16:creationId xmlns:a16="http://schemas.microsoft.com/office/drawing/2014/main" id="{FC13BA3F-4B00-634F-8B9D-C5A390D88AB5}"/>
              </a:ext>
            </a:extLst>
          </p:cNvPr>
          <p:cNvSpPr/>
          <p:nvPr/>
        </p:nvSpPr>
        <p:spPr>
          <a:xfrm>
            <a:off x="13971285" y="6565918"/>
            <a:ext cx="2884241"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Slow Correction</a:t>
            </a:r>
            <a:endParaRPr sz="3200" dirty="0">
              <a:solidFill>
                <a:srgbClr val="235451"/>
              </a:solidFill>
            </a:endParaRPr>
          </a:p>
        </p:txBody>
      </p:sp>
      <p:sp>
        <p:nvSpPr>
          <p:cNvPr id="15" name="Google Shape;1692;p155">
            <a:extLst>
              <a:ext uri="{FF2B5EF4-FFF2-40B4-BE49-F238E27FC236}">
                <a16:creationId xmlns:a16="http://schemas.microsoft.com/office/drawing/2014/main" id="{EF950466-9EAF-3245-B483-498BE424652A}"/>
              </a:ext>
            </a:extLst>
          </p:cNvPr>
          <p:cNvSpPr/>
          <p:nvPr/>
        </p:nvSpPr>
        <p:spPr>
          <a:xfrm>
            <a:off x="11457632" y="5055066"/>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2700" b="1" dirty="0">
                <a:solidFill>
                  <a:srgbClr val="EA60F1"/>
                </a:solidFill>
                <a:latin typeface="Calibri"/>
                <a:ea typeface="Calibri"/>
                <a:cs typeface="Calibri"/>
                <a:sym typeface="Calibri"/>
              </a:rPr>
              <a:t>vs</a:t>
            </a:r>
            <a:endParaRPr sz="2700" b="1" dirty="0">
              <a:solidFill>
                <a:srgbClr val="EA60F1"/>
              </a:solidFill>
              <a:latin typeface="Calibri"/>
              <a:ea typeface="Calibri"/>
              <a:cs typeface="Calibri"/>
              <a:sym typeface="Calibri"/>
            </a:endParaRPr>
          </a:p>
        </p:txBody>
      </p:sp>
      <p:pic>
        <p:nvPicPr>
          <p:cNvPr id="18" name="Picture 17" descr="A high speed train on the railway tracks&#10;&#10;Description automatically generated">
            <a:extLst>
              <a:ext uri="{FF2B5EF4-FFF2-40B4-BE49-F238E27FC236}">
                <a16:creationId xmlns:a16="http://schemas.microsoft.com/office/drawing/2014/main" id="{8C75392F-7F8C-AF44-924A-1792C67B7D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6789" y="3647142"/>
            <a:ext cx="4928174" cy="3285449"/>
          </a:xfrm>
          <a:prstGeom prst="rect">
            <a:avLst/>
          </a:prstGeom>
          <a:ln w="38100" cap="sq">
            <a:solidFill>
              <a:srgbClr val="000000"/>
            </a:solidFill>
            <a:miter lim="800000"/>
          </a:ln>
        </p:spPr>
      </p:pic>
      <p:pic>
        <p:nvPicPr>
          <p:cNvPr id="22" name="Picture 21" descr="Traffic cones on the side of a road&#10;&#10;Description automatically generated">
            <a:extLst>
              <a:ext uri="{FF2B5EF4-FFF2-40B4-BE49-F238E27FC236}">
                <a16:creationId xmlns:a16="http://schemas.microsoft.com/office/drawing/2014/main" id="{5D2DE6D1-37B0-CD44-A4E9-F6A42B1C49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840934" y="3647142"/>
            <a:ext cx="4930051" cy="3285449"/>
          </a:xfrm>
          <a:prstGeom prst="rect">
            <a:avLst/>
          </a:prstGeom>
          <a:ln w="38100" cap="sq">
            <a:solidFill>
              <a:srgbClr val="000000"/>
            </a:solidFill>
            <a:miter lim="800000"/>
          </a:ln>
        </p:spPr>
      </p:pic>
      <p:pic>
        <p:nvPicPr>
          <p:cNvPr id="17" name="Picture 16" descr="A car driving through a video game&#10;&#10;Description automatically generated">
            <a:extLst>
              <a:ext uri="{FF2B5EF4-FFF2-40B4-BE49-F238E27FC236}">
                <a16:creationId xmlns:a16="http://schemas.microsoft.com/office/drawing/2014/main" id="{21A7DE0B-CF57-2D48-AB84-741A876B1C18}"/>
              </a:ext>
            </a:extLst>
          </p:cNvPr>
          <p:cNvPicPr>
            <a:picLocks noChangeAspect="1"/>
          </p:cNvPicPr>
          <p:nvPr/>
        </p:nvPicPr>
        <p:blipFill>
          <a:blip r:embed="rId8"/>
          <a:stretch>
            <a:fillRect/>
          </a:stretch>
        </p:blipFill>
        <p:spPr>
          <a:xfrm>
            <a:off x="550879" y="2484522"/>
            <a:ext cx="6458064" cy="6476230"/>
          </a:xfrm>
          <a:prstGeom prst="rect">
            <a:avLst/>
          </a:prstGeom>
          <a:ln w="38100" cap="sq">
            <a:solidFill>
              <a:srgbClr val="000000"/>
            </a:solidFill>
            <a:miter lim="800000"/>
          </a:ln>
        </p:spPr>
      </p:pic>
    </p:spTree>
    <p:extLst>
      <p:ext uri="{BB962C8B-B14F-4D97-AF65-F5344CB8AC3E}">
        <p14:creationId xmlns:p14="http://schemas.microsoft.com/office/powerpoint/2010/main" val="2584925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70;p67">
            <a:extLst>
              <a:ext uri="{FF2B5EF4-FFF2-40B4-BE49-F238E27FC236}">
                <a16:creationId xmlns:a16="http://schemas.microsoft.com/office/drawing/2014/main" id="{1F790697-AB78-0B40-9294-F9091F91B452}"/>
              </a:ext>
            </a:extLst>
          </p:cNvPr>
          <p:cNvSpPr/>
          <p:nvPr/>
        </p:nvSpPr>
        <p:spPr>
          <a:xfrm>
            <a:off x="9243712" y="623455"/>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Peritoneal Dialysis</a:t>
            </a:r>
            <a:endParaRPr sz="6000" b="1" dirty="0">
              <a:solidFill>
                <a:srgbClr val="002060"/>
              </a:solidFill>
              <a:latin typeface="Calibri"/>
              <a:ea typeface="Calibri"/>
              <a:cs typeface="Calibri"/>
              <a:sym typeface="Calibri"/>
            </a:endParaRPr>
          </a:p>
        </p:txBody>
      </p:sp>
      <p:sp>
        <p:nvSpPr>
          <p:cNvPr id="14" name="Google Shape;471;p67">
            <a:extLst>
              <a:ext uri="{FF2B5EF4-FFF2-40B4-BE49-F238E27FC236}">
                <a16:creationId xmlns:a16="http://schemas.microsoft.com/office/drawing/2014/main" id="{1756975E-11CE-6241-8FFD-8B2976591FBE}"/>
              </a:ext>
            </a:extLst>
          </p:cNvPr>
          <p:cNvSpPr txBox="1"/>
          <p:nvPr/>
        </p:nvSpPr>
        <p:spPr>
          <a:xfrm>
            <a:off x="10797072" y="2118739"/>
            <a:ext cx="7041953" cy="4978548"/>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Writer: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Timothy Hopper</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Experts: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Janice Lea</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Jeff Perl</a:t>
            </a:r>
          </a:p>
          <a:p>
            <a:pPr marL="0" marR="0" lvl="0" indent="0" algn="l" rtl="0">
              <a:spcBef>
                <a:spcPts val="0"/>
              </a:spcBef>
              <a:spcAft>
                <a:spcPts val="0"/>
              </a:spcAft>
              <a:buNone/>
            </a:pPr>
            <a:endParaRPr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Region Execs: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Matt Sparks</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Jeff Kott</a:t>
            </a:r>
            <a:endParaRPr sz="3200" b="1" dirty="0">
              <a:solidFill>
                <a:srgbClr val="235451"/>
              </a:solidFill>
              <a:latin typeface="Calibri" panose="020F0502020204030204" pitchFamily="34" charset="0"/>
              <a:ea typeface="Calibri"/>
              <a:cs typeface="Calibri" panose="020F0502020204030204" pitchFamily="34" charset="0"/>
              <a:sym typeface="Calibri"/>
            </a:endParaRPr>
          </a:p>
        </p:txBody>
      </p:sp>
      <p:pic>
        <p:nvPicPr>
          <p:cNvPr id="5" name="Picture 4" descr="A neon light house with a chair and a medical equipment&#10;&#10;Description automatically generated">
            <a:extLst>
              <a:ext uri="{FF2B5EF4-FFF2-40B4-BE49-F238E27FC236}">
                <a16:creationId xmlns:a16="http://schemas.microsoft.com/office/drawing/2014/main" id="{495D235E-7D1C-104F-BB0F-28B2F6317F5A}"/>
              </a:ext>
            </a:extLst>
          </p:cNvPr>
          <p:cNvPicPr>
            <a:picLocks noChangeAspect="1"/>
          </p:cNvPicPr>
          <p:nvPr/>
        </p:nvPicPr>
        <p:blipFill>
          <a:blip r:embed="rId6"/>
          <a:stretch>
            <a:fillRect/>
          </a:stretch>
        </p:blipFill>
        <p:spPr>
          <a:xfrm>
            <a:off x="448975" y="578427"/>
            <a:ext cx="9746367" cy="9130145"/>
          </a:xfrm>
          <a:prstGeom prst="rect">
            <a:avLst/>
          </a:prstGeom>
          <a:ln w="38100" cap="sq">
            <a:solidFill>
              <a:srgbClr val="000000"/>
            </a:solidFill>
            <a:miter lim="800000"/>
          </a:ln>
        </p:spPr>
      </p:pic>
    </p:spTree>
    <p:extLst>
      <p:ext uri="{BB962C8B-B14F-4D97-AF65-F5344CB8AC3E}">
        <p14:creationId xmlns:p14="http://schemas.microsoft.com/office/powerpoint/2010/main" val="3017930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6" y="699359"/>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Peritoneal Dialysis First</a:t>
            </a:r>
            <a:endParaRPr sz="6000" b="1" dirty="0">
              <a:solidFill>
                <a:srgbClr val="002060"/>
              </a:solidFill>
              <a:latin typeface="Calibri"/>
              <a:ea typeface="Calibri"/>
              <a:cs typeface="Calibri"/>
              <a:sym typeface="Calibri"/>
            </a:endParaRPr>
          </a:p>
        </p:txBody>
      </p:sp>
      <p:pic>
        <p:nvPicPr>
          <p:cNvPr id="4" name="Picture 3" descr="A silver trophy with blue smoke&#10;&#10;Description automatically generated">
            <a:extLst>
              <a:ext uri="{FF2B5EF4-FFF2-40B4-BE49-F238E27FC236}">
                <a16:creationId xmlns:a16="http://schemas.microsoft.com/office/drawing/2014/main" id="{EE5B9EB3-5A6A-B74E-9A28-DF37707149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4356" y="1841649"/>
            <a:ext cx="15619286" cy="6776206"/>
          </a:xfrm>
          <a:prstGeom prst="rect">
            <a:avLst/>
          </a:prstGeom>
          <a:ln w="38100" cap="sq">
            <a:solidFill>
              <a:srgbClr val="000000"/>
            </a:solidFill>
            <a:miter lim="800000"/>
          </a:ln>
        </p:spPr>
      </p:pic>
    </p:spTree>
    <p:extLst>
      <p:ext uri="{BB962C8B-B14F-4D97-AF65-F5344CB8AC3E}">
        <p14:creationId xmlns:p14="http://schemas.microsoft.com/office/powerpoint/2010/main" val="2053700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61222" y="9180061"/>
            <a:ext cx="3328988" cy="1045049"/>
          </a:xfrm>
          <a:prstGeom prst="rect">
            <a:avLst/>
          </a:prstGeom>
        </p:spPr>
      </p:pic>
      <p:sp>
        <p:nvSpPr>
          <p:cNvPr id="14" name="TextBox 13">
            <a:extLst>
              <a:ext uri="{FF2B5EF4-FFF2-40B4-BE49-F238E27FC236}">
                <a16:creationId xmlns:a16="http://schemas.microsoft.com/office/drawing/2014/main" id="{50255665-018A-554C-9D0B-904AB377F87A}"/>
              </a:ext>
            </a:extLst>
          </p:cNvPr>
          <p:cNvSpPr txBox="1"/>
          <p:nvPr/>
        </p:nvSpPr>
        <p:spPr>
          <a:xfrm>
            <a:off x="1062776" y="7170587"/>
            <a:ext cx="15279691" cy="1846659"/>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Patients who receive thorough pre-kidney failure education</a:t>
            </a:r>
          </a:p>
          <a:p>
            <a:pPr lvl="1"/>
            <a:r>
              <a:rPr lang="en-US" sz="3200"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45% choose peritoneal dialysis (PD) </a:t>
            </a:r>
            <a:r>
              <a:rPr lang="en-US" sz="3200" dirty="0">
                <a:latin typeface="Calibri" panose="020F0502020204030204" pitchFamily="34" charset="0"/>
                <a:cs typeface="Calibri" panose="020F0502020204030204" pitchFamily="34" charset="0"/>
              </a:rPr>
              <a:t>(Golper et al. </a:t>
            </a:r>
            <a:r>
              <a:rPr lang="en-US" sz="3200" i="1" dirty="0">
                <a:latin typeface="Calibri" panose="020F0502020204030204" pitchFamily="34" charset="0"/>
                <a:cs typeface="Calibri" panose="020F0502020204030204" pitchFamily="34" charset="0"/>
              </a:rPr>
              <a:t>NDT</a:t>
            </a:r>
            <a:r>
              <a:rPr lang="en-US" sz="3200" dirty="0">
                <a:latin typeface="Calibri" panose="020F0502020204030204" pitchFamily="34" charset="0"/>
                <a:cs typeface="Calibri" panose="020F0502020204030204" pitchFamily="34" charset="0"/>
              </a:rPr>
              <a:t> 2001)</a:t>
            </a:r>
          </a:p>
          <a:p>
            <a:pPr lvl="1"/>
            <a:endParaRPr lang="en-US" dirty="0">
              <a:latin typeface="Calibri" panose="020F0502020204030204" pitchFamily="34" charset="0"/>
              <a:cs typeface="Calibri" panose="020F0502020204030204" pitchFamily="34" charset="0"/>
            </a:endParaRPr>
          </a:p>
          <a:p>
            <a:pPr marL="457200" lvl="3"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However, as of 2021 only </a:t>
            </a:r>
            <a:r>
              <a:rPr lang="en-US" sz="3200" b="1" dirty="0">
                <a:latin typeface="Calibri" panose="020F0502020204030204" pitchFamily="34" charset="0"/>
                <a:cs typeface="Calibri" panose="020F0502020204030204" pitchFamily="34" charset="0"/>
              </a:rPr>
              <a:t>13% of patients starting dialysis are initiated on PD</a:t>
            </a:r>
            <a:r>
              <a:rPr lang="en-US" sz="3200" dirty="0">
                <a:latin typeface="Calibri" panose="020F0502020204030204" pitchFamily="34" charset="0"/>
                <a:cs typeface="Calibri" panose="020F0502020204030204" pitchFamily="34" charset="0"/>
              </a:rPr>
              <a:t> (USRDS) </a:t>
            </a:r>
          </a:p>
        </p:txBody>
      </p:sp>
      <p:sp>
        <p:nvSpPr>
          <p:cNvPr id="15" name="TextBox 14">
            <a:extLst>
              <a:ext uri="{FF2B5EF4-FFF2-40B4-BE49-F238E27FC236}">
                <a16:creationId xmlns:a16="http://schemas.microsoft.com/office/drawing/2014/main" id="{46C6A955-FA2C-6746-BAAF-13134696A60A}"/>
              </a:ext>
            </a:extLst>
          </p:cNvPr>
          <p:cNvSpPr txBox="1"/>
          <p:nvPr/>
        </p:nvSpPr>
        <p:spPr>
          <a:xfrm>
            <a:off x="888219" y="606570"/>
            <a:ext cx="16841470" cy="1015663"/>
          </a:xfrm>
          <a:prstGeom prst="rect">
            <a:avLst/>
          </a:prstGeom>
          <a:noFill/>
        </p:spPr>
        <p:txBody>
          <a:bodyPr wrap="none" rtlCol="0">
            <a:spAutoFit/>
          </a:bodyPr>
          <a:lstStyle/>
          <a:p>
            <a:r>
              <a:rPr lang="en-US" sz="6000" b="1" dirty="0">
                <a:solidFill>
                  <a:srgbClr val="002060"/>
                </a:solidFill>
                <a:latin typeface="Calibri" panose="020F0502020204030204" pitchFamily="34" charset="0"/>
                <a:cs typeface="Calibri" panose="020F0502020204030204" pitchFamily="34" charset="0"/>
              </a:rPr>
              <a:t>Dialysis Modality Selection: Expectations or Reality?</a:t>
            </a:r>
          </a:p>
        </p:txBody>
      </p:sp>
      <p:pic>
        <p:nvPicPr>
          <p:cNvPr id="5" name="Picture 4">
            <a:extLst>
              <a:ext uri="{FF2B5EF4-FFF2-40B4-BE49-F238E27FC236}">
                <a16:creationId xmlns:a16="http://schemas.microsoft.com/office/drawing/2014/main" id="{363AE3C5-D307-4B4B-BA2D-00A6E2B19B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2125" y="1825878"/>
            <a:ext cx="10418723" cy="5125339"/>
          </a:xfrm>
          <a:prstGeom prst="rect">
            <a:avLst/>
          </a:prstGeom>
          <a:ln>
            <a:solidFill>
              <a:schemeClr val="tx1"/>
            </a:solidFill>
          </a:ln>
        </p:spPr>
      </p:pic>
    </p:spTree>
    <p:extLst>
      <p:ext uri="{BB962C8B-B14F-4D97-AF65-F5344CB8AC3E}">
        <p14:creationId xmlns:p14="http://schemas.microsoft.com/office/powerpoint/2010/main" val="1133462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61222" y="9180061"/>
            <a:ext cx="3328988" cy="1045049"/>
          </a:xfrm>
          <a:prstGeom prst="rect">
            <a:avLst/>
          </a:prstGeom>
        </p:spPr>
      </p:pic>
      <p:sp>
        <p:nvSpPr>
          <p:cNvPr id="2" name="TextBox 1">
            <a:extLst>
              <a:ext uri="{FF2B5EF4-FFF2-40B4-BE49-F238E27FC236}">
                <a16:creationId xmlns:a16="http://schemas.microsoft.com/office/drawing/2014/main" id="{818E229E-8696-6745-8F13-9DD987071B59}"/>
              </a:ext>
            </a:extLst>
          </p:cNvPr>
          <p:cNvSpPr txBox="1"/>
          <p:nvPr/>
        </p:nvSpPr>
        <p:spPr>
          <a:xfrm>
            <a:off x="7822965" y="261456"/>
            <a:ext cx="2642070" cy="1015663"/>
          </a:xfrm>
          <a:prstGeom prst="rect">
            <a:avLst/>
          </a:prstGeom>
          <a:noFill/>
        </p:spPr>
        <p:txBody>
          <a:bodyPr wrap="none" rtlCol="0">
            <a:spAutoFit/>
          </a:bodyPr>
          <a:lstStyle/>
          <a:p>
            <a:r>
              <a:rPr lang="en-US" sz="6000" b="1" dirty="0">
                <a:solidFill>
                  <a:srgbClr val="002060"/>
                </a:solidFill>
                <a:latin typeface="Calibri" panose="020F0502020204030204" pitchFamily="34" charset="0"/>
                <a:cs typeface="Calibri" panose="020F0502020204030204" pitchFamily="34" charset="0"/>
              </a:rPr>
              <a:t>PD First</a:t>
            </a:r>
          </a:p>
        </p:txBody>
      </p:sp>
      <p:sp>
        <p:nvSpPr>
          <p:cNvPr id="10" name="TextBox 9">
            <a:extLst>
              <a:ext uri="{FF2B5EF4-FFF2-40B4-BE49-F238E27FC236}">
                <a16:creationId xmlns:a16="http://schemas.microsoft.com/office/drawing/2014/main" id="{743D7921-3E46-F64D-86A5-08465D77F9B6}"/>
              </a:ext>
            </a:extLst>
          </p:cNvPr>
          <p:cNvSpPr txBox="1"/>
          <p:nvPr/>
        </p:nvSpPr>
        <p:spPr>
          <a:xfrm>
            <a:off x="2580301" y="1277119"/>
            <a:ext cx="14635927" cy="7971413"/>
          </a:xfrm>
          <a:prstGeom prst="rect">
            <a:avLst/>
          </a:prstGeom>
          <a:noFill/>
        </p:spPr>
        <p:txBody>
          <a:bodyPr wrap="square" rtlCol="0">
            <a:spAutoFit/>
          </a:bodyPr>
          <a:lstStyle/>
          <a:p>
            <a:pPr marL="457200" indent="-457200">
              <a:buFont typeface="Wingdings" pitchFamily="2" charset="2"/>
              <a:buChar char="§"/>
            </a:pPr>
            <a:r>
              <a:rPr lang="en-US" sz="3200" b="1" dirty="0">
                <a:solidFill>
                  <a:srgbClr val="002060"/>
                </a:solidFill>
                <a:latin typeface="Calibri" panose="020F0502020204030204" pitchFamily="34" charset="0"/>
                <a:cs typeface="Calibri" panose="020F0502020204030204" pitchFamily="34" charset="0"/>
              </a:rPr>
              <a:t>Systems Challenges</a:t>
            </a:r>
          </a:p>
          <a:p>
            <a:r>
              <a:rPr lang="en-US" sz="3200" dirty="0">
                <a:latin typeface="Calibri" panose="020F0502020204030204" pitchFamily="34" charset="0"/>
                <a:cs typeface="Calibri" panose="020F0502020204030204" pitchFamily="34" charset="0"/>
              </a:rPr>
              <a:t>	-Pre-kidney failure education</a:t>
            </a:r>
          </a:p>
          <a:p>
            <a:r>
              <a:rPr lang="en-US" sz="3200" dirty="0">
                <a:latin typeface="Calibri" panose="020F0502020204030204" pitchFamily="34" charset="0"/>
                <a:cs typeface="Calibri" panose="020F0502020204030204" pitchFamily="34" charset="0"/>
              </a:rPr>
              <a:t>	-Changes to the structure of outpatient dialysis units</a:t>
            </a:r>
          </a:p>
          <a:p>
            <a:r>
              <a:rPr lang="en-US" sz="3200" dirty="0">
                <a:latin typeface="Calibri" panose="020F0502020204030204" pitchFamily="34" charset="0"/>
                <a:cs typeface="Calibri" panose="020F0502020204030204" pitchFamily="34" charset="0"/>
              </a:rPr>
              <a:t>	-Continued evolution towards value-based care</a:t>
            </a:r>
          </a:p>
          <a:p>
            <a:r>
              <a:rPr lang="en-US" sz="3200" dirty="0">
                <a:latin typeface="Calibri" panose="020F0502020204030204" pitchFamily="34" charset="0"/>
                <a:cs typeface="Calibri" panose="020F0502020204030204" pitchFamily="34" charset="0"/>
              </a:rPr>
              <a:t>	-Starting individuals on peritoneal dialysis as the first modality</a:t>
            </a:r>
          </a:p>
          <a:p>
            <a:endParaRPr lang="en-US" sz="3200" dirty="0">
              <a:latin typeface="Calibri" panose="020F0502020204030204" pitchFamily="34" charset="0"/>
              <a:cs typeface="Calibri" panose="020F0502020204030204" pitchFamily="34" charset="0"/>
            </a:endParaRPr>
          </a:p>
          <a:p>
            <a:pPr marL="457200" indent="-457200">
              <a:buFont typeface="Wingdings" pitchFamily="2" charset="2"/>
              <a:buChar char="§"/>
            </a:pPr>
            <a:r>
              <a:rPr lang="en-US" sz="3200" b="1" dirty="0">
                <a:solidFill>
                  <a:srgbClr val="002060"/>
                </a:solidFill>
                <a:latin typeface="Calibri" panose="020F0502020204030204" pitchFamily="34" charset="0"/>
                <a:cs typeface="Calibri" panose="020F0502020204030204" pitchFamily="34" charset="0"/>
              </a:rPr>
              <a:t>Approaches to achieve PD first</a:t>
            </a:r>
          </a:p>
          <a:p>
            <a:r>
              <a:rPr lang="en-US" sz="3200" dirty="0">
                <a:latin typeface="Calibri" panose="020F0502020204030204" pitchFamily="34" charset="0"/>
                <a:cs typeface="Calibri" panose="020F0502020204030204" pitchFamily="34" charset="0"/>
              </a:rPr>
              <a:t>	-Incremental PD- less-intensive PD start that factors in residual kidney 				function, mitigates the change to patients’ lifestyles while helping navigate 		the transition from stage 5 CKD to dialysis-dependence</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-Urgent Start PD- starting PD acutely just after PD catheter placement</a:t>
            </a:r>
          </a:p>
          <a:p>
            <a:r>
              <a:rPr lang="en-US" sz="3200" dirty="0">
                <a:latin typeface="Calibri" panose="020F0502020204030204" pitchFamily="34" charset="0"/>
                <a:cs typeface="Calibri" panose="020F0502020204030204" pitchFamily="34" charset="0"/>
              </a:rPr>
              <a:t>	-PD Catheter Placement Timing</a:t>
            </a:r>
          </a:p>
          <a:p>
            <a:r>
              <a:rPr lang="en-US" sz="3200" dirty="0">
                <a:latin typeface="Calibri" panose="020F0502020204030204" pitchFamily="34" charset="0"/>
                <a:cs typeface="Calibri" panose="020F0502020204030204" pitchFamily="34" charset="0"/>
              </a:rPr>
              <a:t>		Tunneled PD catheter</a:t>
            </a:r>
          </a:p>
          <a:p>
            <a:endParaRPr lang="en-US" sz="3200" dirty="0">
              <a:latin typeface="Calibri" panose="020F0502020204030204" pitchFamily="34" charset="0"/>
              <a:cs typeface="Calibri" panose="020F0502020204030204" pitchFamily="34" charset="0"/>
            </a:endParaRPr>
          </a:p>
          <a:p>
            <a:pPr marL="457200" indent="-457200">
              <a:buFont typeface="Wingdings" pitchFamily="2" charset="2"/>
              <a:buChar char="§"/>
            </a:pPr>
            <a:r>
              <a:rPr lang="en-US" sz="3200" b="1" dirty="0">
                <a:solidFill>
                  <a:srgbClr val="002060"/>
                </a:solidFill>
                <a:latin typeface="Calibri" panose="020F0502020204030204" pitchFamily="34" charset="0"/>
                <a:cs typeface="Calibri" panose="020F0502020204030204" pitchFamily="34" charset="0"/>
              </a:rPr>
              <a:t>Starting with PD as 1</a:t>
            </a:r>
            <a:r>
              <a:rPr lang="en-US" sz="3200" b="1" baseline="30000" dirty="0">
                <a:solidFill>
                  <a:srgbClr val="002060"/>
                </a:solidFill>
                <a:latin typeface="Calibri" panose="020F0502020204030204" pitchFamily="34" charset="0"/>
                <a:cs typeface="Calibri" panose="020F0502020204030204" pitchFamily="34" charset="0"/>
              </a:rPr>
              <a:t>st</a:t>
            </a:r>
            <a:r>
              <a:rPr lang="en-US" sz="3200" b="1" dirty="0">
                <a:solidFill>
                  <a:srgbClr val="002060"/>
                </a:solidFill>
                <a:latin typeface="Calibri" panose="020F0502020204030204" pitchFamily="34" charset="0"/>
                <a:cs typeface="Calibri" panose="020F0502020204030204" pitchFamily="34" charset="0"/>
              </a:rPr>
              <a:t> modality has the potential to increase the </a:t>
            </a:r>
          </a:p>
          <a:p>
            <a:r>
              <a:rPr lang="en-US" sz="3200" b="1" dirty="0">
                <a:solidFill>
                  <a:srgbClr val="002060"/>
                </a:solidFill>
                <a:latin typeface="Calibri" panose="020F0502020204030204" pitchFamily="34" charset="0"/>
                <a:cs typeface="Calibri" panose="020F0502020204030204" pitchFamily="34" charset="0"/>
              </a:rPr>
              <a:t>	number of patients receiving PD</a:t>
            </a:r>
          </a:p>
        </p:txBody>
      </p:sp>
      <p:sp>
        <p:nvSpPr>
          <p:cNvPr id="6" name="Rectangle 5">
            <a:extLst>
              <a:ext uri="{FF2B5EF4-FFF2-40B4-BE49-F238E27FC236}">
                <a16:creationId xmlns:a16="http://schemas.microsoft.com/office/drawing/2014/main" id="{00687B51-0058-CD48-874D-7E7DDBCF7EE0}"/>
              </a:ext>
            </a:extLst>
          </p:cNvPr>
          <p:cNvSpPr/>
          <p:nvPr/>
        </p:nvSpPr>
        <p:spPr>
          <a:xfrm>
            <a:off x="677539" y="1384742"/>
            <a:ext cx="1772055" cy="1734512"/>
          </a:xfrm>
          <a:prstGeom prst="rect">
            <a:avLst/>
          </a:prstGeom>
          <a:solidFill>
            <a:srgbClr val="1C2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17AC07F0-106F-7148-B76D-9175121B1A4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2413" y="1401604"/>
            <a:ext cx="1483088" cy="1505639"/>
          </a:xfrm>
          <a:prstGeom prst="rect">
            <a:avLst/>
          </a:prstGeom>
        </p:spPr>
      </p:pic>
      <p:sp>
        <p:nvSpPr>
          <p:cNvPr id="17" name="Rectangle 16">
            <a:extLst>
              <a:ext uri="{FF2B5EF4-FFF2-40B4-BE49-F238E27FC236}">
                <a16:creationId xmlns:a16="http://schemas.microsoft.com/office/drawing/2014/main" id="{26D519FB-79AB-DD4D-BB49-B1FAC42A7CAB}"/>
              </a:ext>
            </a:extLst>
          </p:cNvPr>
          <p:cNvSpPr/>
          <p:nvPr/>
        </p:nvSpPr>
        <p:spPr>
          <a:xfrm>
            <a:off x="677539" y="4283375"/>
            <a:ext cx="1772055" cy="1734512"/>
          </a:xfrm>
          <a:prstGeom prst="rect">
            <a:avLst/>
          </a:prstGeom>
          <a:solidFill>
            <a:srgbClr val="1C2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E6D4171-A567-A446-BF29-756A6DEFD13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0620" y="4640102"/>
            <a:ext cx="1245446" cy="1245446"/>
          </a:xfrm>
          <a:prstGeom prst="rect">
            <a:avLst/>
          </a:prstGeom>
        </p:spPr>
      </p:pic>
      <p:sp>
        <p:nvSpPr>
          <p:cNvPr id="18" name="Rectangle 17">
            <a:extLst>
              <a:ext uri="{FF2B5EF4-FFF2-40B4-BE49-F238E27FC236}">
                <a16:creationId xmlns:a16="http://schemas.microsoft.com/office/drawing/2014/main" id="{694BFB2F-1A89-0746-8A93-4EF010597539}"/>
              </a:ext>
            </a:extLst>
          </p:cNvPr>
          <p:cNvSpPr/>
          <p:nvPr/>
        </p:nvSpPr>
        <p:spPr>
          <a:xfrm>
            <a:off x="677539" y="7872844"/>
            <a:ext cx="1772055" cy="1734512"/>
          </a:xfrm>
          <a:prstGeom prst="rect">
            <a:avLst/>
          </a:prstGeom>
          <a:solidFill>
            <a:srgbClr val="1C2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16BD6CA2-9680-464A-9E04-75A98D0EEED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00237" y="7956994"/>
            <a:ext cx="1566212" cy="1566212"/>
          </a:xfrm>
          <a:prstGeom prst="rect">
            <a:avLst/>
          </a:prstGeom>
        </p:spPr>
      </p:pic>
    </p:spTree>
    <p:extLst>
      <p:ext uri="{BB962C8B-B14F-4D97-AF65-F5344CB8AC3E}">
        <p14:creationId xmlns:p14="http://schemas.microsoft.com/office/powerpoint/2010/main" val="4183979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79155" y="377095"/>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5" name="Picture 4" descr="A group of people in different poses&#10;&#10;Description automatically generated">
            <a:extLst>
              <a:ext uri="{FF2B5EF4-FFF2-40B4-BE49-F238E27FC236}">
                <a16:creationId xmlns:a16="http://schemas.microsoft.com/office/drawing/2014/main" id="{683B0855-8C3C-C944-9FC3-83E6DC1D9C8A}"/>
              </a:ext>
            </a:extLst>
          </p:cNvPr>
          <p:cNvPicPr>
            <a:picLocks noChangeAspect="1"/>
          </p:cNvPicPr>
          <p:nvPr/>
        </p:nvPicPr>
        <p:blipFill>
          <a:blip r:embed="rId4"/>
          <a:stretch>
            <a:fillRect/>
          </a:stretch>
        </p:blipFill>
        <p:spPr>
          <a:xfrm>
            <a:off x="5276558" y="2930046"/>
            <a:ext cx="12280392" cy="6905309"/>
          </a:xfrm>
          <a:prstGeom prst="rect">
            <a:avLst/>
          </a:prstGeom>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07;p63">
            <a:extLst>
              <a:ext uri="{FF2B5EF4-FFF2-40B4-BE49-F238E27FC236}">
                <a16:creationId xmlns:a16="http://schemas.microsoft.com/office/drawing/2014/main" id="{5E016BE3-A715-094F-A776-1AFCCA2112C6}"/>
              </a:ext>
            </a:extLst>
          </p:cNvPr>
          <p:cNvSpPr/>
          <p:nvPr/>
        </p:nvSpPr>
        <p:spPr>
          <a:xfrm>
            <a:off x="1447657" y="550439"/>
            <a:ext cx="17212082" cy="549189"/>
          </a:xfrm>
          <a:prstGeom prst="rect">
            <a:avLst/>
          </a:prstGeom>
          <a:noFill/>
          <a:ln>
            <a:noFill/>
          </a:ln>
        </p:spPr>
        <p:txBody>
          <a:bodyPr spcFirstLastPara="1" wrap="square" lIns="35725" tIns="35725" rIns="35725" bIns="35725" anchor="ctr" anchorCtr="0">
            <a:noAutofit/>
          </a:bodyPr>
          <a:lstStyle/>
          <a:p>
            <a:pPr marL="0" marR="0" lvl="0" indent="0" algn="l" rtl="0">
              <a:spcBef>
                <a:spcPts val="0"/>
              </a:spcBef>
              <a:spcAft>
                <a:spcPts val="0"/>
              </a:spcAft>
              <a:buNone/>
            </a:pPr>
            <a:r>
              <a:rPr lang="en" sz="6000" b="1" i="0" u="none" strike="noStrike" cap="none" dirty="0">
                <a:solidFill>
                  <a:srgbClr val="002060"/>
                </a:solidFill>
                <a:latin typeface="Calibri"/>
                <a:ea typeface="Calibri"/>
                <a:cs typeface="Calibri"/>
                <a:sym typeface="Calibri"/>
              </a:rPr>
              <a:t>The BRP Has Already Chosen the Winning Bracket</a:t>
            </a:r>
            <a:endParaRPr sz="6000" b="1" i="0" u="none" strike="noStrike" cap="none" dirty="0">
              <a:solidFill>
                <a:srgbClr val="002060"/>
              </a:solidFill>
              <a:latin typeface="Calibri"/>
              <a:ea typeface="Calibri"/>
              <a:cs typeface="Calibri"/>
              <a:sym typeface="Calibri"/>
            </a:endParaRPr>
          </a:p>
        </p:txBody>
      </p:sp>
      <p:sp>
        <p:nvSpPr>
          <p:cNvPr id="10" name="Google Shape;408;p63">
            <a:extLst>
              <a:ext uri="{FF2B5EF4-FFF2-40B4-BE49-F238E27FC236}">
                <a16:creationId xmlns:a16="http://schemas.microsoft.com/office/drawing/2014/main" id="{83CCBAE0-0284-204E-AC6C-05E1063C7B7D}"/>
              </a:ext>
            </a:extLst>
          </p:cNvPr>
          <p:cNvSpPr/>
          <p:nvPr/>
        </p:nvSpPr>
        <p:spPr>
          <a:xfrm>
            <a:off x="3620577" y="1344830"/>
            <a:ext cx="11825581" cy="1251660"/>
          </a:xfrm>
          <a:prstGeom prst="rect">
            <a:avLst/>
          </a:prstGeom>
          <a:noFill/>
          <a:ln>
            <a:noFill/>
          </a:ln>
        </p:spPr>
        <p:txBody>
          <a:bodyPr spcFirstLastPara="1" wrap="square" lIns="35725" tIns="35725" rIns="35725" bIns="35725" anchor="ctr" anchorCtr="0">
            <a:noAutofit/>
          </a:bodyPr>
          <a:lstStyle/>
          <a:p>
            <a:pPr marL="0" marR="0" lvl="0" indent="0" algn="ctr" rtl="0">
              <a:spcBef>
                <a:spcPts val="0"/>
              </a:spcBef>
              <a:spcAft>
                <a:spcPts val="0"/>
              </a:spcAft>
              <a:buNone/>
            </a:pPr>
            <a:r>
              <a:rPr lang="en" sz="3600" b="1" i="0" u="none" strike="noStrike" cap="none" dirty="0">
                <a:solidFill>
                  <a:srgbClr val="002060"/>
                </a:solidFill>
                <a:latin typeface="Calibri"/>
                <a:ea typeface="Calibri"/>
                <a:cs typeface="Calibri"/>
                <a:sym typeface="Calibri"/>
              </a:rPr>
              <a:t>To win, predict what the BRP picked &amp; </a:t>
            </a:r>
          </a:p>
          <a:p>
            <a:pPr marL="0" marR="0" lvl="0" indent="0" algn="ctr" rtl="0">
              <a:spcBef>
                <a:spcPts val="0"/>
              </a:spcBef>
              <a:spcAft>
                <a:spcPts val="0"/>
              </a:spcAft>
              <a:buNone/>
            </a:pPr>
            <a:r>
              <a:rPr lang="en" sz="3600" b="1" i="0" u="none" strike="noStrike" cap="none" dirty="0">
                <a:solidFill>
                  <a:srgbClr val="002060"/>
                </a:solidFill>
                <a:latin typeface="Calibri"/>
                <a:ea typeface="Calibri"/>
                <a:cs typeface="Calibri"/>
                <a:sym typeface="Calibri"/>
              </a:rPr>
              <a:t>thinks will bring the most practice change to nephrology!</a:t>
            </a:r>
            <a:endParaRPr sz="3600" b="1" i="0" u="none" strike="noStrike" cap="none" dirty="0">
              <a:solidFill>
                <a:srgbClr val="002060"/>
              </a:solidFill>
              <a:latin typeface="Calibri"/>
              <a:ea typeface="Calibri"/>
              <a:cs typeface="Calibri"/>
              <a:sym typeface="Calibri"/>
            </a:endParaRPr>
          </a:p>
        </p:txBody>
      </p:sp>
      <p:sp>
        <p:nvSpPr>
          <p:cNvPr id="14" name="Google Shape;376;p61">
            <a:extLst>
              <a:ext uri="{FF2B5EF4-FFF2-40B4-BE49-F238E27FC236}">
                <a16:creationId xmlns:a16="http://schemas.microsoft.com/office/drawing/2014/main" id="{C24E3F2B-9179-CA47-8C67-E711DA331666}"/>
              </a:ext>
            </a:extLst>
          </p:cNvPr>
          <p:cNvSpPr txBox="1"/>
          <p:nvPr/>
        </p:nvSpPr>
        <p:spPr>
          <a:xfrm>
            <a:off x="728308" y="2924068"/>
            <a:ext cx="4769545" cy="5078293"/>
          </a:xfrm>
          <a:prstGeom prst="rect">
            <a:avLst/>
          </a:prstGeom>
          <a:noFill/>
          <a:ln>
            <a:noFill/>
          </a:ln>
        </p:spPr>
        <p:txBody>
          <a:bodyPr spcFirstLastPara="1" wrap="square" lIns="45725" tIns="22850" rIns="45725" bIns="22850" anchor="t" anchorCtr="0">
            <a:spAutoFit/>
          </a:bodyPr>
          <a:lstStyle/>
          <a:p>
            <a:pPr marL="203200" marR="0" lvl="0" indent="-209550" algn="l" rtl="0">
              <a:spcBef>
                <a:spcPts val="0"/>
              </a:spcBef>
              <a:spcAft>
                <a:spcPts val="0"/>
              </a:spcAft>
              <a:buClr>
                <a:srgbClr val="3F3F3F"/>
              </a:buClr>
              <a:buSzPts val="2300"/>
              <a:buFont typeface="Arial"/>
              <a:buChar char="•"/>
            </a:pPr>
            <a:r>
              <a:rPr lang="en" sz="3200" b="1" i="0" u="none" strike="noStrike" cap="none" dirty="0">
                <a:solidFill>
                  <a:srgbClr val="235451"/>
                </a:solidFill>
                <a:latin typeface="Calibri"/>
                <a:ea typeface="Calibri"/>
                <a:cs typeface="Calibri"/>
                <a:sym typeface="Calibri"/>
              </a:rPr>
              <a:t>Tom Oates</a:t>
            </a:r>
          </a:p>
          <a:p>
            <a:pPr marL="203200" marR="0" lvl="0" indent="-209550" algn="l" rtl="0">
              <a:spcBef>
                <a:spcPts val="0"/>
              </a:spcBef>
              <a:spcAft>
                <a:spcPts val="0"/>
              </a:spcAft>
              <a:buClr>
                <a:srgbClr val="3F3F3F"/>
              </a:buClr>
              <a:buSzPts val="2300"/>
              <a:buFont typeface="Arial"/>
              <a:buChar char="•"/>
            </a:pPr>
            <a:r>
              <a:rPr lang="en-US" sz="3200" b="1" i="0" u="none" strike="noStrike" cap="none" dirty="0">
                <a:solidFill>
                  <a:srgbClr val="235451"/>
                </a:solidFill>
                <a:latin typeface="Calibri"/>
                <a:ea typeface="Calibri"/>
                <a:cs typeface="Calibri"/>
                <a:sym typeface="Calibri"/>
              </a:rPr>
              <a:t>Sylvia E. Rosas</a:t>
            </a:r>
          </a:p>
          <a:p>
            <a:pPr marL="203200" marR="0" lvl="0" indent="-209550" algn="l" rtl="0">
              <a:spcBef>
                <a:spcPts val="0"/>
              </a:spcBef>
              <a:spcAft>
                <a:spcPts val="0"/>
              </a:spcAft>
              <a:buClr>
                <a:srgbClr val="3F3F3F"/>
              </a:buClr>
              <a:buSzPts val="2300"/>
              <a:buFont typeface="Arial"/>
              <a:buChar char="•"/>
            </a:pPr>
            <a:r>
              <a:rPr lang="en-US" sz="3200" b="1" i="0" u="none" strike="noStrike" cap="none" dirty="0">
                <a:solidFill>
                  <a:srgbClr val="235451"/>
                </a:solidFill>
                <a:latin typeface="Calibri"/>
                <a:ea typeface="Calibri"/>
                <a:cs typeface="Calibri"/>
                <a:sym typeface="Calibri"/>
              </a:rPr>
              <a:t>Bjørn Helge Haug</a:t>
            </a:r>
            <a:endParaRPr lang="en-US" sz="3200" b="1" dirty="0">
              <a:solidFill>
                <a:srgbClr val="235451"/>
              </a:solidFill>
              <a:latin typeface="Calibri"/>
              <a:ea typeface="Calibri"/>
              <a:cs typeface="Calibri"/>
              <a:sym typeface="Calibri"/>
            </a:endParaRPr>
          </a:p>
          <a:p>
            <a:pPr marL="203200" marR="0" lvl="0" indent="-209550" algn="l" rtl="0">
              <a:spcBef>
                <a:spcPts val="0"/>
              </a:spcBef>
              <a:spcAft>
                <a:spcPts val="0"/>
              </a:spcAft>
              <a:buClr>
                <a:srgbClr val="3F3F3F"/>
              </a:buClr>
              <a:buSzPts val="2300"/>
              <a:buFont typeface="Arial"/>
              <a:buChar char="•"/>
            </a:pPr>
            <a:r>
              <a:rPr lang="en-US" sz="3200" b="1" i="0" u="none" strike="noStrike" cap="none" dirty="0">
                <a:solidFill>
                  <a:srgbClr val="235451"/>
                </a:solidFill>
                <a:latin typeface="Calibri"/>
                <a:ea typeface="Calibri"/>
                <a:cs typeface="Calibri"/>
                <a:sym typeface="Calibri"/>
              </a:rPr>
              <a:t>Jodi Smith</a:t>
            </a:r>
          </a:p>
          <a:p>
            <a:pPr marL="203200" marR="0" lvl="0" indent="-209550" algn="l" rtl="0">
              <a:spcBef>
                <a:spcPts val="0"/>
              </a:spcBef>
              <a:spcAft>
                <a:spcPts val="0"/>
              </a:spcAft>
              <a:buClr>
                <a:srgbClr val="3F3F3F"/>
              </a:buClr>
              <a:buSzPts val="2300"/>
              <a:buFont typeface="Arial"/>
              <a:buChar char="•"/>
            </a:pPr>
            <a:r>
              <a:rPr lang="en-US" sz="3200" b="1" dirty="0">
                <a:solidFill>
                  <a:srgbClr val="235451"/>
                </a:solidFill>
                <a:latin typeface="Calibri"/>
                <a:ea typeface="Calibri"/>
                <a:cs typeface="Calibri"/>
                <a:sym typeface="Calibri"/>
              </a:rPr>
              <a:t>Richard Knight</a:t>
            </a:r>
          </a:p>
          <a:p>
            <a:pPr marL="203200" marR="0" lvl="0" indent="-209550" algn="l" rtl="0">
              <a:spcBef>
                <a:spcPts val="0"/>
              </a:spcBef>
              <a:spcAft>
                <a:spcPts val="0"/>
              </a:spcAft>
              <a:buClr>
                <a:srgbClr val="3F3F3F"/>
              </a:buClr>
              <a:buSzPts val="2300"/>
              <a:buFont typeface="Arial"/>
              <a:buChar char="•"/>
            </a:pPr>
            <a:r>
              <a:rPr lang="en-US" sz="3200" b="1" i="0" u="none" strike="noStrike" cap="none" dirty="0">
                <a:solidFill>
                  <a:srgbClr val="235451"/>
                </a:solidFill>
                <a:latin typeface="Calibri"/>
                <a:ea typeface="Calibri"/>
                <a:cs typeface="Calibri"/>
                <a:sym typeface="Calibri"/>
              </a:rPr>
              <a:t>Matt James</a:t>
            </a:r>
          </a:p>
          <a:p>
            <a:pPr marL="203200" marR="0" lvl="0" indent="-209550" algn="l" rtl="0">
              <a:spcBef>
                <a:spcPts val="0"/>
              </a:spcBef>
              <a:spcAft>
                <a:spcPts val="0"/>
              </a:spcAft>
              <a:buClr>
                <a:srgbClr val="3F3F3F"/>
              </a:buClr>
              <a:buSzPts val="2300"/>
              <a:buFont typeface="Arial"/>
              <a:buChar char="•"/>
            </a:pPr>
            <a:r>
              <a:rPr lang="en-US" sz="3200" b="1" dirty="0">
                <a:solidFill>
                  <a:srgbClr val="235451"/>
                </a:solidFill>
                <a:latin typeface="Calibri"/>
                <a:ea typeface="Calibri"/>
                <a:cs typeface="Calibri"/>
                <a:sym typeface="Calibri"/>
              </a:rPr>
              <a:t>Michelle A. Josephson</a:t>
            </a:r>
          </a:p>
          <a:p>
            <a:pPr marL="203200" marR="0" lvl="0" indent="-209550" algn="l" rtl="0">
              <a:spcBef>
                <a:spcPts val="0"/>
              </a:spcBef>
              <a:spcAft>
                <a:spcPts val="0"/>
              </a:spcAft>
              <a:buClr>
                <a:srgbClr val="3F3F3F"/>
              </a:buClr>
              <a:buSzPts val="2300"/>
              <a:buFont typeface="Arial"/>
              <a:buChar char="•"/>
            </a:pPr>
            <a:r>
              <a:rPr lang="en-US" sz="3200" b="1" i="0" u="none" strike="noStrike" cap="none" dirty="0">
                <a:solidFill>
                  <a:srgbClr val="235451"/>
                </a:solidFill>
                <a:latin typeface="Calibri"/>
                <a:ea typeface="Calibri"/>
                <a:cs typeface="Calibri"/>
                <a:sym typeface="Calibri"/>
              </a:rPr>
              <a:t>Kirk Campbell</a:t>
            </a:r>
          </a:p>
          <a:p>
            <a:pPr marL="203200" marR="0" lvl="0" indent="-209550" algn="l" rtl="0">
              <a:spcBef>
                <a:spcPts val="0"/>
              </a:spcBef>
              <a:spcAft>
                <a:spcPts val="0"/>
              </a:spcAft>
              <a:buClr>
                <a:srgbClr val="3F3F3F"/>
              </a:buClr>
              <a:buSzPts val="2300"/>
              <a:buFont typeface="Arial"/>
              <a:buChar char="•"/>
            </a:pPr>
            <a:r>
              <a:rPr lang="en-US" sz="3200" b="1" i="0" u="none" strike="noStrike" cap="none" dirty="0">
                <a:solidFill>
                  <a:srgbClr val="235451"/>
                </a:solidFill>
                <a:latin typeface="Calibri"/>
                <a:ea typeface="Calibri"/>
                <a:cs typeface="Calibri"/>
                <a:sym typeface="Calibri"/>
              </a:rPr>
              <a:t>Andrea Sofía Alvarez Muñoz</a:t>
            </a:r>
            <a:endParaRPr lang="en-US" sz="3200" b="1" dirty="0">
              <a:solidFill>
                <a:srgbClr val="235451"/>
              </a:solidFill>
              <a:latin typeface="Calibri"/>
              <a:ea typeface="Calibri"/>
              <a:cs typeface="Calibri"/>
              <a:sym typeface="Calibri"/>
            </a:endParaRPr>
          </a:p>
          <a:p>
            <a:pPr marL="203200" marR="0" lvl="0" indent="-209550" algn="l" rtl="0">
              <a:spcBef>
                <a:spcPts val="0"/>
              </a:spcBef>
              <a:spcAft>
                <a:spcPts val="0"/>
              </a:spcAft>
              <a:buClr>
                <a:srgbClr val="3F3F3F"/>
              </a:buClr>
              <a:buSzPts val="2300"/>
              <a:buFont typeface="Arial"/>
              <a:buChar char="•"/>
            </a:pPr>
            <a:endParaRPr lang="en-US" sz="700" dirty="0">
              <a:solidFill>
                <a:srgbClr val="23545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C3B7FC93-3FE8-0345-AAD7-73F99F644D10}"/>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559540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5FCECE71-1F54-C343-AF59-A4FCF5807D2D}"/>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552950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view of the earth from space&#10;&#10;Description automatically generated">
            <a:extLst>
              <a:ext uri="{FF2B5EF4-FFF2-40B4-BE49-F238E27FC236}">
                <a16:creationId xmlns:a16="http://schemas.microsoft.com/office/drawing/2014/main" id="{E8111115-1AA6-AB4C-B1BC-94D5D3F10D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9664" y="1364011"/>
            <a:ext cx="11712001" cy="7812038"/>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Beyond Kt/V</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1351341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61222" y="9180061"/>
            <a:ext cx="3328988" cy="1045049"/>
          </a:xfrm>
          <a:prstGeom prst="rect">
            <a:avLst/>
          </a:prstGeom>
        </p:spPr>
      </p:pic>
      <p:sp>
        <p:nvSpPr>
          <p:cNvPr id="2" name="TextBox 1">
            <a:extLst>
              <a:ext uri="{FF2B5EF4-FFF2-40B4-BE49-F238E27FC236}">
                <a16:creationId xmlns:a16="http://schemas.microsoft.com/office/drawing/2014/main" id="{818E229E-8696-6745-8F13-9DD987071B59}"/>
              </a:ext>
            </a:extLst>
          </p:cNvPr>
          <p:cNvSpPr txBox="1"/>
          <p:nvPr/>
        </p:nvSpPr>
        <p:spPr>
          <a:xfrm>
            <a:off x="7015853" y="362467"/>
            <a:ext cx="4256293" cy="1015663"/>
          </a:xfrm>
          <a:prstGeom prst="rect">
            <a:avLst/>
          </a:prstGeom>
          <a:noFill/>
        </p:spPr>
        <p:txBody>
          <a:bodyPr wrap="none" rtlCol="0">
            <a:spAutoFit/>
          </a:bodyPr>
          <a:lstStyle/>
          <a:p>
            <a:r>
              <a:rPr lang="en-US" sz="6000" b="1" dirty="0">
                <a:solidFill>
                  <a:srgbClr val="002060"/>
                </a:solidFill>
                <a:latin typeface="Calibri" panose="020F0502020204030204" pitchFamily="34" charset="0"/>
                <a:cs typeface="Calibri" panose="020F0502020204030204" pitchFamily="34" charset="0"/>
              </a:rPr>
              <a:t>Beyond Kt/V</a:t>
            </a:r>
          </a:p>
        </p:txBody>
      </p:sp>
      <p:sp>
        <p:nvSpPr>
          <p:cNvPr id="10" name="TextBox 9">
            <a:extLst>
              <a:ext uri="{FF2B5EF4-FFF2-40B4-BE49-F238E27FC236}">
                <a16:creationId xmlns:a16="http://schemas.microsoft.com/office/drawing/2014/main" id="{743D7921-3E46-F64D-86A5-08465D77F9B6}"/>
              </a:ext>
            </a:extLst>
          </p:cNvPr>
          <p:cNvSpPr txBox="1"/>
          <p:nvPr/>
        </p:nvSpPr>
        <p:spPr>
          <a:xfrm>
            <a:off x="2271179" y="1596722"/>
            <a:ext cx="15703437" cy="7478970"/>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-ISPD guidelines recommend a minimum threshold Kt/V of 1.7.</a:t>
            </a:r>
            <a:endParaRPr lang="en-US"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-Some advocate eliminating the measurement of Kt/V entirely because it does not have a clear impact on patient outcomes. </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-Others consider Kt/V a useful measurement of small solute clearance that can call attention to changes in residual kidney function (RKF) or peritoneal membrane characteristics. </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-There is no evidence to support that high-quality PD has a minimal Kt/V threshold. </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-2020 ISPD has concluded that the traditional focus on achieving a weekly Kt/V of at least 1.7 has been misplaced.</a:t>
            </a:r>
          </a:p>
          <a:p>
            <a:r>
              <a:rPr lang="en-US" sz="3200" dirty="0">
                <a:latin typeface="Calibri" panose="020F0502020204030204" pitchFamily="34" charset="0"/>
                <a:cs typeface="Calibri" panose="020F0502020204030204" pitchFamily="34" charset="0"/>
              </a:rPr>
              <a:t>	-importance of shared decision-making</a:t>
            </a:r>
          </a:p>
          <a:p>
            <a:r>
              <a:rPr lang="en-US" sz="3200" dirty="0">
                <a:latin typeface="Calibri" panose="020F0502020204030204" pitchFamily="34" charset="0"/>
                <a:cs typeface="Calibri" panose="020F0502020204030204" pitchFamily="34" charset="0"/>
              </a:rPr>
              <a:t>	-Patient priorities: increasing flexibility with time/reducing fatigue, infections, mortality</a:t>
            </a:r>
          </a:p>
          <a:p>
            <a:endParaRPr lang="en-US" sz="3200" dirty="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E2AFE1A7-7E3D-0A46-A188-F5F62C60F2B8}"/>
              </a:ext>
            </a:extLst>
          </p:cNvPr>
          <p:cNvSpPr/>
          <p:nvPr/>
        </p:nvSpPr>
        <p:spPr>
          <a:xfrm>
            <a:off x="913039" y="1407893"/>
            <a:ext cx="1235676" cy="1158673"/>
          </a:xfrm>
          <a:prstGeom prst="ellipse">
            <a:avLst/>
          </a:prstGeom>
          <a:solidFill>
            <a:srgbClr val="1C2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7043FBE-8837-5847-A38D-1250A54E2F1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6390" y="1527280"/>
            <a:ext cx="911002" cy="911002"/>
          </a:xfrm>
          <a:prstGeom prst="rect">
            <a:avLst/>
          </a:prstGeom>
        </p:spPr>
      </p:pic>
      <p:sp>
        <p:nvSpPr>
          <p:cNvPr id="18" name="Oval 17">
            <a:extLst>
              <a:ext uri="{FF2B5EF4-FFF2-40B4-BE49-F238E27FC236}">
                <a16:creationId xmlns:a16="http://schemas.microsoft.com/office/drawing/2014/main" id="{94A050C1-6B83-3441-9FF9-3BEC25B47CD9}"/>
              </a:ext>
            </a:extLst>
          </p:cNvPr>
          <p:cNvSpPr/>
          <p:nvPr/>
        </p:nvSpPr>
        <p:spPr>
          <a:xfrm>
            <a:off x="913039" y="2685440"/>
            <a:ext cx="1235676" cy="1158673"/>
          </a:xfrm>
          <a:prstGeom prst="ellipse">
            <a:avLst/>
          </a:prstGeom>
          <a:solidFill>
            <a:srgbClr val="1C2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1AD5A22C-0234-AE49-94A1-881B7C406B1D}"/>
              </a:ext>
            </a:extLst>
          </p:cNvPr>
          <p:cNvSpPr/>
          <p:nvPr/>
        </p:nvSpPr>
        <p:spPr>
          <a:xfrm>
            <a:off x="913039" y="3962987"/>
            <a:ext cx="1235676" cy="1158673"/>
          </a:xfrm>
          <a:prstGeom prst="ellipse">
            <a:avLst/>
          </a:prstGeom>
          <a:solidFill>
            <a:srgbClr val="1C2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E23465F3-7A03-5948-B149-2BC3A7D17B1E}"/>
              </a:ext>
            </a:extLst>
          </p:cNvPr>
          <p:cNvSpPr/>
          <p:nvPr/>
        </p:nvSpPr>
        <p:spPr>
          <a:xfrm>
            <a:off x="913039" y="5240534"/>
            <a:ext cx="1235676" cy="1158673"/>
          </a:xfrm>
          <a:prstGeom prst="ellipse">
            <a:avLst/>
          </a:prstGeom>
          <a:solidFill>
            <a:srgbClr val="1C2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0F1B54F-4737-314C-B19F-ABD63C1BE1EE}"/>
              </a:ext>
            </a:extLst>
          </p:cNvPr>
          <p:cNvSpPr/>
          <p:nvPr/>
        </p:nvSpPr>
        <p:spPr>
          <a:xfrm>
            <a:off x="913039" y="6518079"/>
            <a:ext cx="1235676" cy="1158673"/>
          </a:xfrm>
          <a:prstGeom prst="ellipse">
            <a:avLst/>
          </a:prstGeom>
          <a:solidFill>
            <a:srgbClr val="1C2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35437C79-51B6-C84F-8E7D-048285D429D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7992" y="2741558"/>
            <a:ext cx="1056809" cy="1056809"/>
          </a:xfrm>
          <a:prstGeom prst="rect">
            <a:avLst/>
          </a:prstGeom>
        </p:spPr>
      </p:pic>
      <p:pic>
        <p:nvPicPr>
          <p:cNvPr id="11" name="Graphic 10">
            <a:extLst>
              <a:ext uri="{FF2B5EF4-FFF2-40B4-BE49-F238E27FC236}">
                <a16:creationId xmlns:a16="http://schemas.microsoft.com/office/drawing/2014/main" id="{E17AA63E-020E-1A44-87FB-C83EBC337B3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31770" y="4050933"/>
            <a:ext cx="972509" cy="972509"/>
          </a:xfrm>
          <a:prstGeom prst="rect">
            <a:avLst/>
          </a:prstGeom>
        </p:spPr>
      </p:pic>
      <p:pic>
        <p:nvPicPr>
          <p:cNvPr id="17" name="Graphic 16">
            <a:extLst>
              <a:ext uri="{FF2B5EF4-FFF2-40B4-BE49-F238E27FC236}">
                <a16:creationId xmlns:a16="http://schemas.microsoft.com/office/drawing/2014/main" id="{733D945B-70E4-9A43-A3FD-DB2D0648D80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52604" y="5490103"/>
            <a:ext cx="747584" cy="747584"/>
          </a:xfrm>
          <a:prstGeom prst="rect">
            <a:avLst/>
          </a:prstGeom>
        </p:spPr>
      </p:pic>
      <p:pic>
        <p:nvPicPr>
          <p:cNvPr id="23" name="Graphic 22">
            <a:extLst>
              <a:ext uri="{FF2B5EF4-FFF2-40B4-BE49-F238E27FC236}">
                <a16:creationId xmlns:a16="http://schemas.microsoft.com/office/drawing/2014/main" id="{1B1046AF-929B-D64D-8FEA-5FA053A59267}"/>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109679" y="6702484"/>
            <a:ext cx="819208" cy="819208"/>
          </a:xfrm>
          <a:prstGeom prst="rect">
            <a:avLst/>
          </a:prstGeom>
        </p:spPr>
      </p:pic>
    </p:spTree>
    <p:extLst>
      <p:ext uri="{BB962C8B-B14F-4D97-AF65-F5344CB8AC3E}">
        <p14:creationId xmlns:p14="http://schemas.microsoft.com/office/powerpoint/2010/main" val="1805777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97A7BADB-B4D8-1C45-AECD-507F1BAC740E}"/>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607626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2FDF-EB7B-414C-931F-BDA6D636E9B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DE7CDD9-DDFA-2C42-9A84-FC6DEA5BF911}"/>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DCB8A2B7-9E92-E445-BAD7-41AA5DD21A5C}"/>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555166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688;p155">
            <a:extLst>
              <a:ext uri="{FF2B5EF4-FFF2-40B4-BE49-F238E27FC236}">
                <a16:creationId xmlns:a16="http://schemas.microsoft.com/office/drawing/2014/main" id="{F2AB9EC3-E9F1-0947-A4C5-DD522D9A43E9}"/>
              </a:ext>
            </a:extLst>
          </p:cNvPr>
          <p:cNvSpPr/>
          <p:nvPr/>
        </p:nvSpPr>
        <p:spPr>
          <a:xfrm>
            <a:off x="2616834" y="329647"/>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200" b="1" dirty="0">
                <a:solidFill>
                  <a:srgbClr val="002060"/>
                </a:solidFill>
                <a:latin typeface="Calibri"/>
                <a:ea typeface="Calibri"/>
                <a:cs typeface="Calibri"/>
                <a:sym typeface="Calibri"/>
              </a:rPr>
              <a:t>EFFLUENT EIGHT ROUND</a:t>
            </a:r>
            <a:endParaRPr sz="7200" dirty="0"/>
          </a:p>
        </p:txBody>
      </p:sp>
      <p:sp>
        <p:nvSpPr>
          <p:cNvPr id="10" name="Google Shape;1689;p155">
            <a:extLst>
              <a:ext uri="{FF2B5EF4-FFF2-40B4-BE49-F238E27FC236}">
                <a16:creationId xmlns:a16="http://schemas.microsoft.com/office/drawing/2014/main" id="{8C7C455A-AE1D-F642-A8C9-D96B34CBAE3F}"/>
              </a:ext>
            </a:extLst>
          </p:cNvPr>
          <p:cNvSpPr/>
          <p:nvPr/>
        </p:nvSpPr>
        <p:spPr>
          <a:xfrm>
            <a:off x="7502600" y="6572709"/>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Peritoneal Dialysis First</a:t>
            </a:r>
            <a:endParaRPr sz="3200" dirty="0">
              <a:solidFill>
                <a:srgbClr val="235451"/>
              </a:solidFill>
            </a:endParaRPr>
          </a:p>
        </p:txBody>
      </p:sp>
      <p:sp>
        <p:nvSpPr>
          <p:cNvPr id="11" name="Google Shape;1690;p155">
            <a:extLst>
              <a:ext uri="{FF2B5EF4-FFF2-40B4-BE49-F238E27FC236}">
                <a16:creationId xmlns:a16="http://schemas.microsoft.com/office/drawing/2014/main" id="{A0A981C5-861B-624F-BC5E-D84E84FA9BBA}"/>
              </a:ext>
            </a:extLst>
          </p:cNvPr>
          <p:cNvSpPr txBox="1"/>
          <p:nvPr/>
        </p:nvSpPr>
        <p:spPr>
          <a:xfrm>
            <a:off x="2874591" y="1498857"/>
            <a:ext cx="12538815" cy="661699"/>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35451"/>
                </a:solidFill>
                <a:latin typeface="Calibri"/>
                <a:ea typeface="Calibri"/>
                <a:cs typeface="Calibri"/>
                <a:sym typeface="Calibri"/>
              </a:rPr>
              <a:t>Pick Your Champion for the Peritoneal Dialysis Region</a:t>
            </a:r>
            <a:endParaRPr sz="4000" dirty="0">
              <a:solidFill>
                <a:srgbClr val="235451"/>
              </a:solidFill>
            </a:endParaRPr>
          </a:p>
        </p:txBody>
      </p:sp>
      <p:sp>
        <p:nvSpPr>
          <p:cNvPr id="14" name="Google Shape;1691;p155">
            <a:extLst>
              <a:ext uri="{FF2B5EF4-FFF2-40B4-BE49-F238E27FC236}">
                <a16:creationId xmlns:a16="http://schemas.microsoft.com/office/drawing/2014/main" id="{FC13BA3F-4B00-634F-8B9D-C5A390D88AB5}"/>
              </a:ext>
            </a:extLst>
          </p:cNvPr>
          <p:cNvSpPr/>
          <p:nvPr/>
        </p:nvSpPr>
        <p:spPr>
          <a:xfrm>
            <a:off x="13971285" y="6643007"/>
            <a:ext cx="2884241" cy="959385"/>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Beyond Kt/V</a:t>
            </a:r>
            <a:endParaRPr sz="3200" dirty="0">
              <a:solidFill>
                <a:srgbClr val="235451"/>
              </a:solidFill>
            </a:endParaRPr>
          </a:p>
        </p:txBody>
      </p:sp>
      <p:sp>
        <p:nvSpPr>
          <p:cNvPr id="15" name="Google Shape;1692;p155">
            <a:extLst>
              <a:ext uri="{FF2B5EF4-FFF2-40B4-BE49-F238E27FC236}">
                <a16:creationId xmlns:a16="http://schemas.microsoft.com/office/drawing/2014/main" id="{EF950466-9EAF-3245-B483-498BE424652A}"/>
              </a:ext>
            </a:extLst>
          </p:cNvPr>
          <p:cNvSpPr/>
          <p:nvPr/>
        </p:nvSpPr>
        <p:spPr>
          <a:xfrm>
            <a:off x="11635855" y="4906734"/>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2700" b="1" dirty="0">
                <a:solidFill>
                  <a:srgbClr val="EA60F1"/>
                </a:solidFill>
                <a:latin typeface="Calibri"/>
                <a:ea typeface="Calibri"/>
                <a:cs typeface="Calibri"/>
                <a:sym typeface="Calibri"/>
              </a:rPr>
              <a:t>vs</a:t>
            </a:r>
            <a:endParaRPr sz="2700" b="1" dirty="0">
              <a:solidFill>
                <a:srgbClr val="EA60F1"/>
              </a:solidFill>
              <a:latin typeface="Calibri"/>
              <a:ea typeface="Calibri"/>
              <a:cs typeface="Calibri"/>
              <a:sym typeface="Calibri"/>
            </a:endParaRPr>
          </a:p>
        </p:txBody>
      </p:sp>
      <p:pic>
        <p:nvPicPr>
          <p:cNvPr id="18" name="Picture 17" descr="A neon light house with a chair and a medical equipment&#10;&#10;Description automatically generated">
            <a:extLst>
              <a:ext uri="{FF2B5EF4-FFF2-40B4-BE49-F238E27FC236}">
                <a16:creationId xmlns:a16="http://schemas.microsoft.com/office/drawing/2014/main" id="{22403BD5-C724-1145-A2F1-C1232911E673}"/>
              </a:ext>
            </a:extLst>
          </p:cNvPr>
          <p:cNvPicPr>
            <a:picLocks noChangeAspect="1"/>
          </p:cNvPicPr>
          <p:nvPr/>
        </p:nvPicPr>
        <p:blipFill>
          <a:blip r:embed="rId6"/>
          <a:stretch>
            <a:fillRect/>
          </a:stretch>
        </p:blipFill>
        <p:spPr>
          <a:xfrm>
            <a:off x="536388" y="2395207"/>
            <a:ext cx="6673478" cy="6251542"/>
          </a:xfrm>
          <a:prstGeom prst="rect">
            <a:avLst/>
          </a:prstGeom>
          <a:ln w="38100" cap="sq">
            <a:solidFill>
              <a:srgbClr val="000000"/>
            </a:solidFill>
            <a:miter lim="800000"/>
          </a:ln>
        </p:spPr>
      </p:pic>
      <p:pic>
        <p:nvPicPr>
          <p:cNvPr id="22" name="Picture 21" descr="A silver trophy with blue smoke&#10;&#10;Description automatically generated">
            <a:extLst>
              <a:ext uri="{FF2B5EF4-FFF2-40B4-BE49-F238E27FC236}">
                <a16:creationId xmlns:a16="http://schemas.microsoft.com/office/drawing/2014/main" id="{E6FFA589-4034-4442-B3ED-B6F6C28D78F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28347" y="3609914"/>
            <a:ext cx="4676679" cy="3063240"/>
          </a:xfrm>
          <a:prstGeom prst="rect">
            <a:avLst/>
          </a:prstGeom>
          <a:ln w="38100" cap="sq">
            <a:solidFill>
              <a:srgbClr val="000000"/>
            </a:solidFill>
            <a:miter lim="800000"/>
          </a:ln>
        </p:spPr>
      </p:pic>
      <p:pic>
        <p:nvPicPr>
          <p:cNvPr id="23" name="Picture 22" descr="A view of the earth from space&#10;&#10;Description automatically generated">
            <a:extLst>
              <a:ext uri="{FF2B5EF4-FFF2-40B4-BE49-F238E27FC236}">
                <a16:creationId xmlns:a16="http://schemas.microsoft.com/office/drawing/2014/main" id="{7A11747C-A886-7A41-B285-4B78DE447D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00632" y="3609914"/>
            <a:ext cx="4598381" cy="3067172"/>
          </a:xfrm>
          <a:prstGeom prst="rect">
            <a:avLst/>
          </a:prstGeom>
          <a:ln w="38100" cap="sq">
            <a:solidFill>
              <a:srgbClr val="000000"/>
            </a:solidFill>
            <a:miter lim="800000"/>
          </a:ln>
        </p:spPr>
      </p:pic>
    </p:spTree>
    <p:extLst>
      <p:ext uri="{BB962C8B-B14F-4D97-AF65-F5344CB8AC3E}">
        <p14:creationId xmlns:p14="http://schemas.microsoft.com/office/powerpoint/2010/main" val="2019757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70;p67">
            <a:extLst>
              <a:ext uri="{FF2B5EF4-FFF2-40B4-BE49-F238E27FC236}">
                <a16:creationId xmlns:a16="http://schemas.microsoft.com/office/drawing/2014/main" id="{1F790697-AB78-0B40-9294-F9091F91B452}"/>
              </a:ext>
            </a:extLst>
          </p:cNvPr>
          <p:cNvSpPr/>
          <p:nvPr/>
        </p:nvSpPr>
        <p:spPr>
          <a:xfrm>
            <a:off x="9117789" y="637999"/>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5400" b="1" dirty="0">
                <a:solidFill>
                  <a:srgbClr val="002060"/>
                </a:solidFill>
                <a:latin typeface="Calibri"/>
                <a:ea typeface="Calibri"/>
                <a:cs typeface="Calibri"/>
                <a:sym typeface="Calibri"/>
              </a:rPr>
              <a:t>Things We Do For No Reason</a:t>
            </a:r>
            <a:endParaRPr sz="5400" b="1" dirty="0">
              <a:solidFill>
                <a:srgbClr val="002060"/>
              </a:solidFill>
              <a:latin typeface="Calibri"/>
              <a:ea typeface="Calibri"/>
              <a:cs typeface="Calibri"/>
              <a:sym typeface="Calibri"/>
            </a:endParaRPr>
          </a:p>
        </p:txBody>
      </p:sp>
      <p:sp>
        <p:nvSpPr>
          <p:cNvPr id="14" name="Google Shape;471;p67">
            <a:extLst>
              <a:ext uri="{FF2B5EF4-FFF2-40B4-BE49-F238E27FC236}">
                <a16:creationId xmlns:a16="http://schemas.microsoft.com/office/drawing/2014/main" id="{1756975E-11CE-6241-8FFD-8B2976591FBE}"/>
              </a:ext>
            </a:extLst>
          </p:cNvPr>
          <p:cNvSpPr txBox="1"/>
          <p:nvPr/>
        </p:nvSpPr>
        <p:spPr>
          <a:xfrm>
            <a:off x="10245162" y="1872518"/>
            <a:ext cx="7041953" cy="5470991"/>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Writer: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Imran Chaudhri</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Experts: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Tony Breu</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Lenny Feldman</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Farrah Daccueil</a:t>
            </a:r>
          </a:p>
          <a:p>
            <a:pPr marL="0" marR="0" lvl="0" indent="0" algn="l" rtl="0">
              <a:spcBef>
                <a:spcPts val="0"/>
              </a:spcBef>
              <a:spcAft>
                <a:spcPts val="0"/>
              </a:spcAft>
              <a:buNone/>
            </a:pPr>
            <a:endParaRPr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Region Execs: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Jeff Kott</a:t>
            </a: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Samira Farouk</a:t>
            </a:r>
            <a:endParaRPr sz="3200" dirty="0">
              <a:solidFill>
                <a:srgbClr val="235451"/>
              </a:solidFill>
              <a:latin typeface="Calibri" panose="020F0502020204030204" pitchFamily="34" charset="0"/>
              <a:cs typeface="Calibri" panose="020F0502020204030204" pitchFamily="34" charset="0"/>
            </a:endParaRPr>
          </a:p>
        </p:txBody>
      </p:sp>
      <p:pic>
        <p:nvPicPr>
          <p:cNvPr id="5" name="Picture 4" descr="A person with a magnifying glass&#10;&#10;Description automatically generated">
            <a:extLst>
              <a:ext uri="{FF2B5EF4-FFF2-40B4-BE49-F238E27FC236}">
                <a16:creationId xmlns:a16="http://schemas.microsoft.com/office/drawing/2014/main" id="{6BE44208-9C4C-4B42-BA2A-927CA1AE54A2}"/>
              </a:ext>
            </a:extLst>
          </p:cNvPr>
          <p:cNvPicPr>
            <a:picLocks noChangeAspect="1"/>
          </p:cNvPicPr>
          <p:nvPr/>
        </p:nvPicPr>
        <p:blipFill>
          <a:blip r:embed="rId6"/>
          <a:stretch>
            <a:fillRect/>
          </a:stretch>
        </p:blipFill>
        <p:spPr>
          <a:xfrm>
            <a:off x="431744" y="636217"/>
            <a:ext cx="9125915" cy="9012784"/>
          </a:xfrm>
          <a:prstGeom prst="rect">
            <a:avLst/>
          </a:prstGeom>
          <a:ln w="38100" cap="sq">
            <a:solidFill>
              <a:srgbClr val="000000"/>
            </a:solidFill>
            <a:miter lim="800000"/>
          </a:ln>
        </p:spPr>
      </p:pic>
    </p:spTree>
    <p:extLst>
      <p:ext uri="{BB962C8B-B14F-4D97-AF65-F5344CB8AC3E}">
        <p14:creationId xmlns:p14="http://schemas.microsoft.com/office/powerpoint/2010/main" val="1073391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stack of colorful binders&#10;&#10;Description automatically generated">
            <a:extLst>
              <a:ext uri="{FF2B5EF4-FFF2-40B4-BE49-F238E27FC236}">
                <a16:creationId xmlns:a16="http://schemas.microsoft.com/office/drawing/2014/main" id="{65B3165E-2B0D-3546-AD3D-41825F82AC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8509" y="1525184"/>
            <a:ext cx="10710979" cy="8365588"/>
          </a:xfrm>
          <a:prstGeom prst="rect">
            <a:avLst/>
          </a:prstGeom>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5" y="534989"/>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Phosphate Binders</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195443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9" name="Google Shape;87;p1">
            <a:extLst>
              <a:ext uri="{FF2B5EF4-FFF2-40B4-BE49-F238E27FC236}">
                <a16:creationId xmlns:a16="http://schemas.microsoft.com/office/drawing/2014/main" id="{4F8C61DE-F4C5-EB49-9E52-C28F25A21D72}"/>
              </a:ext>
            </a:extLst>
          </p:cNvPr>
          <p:cNvSpPr/>
          <p:nvPr/>
        </p:nvSpPr>
        <p:spPr>
          <a:xfrm>
            <a:off x="512734" y="819094"/>
            <a:ext cx="16836656" cy="8977176"/>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noFill/>
          <a:ln>
            <a:noFill/>
          </a:ln>
        </p:spPr>
        <p:txBody>
          <a:bodyPr spcFirstLastPara="1" wrap="square" lIns="91425" tIns="91425" rIns="91425" bIns="91425" anchor="ctr" anchorCtr="0">
            <a:noAutofit/>
          </a:bodyPr>
          <a:lstStyle/>
          <a:p>
            <a:pPr marR="0" lvl="0" algn="l" rtl="0">
              <a:lnSpc>
                <a:spcPct val="100000"/>
              </a:lnSpc>
              <a:spcBef>
                <a:spcPts val="0"/>
              </a:spcBef>
              <a:spcAft>
                <a:spcPts val="0"/>
              </a:spcAft>
              <a:buClr>
                <a:srgbClr val="000000"/>
              </a:buClr>
              <a:buSzPts val="1400"/>
            </a:pPr>
            <a:endParaRPr lang="en-US" sz="3000" dirty="0">
              <a:solidFill>
                <a:srgbClr val="002060"/>
              </a:solidFill>
              <a:latin typeface="Calibri" panose="020F0502020204030204" pitchFamily="34" charset="0"/>
              <a:cs typeface="Calibri" panose="020F0502020204030204" pitchFamily="34" charset="0"/>
            </a:endParaRPr>
          </a:p>
          <a:p>
            <a:pPr lvl="8">
              <a:buSzPts val="1400"/>
            </a:pPr>
            <a:r>
              <a:rPr lang="en-US" sz="3000" b="1" dirty="0">
                <a:solidFill>
                  <a:srgbClr val="002060"/>
                </a:solidFill>
                <a:latin typeface="Calibri" panose="020F0502020204030204" pitchFamily="34" charset="0"/>
                <a:cs typeface="Calibri" panose="020F0502020204030204" pitchFamily="34" charset="0"/>
              </a:rPr>
              <a:t>Dietary restriction of phosphate is the initial management strategy </a:t>
            </a:r>
          </a:p>
          <a:p>
            <a:pPr marL="457200" lvl="8" indent="-457200">
              <a:buSzPts val="1400"/>
              <a:buFont typeface="Arial" panose="020B0604020202020204" pitchFamily="34" charset="0"/>
              <a:buChar char="•"/>
            </a:pPr>
            <a:r>
              <a:rPr lang="en-US" sz="3000" dirty="0">
                <a:latin typeface="Calibri" panose="020F0502020204030204" pitchFamily="34" charset="0"/>
                <a:cs typeface="Calibri" panose="020F0502020204030204" pitchFamily="34" charset="0"/>
              </a:rPr>
              <a:t>Phosphate (PO</a:t>
            </a:r>
            <a:r>
              <a:rPr lang="en-US" sz="3000" baseline="-25000" dirty="0">
                <a:latin typeface="Calibri" panose="020F0502020204030204" pitchFamily="34" charset="0"/>
                <a:cs typeface="Calibri" panose="020F0502020204030204" pitchFamily="34" charset="0"/>
              </a:rPr>
              <a:t>4</a:t>
            </a:r>
            <a:r>
              <a:rPr lang="en-US" sz="3000" baseline="30000" dirty="0">
                <a:latin typeface="Calibri" panose="020F0502020204030204" pitchFamily="34" charset="0"/>
                <a:cs typeface="Calibri" panose="020F0502020204030204" pitchFamily="34" charset="0"/>
              </a:rPr>
              <a:t>3-</a:t>
            </a:r>
            <a:r>
              <a:rPr lang="en-US" sz="3000" dirty="0">
                <a:latin typeface="Calibri" panose="020F0502020204030204" pitchFamily="34" charset="0"/>
                <a:cs typeface="Calibri" panose="020F0502020204030204" pitchFamily="34" charset="0"/>
              </a:rPr>
              <a:t>) binders can be used when dietary restriction not sufficient </a:t>
            </a:r>
          </a:p>
          <a:p>
            <a:pPr marL="457200" lvl="8" indent="-457200">
              <a:buSzPts val="1400"/>
              <a:buFont typeface="Arial" panose="020B0604020202020204" pitchFamily="34" charset="0"/>
              <a:buChar char="•"/>
            </a:pPr>
            <a:r>
              <a:rPr lang="en-US" sz="3000" dirty="0">
                <a:latin typeface="Calibri" panose="020F0502020204030204" pitchFamily="34" charset="0"/>
                <a:cs typeface="Calibri" panose="020F0502020204030204" pitchFamily="34" charset="0"/>
              </a:rPr>
              <a:t>The goal in the outpatient setting is to </a:t>
            </a:r>
            <a:r>
              <a:rPr lang="en-US" sz="3000" b="0" i="0" u="none" strike="noStrike" dirty="0">
                <a:effectLst/>
                <a:latin typeface="Calibri" panose="020F0502020204030204" pitchFamily="34" charset="0"/>
              </a:rPr>
              <a:t>lower elevated phosphorus levels “towards the normal range” (KDIGO) or aim for a Ca*Ph &lt; 55 (KDOQI)</a:t>
            </a:r>
          </a:p>
          <a:p>
            <a:pPr marL="457200" lvl="8" indent="-457200">
              <a:buSzPts val="1400"/>
              <a:buFont typeface="Arial" panose="020B0604020202020204" pitchFamily="34" charset="0"/>
              <a:buChar char="•"/>
            </a:pPr>
            <a:endParaRPr lang="en-US" sz="3000" b="0" i="0" u="none" strike="noStrike" dirty="0">
              <a:effectLst/>
              <a:latin typeface="Calibri" panose="020F0502020204030204" pitchFamily="34" charset="0"/>
            </a:endParaRPr>
          </a:p>
          <a:p>
            <a:pPr lvl="8">
              <a:buSzPts val="1400"/>
            </a:pPr>
            <a:r>
              <a:rPr lang="en-US" sz="3000" b="1" dirty="0">
                <a:solidFill>
                  <a:srgbClr val="002060"/>
                </a:solidFill>
                <a:latin typeface="Calibri" panose="020F0502020204030204" pitchFamily="34" charset="0"/>
              </a:rPr>
              <a:t>HyperP triggers a hormonal cascade, beginning with fibroblast growth factor 23 (FGF23), which has numerous adverse effects on the body:</a:t>
            </a:r>
          </a:p>
          <a:p>
            <a:pPr marL="457200" lvl="8" indent="-457200">
              <a:buSzPts val="1400"/>
              <a:buFont typeface="Arial" panose="020B0604020202020204" pitchFamily="34" charset="0"/>
              <a:buChar char="•"/>
            </a:pPr>
            <a:r>
              <a:rPr lang="en-US" sz="3000" dirty="0">
                <a:latin typeface="Calibri" panose="020F0502020204030204" pitchFamily="34" charset="0"/>
              </a:rPr>
              <a:t>Abnormal bone remodeling</a:t>
            </a:r>
          </a:p>
          <a:p>
            <a:pPr marL="457200" lvl="8" indent="-457200">
              <a:buSzPts val="1400"/>
              <a:buFont typeface="Arial" panose="020B0604020202020204" pitchFamily="34" charset="0"/>
              <a:buChar char="•"/>
            </a:pPr>
            <a:r>
              <a:rPr lang="en-US" sz="3000" dirty="0">
                <a:latin typeface="Calibri" panose="020F0502020204030204" pitchFamily="34" charset="0"/>
              </a:rPr>
              <a:t>Cardiovascular morbidity &amp; mortality</a:t>
            </a:r>
          </a:p>
          <a:p>
            <a:pPr marL="457200" lvl="8" indent="-457200">
              <a:buSzPts val="1400"/>
              <a:buFont typeface="Arial" panose="020B0604020202020204" pitchFamily="34" charset="0"/>
              <a:buChar char="•"/>
            </a:pPr>
            <a:r>
              <a:rPr lang="en-US" sz="3000" dirty="0">
                <a:latin typeface="Calibri" panose="020F0502020204030204" pitchFamily="34" charset="0"/>
              </a:rPr>
              <a:t>Worsening of acidosis &amp; inflammation </a:t>
            </a:r>
          </a:p>
          <a:p>
            <a:pPr lvl="8">
              <a:buSzPts val="1400"/>
            </a:pPr>
            <a:endParaRPr lang="en-US" sz="3000" dirty="0">
              <a:latin typeface="Calibri" panose="020F0502020204030204" pitchFamily="34" charset="0"/>
            </a:endParaRPr>
          </a:p>
          <a:p>
            <a:pPr lvl="8">
              <a:buSzPts val="1400"/>
            </a:pPr>
            <a:r>
              <a:rPr lang="en-US" sz="3000" b="1" dirty="0">
                <a:solidFill>
                  <a:srgbClr val="002060"/>
                </a:solidFill>
                <a:latin typeface="Calibri" panose="020F0502020204030204" pitchFamily="34" charset="0"/>
              </a:rPr>
              <a:t>Phosphate Binders:</a:t>
            </a:r>
          </a:p>
          <a:p>
            <a:pPr marL="457200" lvl="8" indent="-457200">
              <a:buSzPts val="1400"/>
              <a:buFont typeface="Arial" panose="020B0604020202020204" pitchFamily="34" charset="0"/>
              <a:buChar char="•"/>
            </a:pPr>
            <a:r>
              <a:rPr lang="en-US" sz="3000" dirty="0">
                <a:latin typeface="Calibri" panose="020F0502020204030204" pitchFamily="34" charset="0"/>
              </a:rPr>
              <a:t>Bind enteric phosphate</a:t>
            </a:r>
          </a:p>
          <a:p>
            <a:pPr marL="457200" lvl="8" indent="-457200">
              <a:buSzPts val="1400"/>
              <a:buFont typeface="Arial" panose="020B0604020202020204" pitchFamily="34" charset="0"/>
              <a:buChar char="•"/>
            </a:pPr>
            <a:r>
              <a:rPr lang="en-US" sz="3000" dirty="0">
                <a:latin typeface="Calibri" panose="020F0502020204030204" pitchFamily="34" charset="0"/>
              </a:rPr>
              <a:t>Are with each meal, only binding a certain amount of phosphate per meal</a:t>
            </a:r>
          </a:p>
          <a:p>
            <a:pPr marL="457200" lvl="8" indent="-457200">
              <a:buSzPts val="1400"/>
              <a:buFont typeface="Arial" panose="020B0604020202020204" pitchFamily="34" charset="0"/>
              <a:buChar char="•"/>
            </a:pPr>
            <a:r>
              <a:rPr lang="en-US" sz="3000" dirty="0">
                <a:latin typeface="Calibri" panose="020F0502020204030204" pitchFamily="34" charset="0"/>
              </a:rPr>
              <a:t>Can be calcium-based or non-calcium based</a:t>
            </a:r>
          </a:p>
        </p:txBody>
      </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4" name="TextBox 3">
            <a:extLst>
              <a:ext uri="{FF2B5EF4-FFF2-40B4-BE49-F238E27FC236}">
                <a16:creationId xmlns:a16="http://schemas.microsoft.com/office/drawing/2014/main" id="{580ED5AA-F2DC-8247-2781-6C15E6335244}"/>
              </a:ext>
            </a:extLst>
          </p:cNvPr>
          <p:cNvSpPr txBox="1"/>
          <p:nvPr/>
        </p:nvSpPr>
        <p:spPr>
          <a:xfrm>
            <a:off x="515679" y="424544"/>
            <a:ext cx="17219428" cy="1323439"/>
          </a:xfrm>
          <a:prstGeom prst="rect">
            <a:avLst/>
          </a:prstGeom>
          <a:noFill/>
        </p:spPr>
        <p:txBody>
          <a:bodyPr wrap="square">
            <a:spAutoFit/>
          </a:bodyPr>
          <a:lstStyle/>
          <a:p>
            <a:pPr marR="0" lvl="0" algn="l" rtl="0">
              <a:lnSpc>
                <a:spcPct val="100000"/>
              </a:lnSpc>
              <a:spcBef>
                <a:spcPts val="0"/>
              </a:spcBef>
              <a:spcAft>
                <a:spcPts val="0"/>
              </a:spcAft>
              <a:buClr>
                <a:srgbClr val="000000"/>
              </a:buClr>
              <a:buSzPts val="1400"/>
            </a:pPr>
            <a:r>
              <a:rPr lang="en-US" sz="4000" b="1" i="0" u="none" strike="noStrike" cap="none" dirty="0">
                <a:solidFill>
                  <a:srgbClr val="002060"/>
                </a:solidFill>
                <a:latin typeface="Calibri" panose="020F0502020204030204" pitchFamily="34" charset="0"/>
                <a:cs typeface="Calibri" panose="020F0502020204030204" pitchFamily="34" charset="0"/>
                <a:sym typeface="Arial"/>
              </a:rPr>
              <a:t>Hyperphosphatemia Typically </a:t>
            </a:r>
            <a:r>
              <a:rPr lang="en-US" sz="4000" b="1" dirty="0">
                <a:solidFill>
                  <a:srgbClr val="002060"/>
                </a:solidFill>
                <a:latin typeface="Calibri" panose="020F0502020204030204" pitchFamily="34" charset="0"/>
                <a:cs typeface="Calibri" panose="020F0502020204030204" pitchFamily="34" charset="0"/>
              </a:rPr>
              <a:t>D</a:t>
            </a:r>
            <a:r>
              <a:rPr lang="en-US" sz="4000" b="1" i="0" u="none" strike="noStrike" cap="none" dirty="0">
                <a:solidFill>
                  <a:srgbClr val="002060"/>
                </a:solidFill>
                <a:latin typeface="Calibri" panose="020F0502020204030204" pitchFamily="34" charset="0"/>
                <a:cs typeface="Calibri" panose="020F0502020204030204" pitchFamily="34" charset="0"/>
                <a:sym typeface="Arial"/>
              </a:rPr>
              <a:t>evelops in Patients with CKD Due To:</a:t>
            </a:r>
            <a:br>
              <a:rPr lang="en-US" sz="4000" b="1" i="0" u="none" strike="noStrike" cap="none" dirty="0">
                <a:solidFill>
                  <a:srgbClr val="002060"/>
                </a:solidFill>
                <a:latin typeface="Calibri" panose="020F0502020204030204" pitchFamily="34" charset="0"/>
                <a:cs typeface="Calibri" panose="020F0502020204030204" pitchFamily="34" charset="0"/>
                <a:sym typeface="Arial"/>
              </a:rPr>
            </a:br>
            <a:r>
              <a:rPr lang="en-US" sz="4000" b="1" i="0" u="none" strike="noStrike" cap="none" dirty="0">
                <a:solidFill>
                  <a:srgbClr val="002060"/>
                </a:solidFill>
                <a:latin typeface="Calibri" panose="020F0502020204030204" pitchFamily="34" charset="0"/>
                <a:cs typeface="Calibri" panose="020F0502020204030204" pitchFamily="34" charset="0"/>
                <a:sym typeface="Arial"/>
              </a:rPr>
              <a:t>↑</a:t>
            </a:r>
            <a:r>
              <a:rPr lang="en-US" sz="4000" b="1" dirty="0">
                <a:solidFill>
                  <a:srgbClr val="002060"/>
                </a:solidFill>
                <a:latin typeface="Calibri" panose="020F0502020204030204" pitchFamily="34" charset="0"/>
                <a:cs typeface="Calibri" panose="020F0502020204030204" pitchFamily="34" charset="0"/>
              </a:rPr>
              <a:t>D</a:t>
            </a:r>
            <a:r>
              <a:rPr lang="en-US" sz="4000" b="1" i="0" u="none" strike="noStrike" cap="none" dirty="0">
                <a:solidFill>
                  <a:srgbClr val="002060"/>
                </a:solidFill>
                <a:latin typeface="Calibri" panose="020F0502020204030204" pitchFamily="34" charset="0"/>
                <a:cs typeface="Calibri" panose="020F0502020204030204" pitchFamily="34" charset="0"/>
                <a:sym typeface="Arial"/>
              </a:rPr>
              <a:t>ietary </a:t>
            </a:r>
            <a:r>
              <a:rPr lang="en-US" sz="4000" b="1" dirty="0">
                <a:solidFill>
                  <a:srgbClr val="002060"/>
                </a:solidFill>
                <a:latin typeface="Calibri" panose="020F0502020204030204" pitchFamily="34" charset="0"/>
                <a:cs typeface="Calibri" panose="020F0502020204030204" pitchFamily="34" charset="0"/>
              </a:rPr>
              <a:t>P</a:t>
            </a:r>
            <a:r>
              <a:rPr lang="en-US" sz="4000" b="1" i="0" u="none" strike="noStrike" cap="none" dirty="0">
                <a:solidFill>
                  <a:srgbClr val="002060"/>
                </a:solidFill>
                <a:latin typeface="Calibri" panose="020F0502020204030204" pitchFamily="34" charset="0"/>
                <a:cs typeface="Calibri" panose="020F0502020204030204" pitchFamily="34" charset="0"/>
                <a:sym typeface="Arial"/>
              </a:rPr>
              <a:t>hosphate </a:t>
            </a:r>
            <a:r>
              <a:rPr lang="en-US" sz="4000" b="1" dirty="0">
                <a:solidFill>
                  <a:srgbClr val="002060"/>
                </a:solidFill>
                <a:latin typeface="Calibri" panose="020F0502020204030204" pitchFamily="34" charset="0"/>
                <a:cs typeface="Calibri" panose="020F0502020204030204" pitchFamily="34" charset="0"/>
              </a:rPr>
              <a:t>L</a:t>
            </a:r>
            <a:r>
              <a:rPr lang="en-US" sz="4000" b="1" i="0" u="none" strike="noStrike" cap="none" dirty="0">
                <a:solidFill>
                  <a:srgbClr val="002060"/>
                </a:solidFill>
                <a:latin typeface="Calibri" panose="020F0502020204030204" pitchFamily="34" charset="0"/>
                <a:cs typeface="Calibri" panose="020F0502020204030204" pitchFamily="34" charset="0"/>
                <a:sym typeface="Arial"/>
              </a:rPr>
              <a:t>oad + </a:t>
            </a:r>
            <a:r>
              <a:rPr lang="en-US" sz="4000" b="1" dirty="0">
                <a:solidFill>
                  <a:srgbClr val="002060"/>
                </a:solidFill>
                <a:latin typeface="Calibri" panose="020F0502020204030204" pitchFamily="34" charset="0"/>
                <a:cs typeface="Calibri" panose="020F0502020204030204" pitchFamily="34" charset="0"/>
              </a:rPr>
              <a:t>↓ GFR </a:t>
            </a:r>
            <a:endParaRPr lang="en-US" sz="4000" b="1" i="0" u="none" strike="noStrike" cap="none"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412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25;p64">
            <a:extLst>
              <a:ext uri="{FF2B5EF4-FFF2-40B4-BE49-F238E27FC236}">
                <a16:creationId xmlns:a16="http://schemas.microsoft.com/office/drawing/2014/main" id="{674D0AD9-AADC-9B41-B37C-07B6299B76EE}"/>
              </a:ext>
            </a:extLst>
          </p:cNvPr>
          <p:cNvSpPr txBox="1"/>
          <p:nvPr/>
        </p:nvSpPr>
        <p:spPr>
          <a:xfrm>
            <a:off x="1603407" y="1813379"/>
            <a:ext cx="14715425" cy="5432236"/>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6000" b="1" i="0" u="none" strike="noStrike" cap="none" dirty="0">
                <a:solidFill>
                  <a:srgbClr val="002060"/>
                </a:solidFill>
                <a:latin typeface="Calibri"/>
                <a:ea typeface="Calibri"/>
                <a:cs typeface="Calibri"/>
                <a:sym typeface="Calibri"/>
              </a:rPr>
              <a:t>The next 2 slides will help you use Zoom </a:t>
            </a:r>
            <a:endParaRPr sz="6000" dirty="0"/>
          </a:p>
          <a:p>
            <a:pPr marL="0" marR="0" lvl="0" indent="0" algn="ctr" rtl="0">
              <a:spcBef>
                <a:spcPts val="0"/>
              </a:spcBef>
              <a:spcAft>
                <a:spcPts val="0"/>
              </a:spcAft>
              <a:buNone/>
            </a:pPr>
            <a:r>
              <a:rPr lang="en" sz="6000" b="1" i="0" u="none" strike="noStrike" cap="none" dirty="0">
                <a:solidFill>
                  <a:srgbClr val="002060"/>
                </a:solidFill>
                <a:latin typeface="Calibri"/>
                <a:ea typeface="Calibri"/>
                <a:cs typeface="Calibri"/>
                <a:sym typeface="Calibri"/>
              </a:rPr>
              <a:t>to fill out your group bracket</a:t>
            </a:r>
            <a:endParaRPr sz="6000" dirty="0"/>
          </a:p>
          <a:p>
            <a:pPr marL="0" marR="0" lvl="0" indent="0" algn="ctr" rtl="0">
              <a:spcBef>
                <a:spcPts val="0"/>
              </a:spcBef>
              <a:spcAft>
                <a:spcPts val="0"/>
              </a:spcAft>
              <a:buNone/>
            </a:pPr>
            <a:endParaRPr sz="3000" b="1" i="0" u="none" strike="noStrike" cap="none" dirty="0">
              <a:solidFill>
                <a:srgbClr val="002060"/>
              </a:solidFill>
              <a:latin typeface="Calibri"/>
              <a:ea typeface="Calibri"/>
              <a:cs typeface="Calibri"/>
              <a:sym typeface="Calibri"/>
            </a:endParaRPr>
          </a:p>
          <a:p>
            <a:pPr marL="0" marR="0" lvl="0" indent="0" algn="l" rtl="0">
              <a:spcBef>
                <a:spcPts val="0"/>
              </a:spcBef>
              <a:spcAft>
                <a:spcPts val="0"/>
              </a:spcAft>
              <a:buNone/>
            </a:pPr>
            <a:r>
              <a:rPr lang="en" sz="4000" b="1" i="0" u="none" strike="noStrike" cap="none" dirty="0">
                <a:solidFill>
                  <a:srgbClr val="EA60F1"/>
                </a:solidFill>
                <a:latin typeface="Calibri"/>
                <a:ea typeface="Calibri"/>
                <a:cs typeface="Calibri"/>
                <a:sym typeface="Calibri"/>
              </a:rPr>
              <a:t>Pro Tips: </a:t>
            </a:r>
            <a:endParaRPr sz="4000" dirty="0">
              <a:solidFill>
                <a:srgbClr val="EA60F1"/>
              </a:solidFill>
            </a:endParaRPr>
          </a:p>
          <a:p>
            <a:pPr marL="457200" marR="0" lvl="0" indent="-304800" algn="l" rtl="0">
              <a:spcBef>
                <a:spcPts val="0"/>
              </a:spcBef>
              <a:spcAft>
                <a:spcPts val="0"/>
              </a:spcAft>
              <a:buClr>
                <a:srgbClr val="002060"/>
              </a:buClr>
              <a:buSzPts val="3000"/>
              <a:buFont typeface="Arial"/>
              <a:buChar char="•"/>
            </a:pPr>
            <a:r>
              <a:rPr lang="en" sz="4000" b="1" dirty="0">
                <a:solidFill>
                  <a:srgbClr val="235451"/>
                </a:solidFill>
                <a:latin typeface="Calibri"/>
                <a:ea typeface="Calibri"/>
                <a:cs typeface="Calibri"/>
                <a:sym typeface="Calibri"/>
              </a:rPr>
              <a:t>Submit all brackets at nephmadness.com</a:t>
            </a:r>
          </a:p>
          <a:p>
            <a:pPr marL="457200" marR="0" lvl="0" indent="-304800" algn="l" rtl="0">
              <a:spcBef>
                <a:spcPts val="0"/>
              </a:spcBef>
              <a:spcAft>
                <a:spcPts val="0"/>
              </a:spcAft>
              <a:buClr>
                <a:srgbClr val="002060"/>
              </a:buClr>
              <a:buSzPts val="3000"/>
              <a:buFont typeface="Arial"/>
              <a:buChar char="•"/>
            </a:pPr>
            <a:r>
              <a:rPr lang="en" sz="4000" b="1" dirty="0">
                <a:solidFill>
                  <a:srgbClr val="235451"/>
                </a:solidFill>
                <a:latin typeface="Calibri"/>
                <a:ea typeface="Calibri"/>
                <a:cs typeface="Calibri"/>
                <a:sym typeface="Calibri"/>
              </a:rPr>
              <a:t>Submit individual &amp; group brackets </a:t>
            </a:r>
            <a:endParaRPr sz="4000" dirty="0">
              <a:solidFill>
                <a:srgbClr val="235451"/>
              </a:solidFill>
            </a:endParaRPr>
          </a:p>
          <a:p>
            <a:pPr marL="457200" marR="0" lvl="0" indent="-304800" algn="l" rtl="0">
              <a:spcBef>
                <a:spcPts val="0"/>
              </a:spcBef>
              <a:spcAft>
                <a:spcPts val="0"/>
              </a:spcAft>
              <a:buClr>
                <a:srgbClr val="002060"/>
              </a:buClr>
              <a:buSzPts val="3000"/>
              <a:buFont typeface="Arial"/>
              <a:buChar char="•"/>
            </a:pPr>
            <a:r>
              <a:rPr lang="en" sz="4000" b="1" dirty="0">
                <a:solidFill>
                  <a:srgbClr val="235451"/>
                </a:solidFill>
                <a:latin typeface="Calibri"/>
                <a:ea typeface="Calibri"/>
                <a:cs typeface="Calibri"/>
                <a:sym typeface="Calibri"/>
              </a:rPr>
              <a:t>Submit a back-up bracket </a:t>
            </a:r>
            <a:r>
              <a:rPr lang="en" sz="4000" b="1" i="1" dirty="0">
                <a:solidFill>
                  <a:srgbClr val="235451"/>
                </a:solidFill>
                <a:latin typeface="Calibri"/>
                <a:ea typeface="Calibri"/>
                <a:cs typeface="Calibri"/>
                <a:sym typeface="Calibri"/>
              </a:rPr>
              <a:t>(2 brackets per person) </a:t>
            </a:r>
          </a:p>
          <a:p>
            <a:pPr marL="457200" marR="0" lvl="0" indent="-304800" algn="l" rtl="0">
              <a:spcBef>
                <a:spcPts val="0"/>
              </a:spcBef>
              <a:spcAft>
                <a:spcPts val="0"/>
              </a:spcAft>
              <a:buClr>
                <a:srgbClr val="002060"/>
              </a:buClr>
              <a:buSzPts val="3000"/>
              <a:buFont typeface="Arial"/>
              <a:buChar char="•"/>
            </a:pPr>
            <a:r>
              <a:rPr lang="en" sz="4000" b="1" dirty="0">
                <a:solidFill>
                  <a:srgbClr val="235451"/>
                </a:solidFill>
                <a:latin typeface="Calibri"/>
                <a:cs typeface="Calibri"/>
                <a:sym typeface="Calibri"/>
              </a:rPr>
              <a:t>Use “Quick Picks” if you can’t decide!</a:t>
            </a:r>
            <a:endParaRPr sz="4000" dirty="0">
              <a:solidFill>
                <a:srgbClr val="235451"/>
              </a:solidFill>
            </a:endParaRPr>
          </a:p>
        </p:txBody>
      </p:sp>
    </p:spTree>
    <p:extLst>
      <p:ext uri="{BB962C8B-B14F-4D97-AF65-F5344CB8AC3E}">
        <p14:creationId xmlns:p14="http://schemas.microsoft.com/office/powerpoint/2010/main" val="72550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8A92308F-9A33-0C4C-B29B-8C6C43B1FB79}"/>
              </a:ext>
            </a:extLst>
          </p:cNvPr>
          <p:cNvSpPr txBox="1"/>
          <p:nvPr/>
        </p:nvSpPr>
        <p:spPr>
          <a:xfrm>
            <a:off x="3917248" y="4604891"/>
            <a:ext cx="10453503" cy="1077218"/>
          </a:xfrm>
          <a:prstGeom prst="rect">
            <a:avLst/>
          </a:prstGeom>
          <a:noFill/>
        </p:spPr>
        <p:txBody>
          <a:bodyPr wrap="none" rtlCol="0">
            <a:spAutoFit/>
          </a:bodyPr>
          <a:lstStyle/>
          <a:p>
            <a:r>
              <a:rPr lang="en-US" sz="3200" b="0" i="0" u="none" strike="noStrike" cap="none" dirty="0">
                <a:solidFill>
                  <a:srgbClr val="000000"/>
                </a:solidFill>
                <a:latin typeface="Calibri" panose="020F0502020204030204" pitchFamily="34" charset="0"/>
                <a:cs typeface="Calibri" panose="020F0502020204030204" pitchFamily="34" charset="0"/>
                <a:sym typeface="Arial"/>
              </a:rPr>
              <a:t>Visual Abstract of Factors that Affect Serum Phosphate Levels</a:t>
            </a:r>
          </a:p>
          <a:p>
            <a:endParaRPr lang="en-US" sz="3200" dirty="0"/>
          </a:p>
        </p:txBody>
      </p:sp>
      <p:pic>
        <p:nvPicPr>
          <p:cNvPr id="5" name="Picture 4" descr="A screenshot of a computer screen&#10;&#10;Description automatically generated">
            <a:extLst>
              <a:ext uri="{FF2B5EF4-FFF2-40B4-BE49-F238E27FC236}">
                <a16:creationId xmlns:a16="http://schemas.microsoft.com/office/drawing/2014/main" id="{07A831E8-1EF0-3244-B972-80F43A495983}"/>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513562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313384" y="377095"/>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a:stretch>
            <a:fillRect/>
          </a:stretch>
        </p:blipFill>
        <p:spPr>
          <a:xfrm>
            <a:off x="13565074" y="8715420"/>
            <a:ext cx="4724400" cy="1559353"/>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2" name="TextBox 1">
            <a:extLst>
              <a:ext uri="{FF2B5EF4-FFF2-40B4-BE49-F238E27FC236}">
                <a16:creationId xmlns:a16="http://schemas.microsoft.com/office/drawing/2014/main" id="{30EB3AFF-8625-0E41-AF7E-24B62A9E460C}"/>
              </a:ext>
            </a:extLst>
          </p:cNvPr>
          <p:cNvSpPr txBox="1"/>
          <p:nvPr/>
        </p:nvSpPr>
        <p:spPr>
          <a:xfrm>
            <a:off x="724091" y="1820558"/>
            <a:ext cx="17274281" cy="7248138"/>
          </a:xfrm>
          <a:prstGeom prst="rect">
            <a:avLst/>
          </a:prstGeom>
          <a:noFill/>
        </p:spPr>
        <p:txBody>
          <a:bodyPr wrap="none" rtlCol="0">
            <a:spAutoFit/>
          </a:bodyPr>
          <a:lstStyle/>
          <a:p>
            <a:pPr lvl="8">
              <a:buSzPts val="1400"/>
            </a:pPr>
            <a:r>
              <a:rPr lang="en-US" sz="3100" b="1" dirty="0">
                <a:solidFill>
                  <a:srgbClr val="002060"/>
                </a:solidFill>
                <a:latin typeface="Calibri" panose="020F0502020204030204" pitchFamily="34" charset="0"/>
              </a:rPr>
              <a:t>Patients in the hospital may have:</a:t>
            </a:r>
          </a:p>
          <a:p>
            <a:pPr marL="457200" lvl="8" indent="-457200">
              <a:buSzPts val="1400"/>
              <a:buFont typeface="Arial" panose="020B0604020202020204" pitchFamily="34" charset="0"/>
              <a:buChar char="•"/>
            </a:pPr>
            <a:r>
              <a:rPr lang="en-US" sz="3100" dirty="0">
                <a:latin typeface="Calibri" panose="020F0502020204030204" pitchFamily="34" charset="0"/>
              </a:rPr>
              <a:t>Poor Oral Intake</a:t>
            </a:r>
          </a:p>
          <a:p>
            <a:pPr marL="457200" lvl="8" indent="-457200">
              <a:buSzPts val="1400"/>
              <a:buFont typeface="Arial" panose="020B0604020202020204" pitchFamily="34" charset="0"/>
              <a:buChar char="•"/>
            </a:pPr>
            <a:r>
              <a:rPr lang="en-US" sz="3100" dirty="0">
                <a:latin typeface="Calibri" panose="020F0502020204030204" pitchFamily="34" charset="0"/>
              </a:rPr>
              <a:t>Diets Tailored to Kidney Function</a:t>
            </a:r>
          </a:p>
          <a:p>
            <a:pPr marL="457200" lvl="8" indent="-457200">
              <a:buSzPts val="1400"/>
              <a:buFont typeface="Arial" panose="020B0604020202020204" pitchFamily="34" charset="0"/>
              <a:buChar char="•"/>
            </a:pPr>
            <a:r>
              <a:rPr lang="en-US" sz="3100" dirty="0">
                <a:latin typeface="Calibri" panose="020F0502020204030204" pitchFamily="34" charset="0"/>
              </a:rPr>
              <a:t>Continuous Tube Feeds </a:t>
            </a:r>
          </a:p>
          <a:p>
            <a:pPr marL="457200" lvl="8" indent="-457200">
              <a:buSzPts val="1400"/>
              <a:buFont typeface="Arial" panose="020B0604020202020204" pitchFamily="34" charset="0"/>
              <a:buChar char="•"/>
            </a:pPr>
            <a:endParaRPr lang="en-US" sz="3100" dirty="0">
              <a:latin typeface="Calibri" panose="020F0502020204030204" pitchFamily="34" charset="0"/>
            </a:endParaRPr>
          </a:p>
          <a:p>
            <a:pPr lvl="8">
              <a:buSzPts val="1400"/>
            </a:pPr>
            <a:r>
              <a:rPr lang="en-US" sz="3100" b="1" dirty="0">
                <a:solidFill>
                  <a:srgbClr val="002060"/>
                </a:solidFill>
                <a:latin typeface="Calibri" panose="020F0502020204030204" pitchFamily="34" charset="0"/>
              </a:rPr>
              <a:t>Phosphate binders only work on enteric phosphate in a bolus feed fashion: </a:t>
            </a:r>
          </a:p>
          <a:p>
            <a:pPr marL="457200" lvl="8" indent="-457200">
              <a:buSzPts val="1400"/>
              <a:buFont typeface="Arial" panose="020B0604020202020204" pitchFamily="34" charset="0"/>
              <a:buChar char="•"/>
            </a:pPr>
            <a:r>
              <a:rPr lang="en-US" sz="3100" dirty="0">
                <a:latin typeface="Calibri" panose="020F0502020204030204" pitchFamily="34" charset="0"/>
              </a:rPr>
              <a:t>In hospitalized patients, their efficacy is limited</a:t>
            </a:r>
          </a:p>
          <a:p>
            <a:pPr marL="457200" lvl="8" indent="-457200">
              <a:buSzPts val="1400"/>
              <a:buFont typeface="Arial" panose="020B0604020202020204" pitchFamily="34" charset="0"/>
              <a:buChar char="•"/>
            </a:pPr>
            <a:r>
              <a:rPr lang="en-US" sz="3100" dirty="0">
                <a:latin typeface="Calibri" panose="020F0502020204030204" pitchFamily="34" charset="0"/>
              </a:rPr>
              <a:t>They will not affect a phosphate load from intrinsic sources (e.g. Tumor lysis syndrome, catabolic state)</a:t>
            </a:r>
          </a:p>
          <a:p>
            <a:pPr lvl="8">
              <a:buSzPts val="1400"/>
            </a:pPr>
            <a:endParaRPr lang="en-US" sz="3100" dirty="0">
              <a:latin typeface="Calibri" panose="020F0502020204030204" pitchFamily="34" charset="0"/>
            </a:endParaRPr>
          </a:p>
          <a:p>
            <a:pPr lvl="8">
              <a:buSzPts val="1400"/>
            </a:pPr>
            <a:r>
              <a:rPr lang="en-US" sz="3100" b="1" dirty="0">
                <a:solidFill>
                  <a:srgbClr val="002060"/>
                </a:solidFill>
                <a:latin typeface="Calibri" panose="020F0502020204030204" pitchFamily="34" charset="0"/>
              </a:rPr>
              <a:t>Phosphate binders have adverse effects:</a:t>
            </a:r>
          </a:p>
          <a:p>
            <a:pPr marL="457200" lvl="8" indent="-457200">
              <a:buSzPts val="1400"/>
              <a:buFont typeface="Arial" panose="020B0604020202020204" pitchFamily="34" charset="0"/>
              <a:buChar char="•"/>
            </a:pPr>
            <a:r>
              <a:rPr lang="en-US" sz="3100" dirty="0">
                <a:latin typeface="Calibri" panose="020F0502020204030204" pitchFamily="34" charset="0"/>
              </a:rPr>
              <a:t>Contribute to pill burden (hospitalized patients may be already taking many medications)</a:t>
            </a:r>
          </a:p>
          <a:p>
            <a:pPr marL="457200" lvl="8" indent="-457200">
              <a:buSzPts val="1400"/>
              <a:buFont typeface="Arial" panose="020B0604020202020204" pitchFamily="34" charset="0"/>
              <a:buChar char="•"/>
            </a:pPr>
            <a:r>
              <a:rPr lang="en-US" sz="3100" dirty="0">
                <a:latin typeface="Calibri" panose="020F0502020204030204" pitchFamily="34" charset="0"/>
              </a:rPr>
              <a:t>Are large and difficult to swallow (dysphagia is common in hospital)</a:t>
            </a:r>
          </a:p>
          <a:p>
            <a:pPr marL="457200" lvl="8" indent="-457200">
              <a:buSzPts val="1400"/>
              <a:buFont typeface="Arial" panose="020B0604020202020204" pitchFamily="34" charset="0"/>
              <a:buChar char="•"/>
            </a:pPr>
            <a:r>
              <a:rPr lang="en-US" sz="3100" dirty="0">
                <a:latin typeface="Calibri" panose="020F0502020204030204" pitchFamily="34" charset="0"/>
              </a:rPr>
              <a:t>Cause GI side effects (Nausea, Vomiting, Diarrhea, Rarely Bowel Obstruction)</a:t>
            </a:r>
          </a:p>
          <a:p>
            <a:pPr marL="457200" lvl="8" indent="-457200">
              <a:buSzPts val="1400"/>
              <a:buFont typeface="Arial" panose="020B0604020202020204" pitchFamily="34" charset="0"/>
              <a:buChar char="•"/>
            </a:pPr>
            <a:r>
              <a:rPr lang="en-US" sz="3100" dirty="0">
                <a:latin typeface="Calibri" panose="020F0502020204030204" pitchFamily="34" charset="0"/>
              </a:rPr>
              <a:t>Are Costly</a:t>
            </a:r>
          </a:p>
          <a:p>
            <a:endParaRPr lang="en-US" sz="3100" dirty="0"/>
          </a:p>
        </p:txBody>
      </p:sp>
      <p:sp>
        <p:nvSpPr>
          <p:cNvPr id="5" name="TextBox 4">
            <a:extLst>
              <a:ext uri="{FF2B5EF4-FFF2-40B4-BE49-F238E27FC236}">
                <a16:creationId xmlns:a16="http://schemas.microsoft.com/office/drawing/2014/main" id="{E9E92464-D217-C4D2-B37D-B475FB716938}"/>
              </a:ext>
            </a:extLst>
          </p:cNvPr>
          <p:cNvSpPr txBox="1"/>
          <p:nvPr/>
        </p:nvSpPr>
        <p:spPr>
          <a:xfrm>
            <a:off x="724091" y="620771"/>
            <a:ext cx="17250525" cy="707886"/>
          </a:xfrm>
          <a:prstGeom prst="rect">
            <a:avLst/>
          </a:prstGeom>
          <a:noFill/>
        </p:spPr>
        <p:txBody>
          <a:bodyPr wrap="square">
            <a:spAutoFit/>
          </a:bodyPr>
          <a:lstStyle/>
          <a:p>
            <a:pPr lvl="8">
              <a:buSzPts val="1400"/>
            </a:pPr>
            <a:r>
              <a:rPr lang="en-US" sz="4000" b="1" dirty="0">
                <a:solidFill>
                  <a:srgbClr val="002060"/>
                </a:solidFill>
                <a:latin typeface="Calibri" panose="020F0502020204030204" pitchFamily="34" charset="0"/>
              </a:rPr>
              <a:t>Dietary Phosphate Consumption is Typically Lower in Hospitalized Patients</a:t>
            </a:r>
          </a:p>
        </p:txBody>
      </p:sp>
    </p:spTree>
    <p:extLst>
      <p:ext uri="{BB962C8B-B14F-4D97-AF65-F5344CB8AC3E}">
        <p14:creationId xmlns:p14="http://schemas.microsoft.com/office/powerpoint/2010/main" val="4184273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person jumping over a cliff&#10;&#10;Description automatically generated">
            <a:extLst>
              <a:ext uri="{FF2B5EF4-FFF2-40B4-BE49-F238E27FC236}">
                <a16:creationId xmlns:a16="http://schemas.microsoft.com/office/drawing/2014/main" id="{71F89B42-EC55-FB44-AFB3-09D19C09D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2459" y="1348013"/>
            <a:ext cx="11717941" cy="7811961"/>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Urine Anion Gap</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664191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4126F4C8-233F-1542-A78D-4BFA4F38030F}"/>
              </a:ext>
            </a:extLst>
          </p:cNvPr>
          <p:cNvSpPr txBox="1"/>
          <p:nvPr/>
        </p:nvSpPr>
        <p:spPr>
          <a:xfrm>
            <a:off x="5262168" y="4401879"/>
            <a:ext cx="7763664" cy="1077218"/>
          </a:xfrm>
          <a:prstGeom prst="rect">
            <a:avLst/>
          </a:prstGeom>
          <a:noFill/>
        </p:spPr>
        <p:txBody>
          <a:bodyPr wrap="none" rtlCol="0">
            <a:spAutoFit/>
          </a:bodyPr>
          <a:lstStyle/>
          <a:p>
            <a:r>
              <a:rPr lang="en-US" sz="3200" b="0" i="0" u="none" strike="noStrike" cap="none" dirty="0">
                <a:solidFill>
                  <a:srgbClr val="000000"/>
                </a:solidFill>
                <a:latin typeface="Calibri" panose="020F0502020204030204" pitchFamily="34" charset="0"/>
                <a:cs typeface="Calibri" panose="020F0502020204030204" pitchFamily="34" charset="0"/>
                <a:sym typeface="Arial"/>
              </a:rPr>
              <a:t>Visual Abstract of Renal Acid/Base Physiology</a:t>
            </a:r>
          </a:p>
          <a:p>
            <a:endParaRPr lang="en-US" sz="3200" dirty="0"/>
          </a:p>
        </p:txBody>
      </p:sp>
      <p:pic>
        <p:nvPicPr>
          <p:cNvPr id="5" name="Picture 4" descr="A diagram of a transport along the nephron&#10;&#10;Description automatically generated">
            <a:extLst>
              <a:ext uri="{FF2B5EF4-FFF2-40B4-BE49-F238E27FC236}">
                <a16:creationId xmlns:a16="http://schemas.microsoft.com/office/drawing/2014/main" id="{2F198B54-56CA-A44A-9DE1-4028DCBBBDCE}"/>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4131665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9" name="Google Shape;87;p1">
            <a:extLst>
              <a:ext uri="{FF2B5EF4-FFF2-40B4-BE49-F238E27FC236}">
                <a16:creationId xmlns:a16="http://schemas.microsoft.com/office/drawing/2014/main" id="{251D5063-7010-5A42-A753-54DBBC2B19E6}"/>
              </a:ext>
            </a:extLst>
          </p:cNvPr>
          <p:cNvSpPr/>
          <p:nvPr/>
        </p:nvSpPr>
        <p:spPr>
          <a:xfrm>
            <a:off x="244929" y="754190"/>
            <a:ext cx="17661234" cy="9532810"/>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noFill/>
          <a:ln>
            <a:noFill/>
          </a:ln>
        </p:spPr>
        <p:txBody>
          <a:bodyPr spcFirstLastPara="1" wrap="square" lIns="91425" tIns="91425" rIns="91425" bIns="91425" anchor="ctr" anchorCtr="0">
            <a:noAutofit/>
          </a:bodyPr>
          <a:lstStyle/>
          <a:p>
            <a:pPr marR="0" lvl="0" algn="ctr" rtl="0">
              <a:lnSpc>
                <a:spcPct val="100000"/>
              </a:lnSpc>
              <a:spcBef>
                <a:spcPts val="0"/>
              </a:spcBef>
              <a:spcAft>
                <a:spcPts val="0"/>
              </a:spcAft>
              <a:buClr>
                <a:srgbClr val="000000"/>
              </a:buClr>
              <a:buSzPts val="1400"/>
            </a:pPr>
            <a:r>
              <a:rPr lang="en-US" sz="6000" b="1" i="0" u="none" strike="noStrike" cap="none" dirty="0">
                <a:solidFill>
                  <a:srgbClr val="002060"/>
                </a:solidFill>
                <a:latin typeface="Calibri" panose="020F0502020204030204" pitchFamily="34" charset="0"/>
                <a:cs typeface="Calibri" panose="020F0502020204030204" pitchFamily="34" charset="0"/>
                <a:sym typeface="Arial"/>
              </a:rPr>
              <a:t>Urinary Anion Gap (UAG) = Urinary (Na + K) – Cl</a:t>
            </a:r>
            <a:endParaRPr lang="en-US" sz="3000" dirty="0">
              <a:latin typeface="Calibri" panose="020F0502020204030204" pitchFamily="34" charset="0"/>
              <a:cs typeface="Calibri" panose="020F0502020204030204" pitchFamily="34" charset="0"/>
            </a:endParaRPr>
          </a:p>
          <a:p>
            <a:pPr marL="571500" lvl="8" indent="-571500">
              <a:buSzPts val="1400"/>
              <a:buFont typeface="Wingdings" pitchFamily="2" charset="2"/>
              <a:buChar char="§"/>
            </a:pPr>
            <a:endParaRPr lang="en-US" sz="4000" dirty="0">
              <a:latin typeface="Calibri" panose="020F0502020204030204" pitchFamily="34" charset="0"/>
              <a:cs typeface="Calibri" panose="020F0502020204030204" pitchFamily="34" charset="0"/>
            </a:endParaRPr>
          </a:p>
          <a:p>
            <a:pPr marL="571500" lvl="8" indent="-571500">
              <a:buSzPts val="1400"/>
              <a:buFont typeface="Wingdings" pitchFamily="2" charset="2"/>
              <a:buChar char="§"/>
            </a:pPr>
            <a:r>
              <a:rPr lang="en-US" sz="4000" b="1" u="sng" dirty="0">
                <a:solidFill>
                  <a:srgbClr val="002060"/>
                </a:solidFill>
                <a:latin typeface="Calibri" panose="020F0502020204030204" pitchFamily="34" charset="0"/>
                <a:cs typeface="Calibri" panose="020F0502020204030204" pitchFamily="34" charset="0"/>
              </a:rPr>
              <a:t>Urinary chloride is interpreted as surrogate for urinary ammonium</a:t>
            </a:r>
            <a:r>
              <a:rPr lang="en-US" sz="4000" u="sng" dirty="0">
                <a:solidFill>
                  <a:srgbClr val="002060"/>
                </a:solidFill>
                <a:latin typeface="Calibri" panose="020F0502020204030204" pitchFamily="34" charset="0"/>
                <a:cs typeface="Calibri" panose="020F0502020204030204" pitchFamily="34" charset="0"/>
              </a:rPr>
              <a:t> </a:t>
            </a:r>
            <a:r>
              <a:rPr lang="en-US" sz="4000" dirty="0">
                <a:latin typeface="Calibri" panose="020F0502020204030204" pitchFamily="34" charset="0"/>
                <a:cs typeface="Calibri" panose="020F0502020204030204" pitchFamily="34" charset="0"/>
              </a:rPr>
              <a:t>and thus is used to determine the kidney’s role in non-anion gap acidosis</a:t>
            </a:r>
          </a:p>
          <a:p>
            <a:pPr marL="571500" lvl="8" indent="-571500">
              <a:buSzPts val="1400"/>
              <a:buFont typeface="Wingdings" pitchFamily="2" charset="2"/>
              <a:buChar char="§"/>
            </a:pPr>
            <a:endParaRPr lang="en-US" sz="4000" dirty="0">
              <a:latin typeface="Calibri" panose="020F0502020204030204" pitchFamily="34" charset="0"/>
              <a:cs typeface="Calibri" panose="020F0502020204030204" pitchFamily="34" charset="0"/>
            </a:endParaRPr>
          </a:p>
          <a:p>
            <a:pPr marL="571500" lvl="8" indent="-571500">
              <a:buSzPts val="1400"/>
              <a:buFont typeface="Wingdings" pitchFamily="2" charset="2"/>
              <a:buChar char="§"/>
            </a:pPr>
            <a:r>
              <a:rPr lang="en-US" sz="4000" dirty="0">
                <a:latin typeface="Calibri" panose="020F0502020204030204" pitchFamily="34" charset="0"/>
                <a:cs typeface="Calibri" panose="020F0502020204030204" pitchFamily="34" charset="0"/>
              </a:rPr>
              <a:t>A negative (-) UAG thus suggests gastrointestinal loss of alkali and preservation of the kidney’s ability to excrete acid (high urine Cl</a:t>
            </a:r>
            <a:r>
              <a:rPr lang="en-US" sz="4000" baseline="30000" dirty="0">
                <a:latin typeface="Calibri" panose="020F0502020204030204" pitchFamily="34" charset="0"/>
                <a:cs typeface="Calibri" panose="020F0502020204030204" pitchFamily="34" charset="0"/>
              </a:rPr>
              <a:t>-</a:t>
            </a:r>
            <a:r>
              <a:rPr lang="en-US" sz="4000" dirty="0">
                <a:latin typeface="Calibri" panose="020F0502020204030204" pitchFamily="34" charset="0"/>
                <a:cs typeface="Calibri" panose="020F0502020204030204" pitchFamily="34" charset="0"/>
              </a:rPr>
              <a:t>) through the urine (Ne-“gut”-ive)</a:t>
            </a:r>
            <a:br>
              <a:rPr lang="en-US" sz="4000" dirty="0">
                <a:latin typeface="Calibri" panose="020F0502020204030204" pitchFamily="34" charset="0"/>
                <a:cs typeface="Calibri" panose="020F0502020204030204" pitchFamily="34" charset="0"/>
              </a:rPr>
            </a:br>
            <a:endParaRPr lang="en-US" sz="4000" dirty="0">
              <a:latin typeface="Calibri" panose="020F0502020204030204" pitchFamily="34" charset="0"/>
              <a:cs typeface="Calibri" panose="020F0502020204030204" pitchFamily="34" charset="0"/>
            </a:endParaRPr>
          </a:p>
          <a:p>
            <a:pPr marL="571500" lvl="8" indent="-571500">
              <a:buSzPts val="1400"/>
              <a:buFont typeface="Wingdings" pitchFamily="2" charset="2"/>
              <a:buChar char="§"/>
            </a:pPr>
            <a:r>
              <a:rPr lang="en-US" sz="4000" dirty="0">
                <a:latin typeface="Calibri" panose="020F0502020204030204" pitchFamily="34" charset="0"/>
                <a:cs typeface="Calibri" panose="020F0502020204030204" pitchFamily="34" charset="0"/>
              </a:rPr>
              <a:t>A positive (+) UAG typically implies the kidney is unable to generate ammonium (NH4</a:t>
            </a:r>
            <a:r>
              <a:rPr lang="en-US" sz="4000" baseline="30000" dirty="0">
                <a:latin typeface="Calibri" panose="020F0502020204030204" pitchFamily="34" charset="0"/>
                <a:cs typeface="Calibri" panose="020F0502020204030204" pitchFamily="34" charset="0"/>
              </a:rPr>
              <a:t>+</a:t>
            </a:r>
            <a:r>
              <a:rPr lang="en-US" sz="4000" dirty="0">
                <a:latin typeface="Calibri" panose="020F0502020204030204" pitchFamily="34" charset="0"/>
                <a:cs typeface="Calibri" panose="020F0502020204030204" pitchFamily="34" charset="0"/>
              </a:rPr>
              <a:t>), leading to altered distal acidification of the urine (low urine Cl</a:t>
            </a:r>
            <a:r>
              <a:rPr lang="en-US" sz="4000" baseline="30000" dirty="0">
                <a:latin typeface="Calibri" panose="020F0502020204030204" pitchFamily="34" charset="0"/>
                <a:cs typeface="Calibri" panose="020F0502020204030204" pitchFamily="34" charset="0"/>
              </a:rPr>
              <a:t>-</a:t>
            </a:r>
            <a:r>
              <a:rPr lang="en-US" sz="4000" dirty="0">
                <a:latin typeface="Calibri" panose="020F0502020204030204" pitchFamily="34" charset="0"/>
                <a:cs typeface="Calibri" panose="020F0502020204030204" pitchFamily="34" charset="0"/>
              </a:rPr>
              <a:t>)</a:t>
            </a:r>
          </a:p>
          <a:p>
            <a:pPr marL="571500" lvl="8" indent="-571500">
              <a:buSzPts val="1400"/>
              <a:buFont typeface="Wingdings" pitchFamily="2" charset="2"/>
              <a:buChar char="§"/>
            </a:pPr>
            <a:endParaRPr lang="en-US" sz="4000" dirty="0">
              <a:latin typeface="Calibri" panose="020F0502020204030204" pitchFamily="34" charset="0"/>
              <a:cs typeface="Calibri" panose="020F0502020204030204" pitchFamily="34" charset="0"/>
            </a:endParaRPr>
          </a:p>
          <a:p>
            <a:pPr marL="571500" lvl="8" indent="-571500">
              <a:buSzPts val="1400"/>
              <a:buFont typeface="Wingdings" pitchFamily="2" charset="2"/>
              <a:buChar char="§"/>
            </a:pPr>
            <a:r>
              <a:rPr lang="en-US" sz="4000" dirty="0">
                <a:latin typeface="Calibri" panose="020F0502020204030204" pitchFamily="34" charset="0"/>
                <a:cs typeface="Calibri" panose="020F0502020204030204" pitchFamily="34" charset="0"/>
              </a:rPr>
              <a:t>Direct urinary ammonium measurement it is not widely available as the test is time-consuming &amp; has been difficult to run...</a:t>
            </a:r>
          </a:p>
          <a:p>
            <a:pPr marL="457200" lvl="8" indent="-457200">
              <a:buSzPts val="1400"/>
              <a:buFont typeface="Arial" panose="020B0604020202020204" pitchFamily="34" charset="0"/>
              <a:buChar char="•"/>
            </a:pPr>
            <a:endParaRPr lang="en-US" sz="4000" dirty="0">
              <a:latin typeface="Calibri" panose="020F0502020204030204" pitchFamily="34" charset="0"/>
              <a:cs typeface="Calibri" panose="020F0502020204030204" pitchFamily="34" charset="0"/>
            </a:endParaRPr>
          </a:p>
          <a:p>
            <a:pPr marL="457200" lvl="8" indent="-457200">
              <a:buSzPts val="1400"/>
              <a:buFont typeface="Arial" panose="020B0604020202020204" pitchFamily="34" charset="0"/>
              <a:buChar char="•"/>
            </a:pPr>
            <a:endParaRPr lang="en-US" sz="40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lvl="8" indent="-457200">
              <a:buSzPts val="1400"/>
              <a:buFont typeface="Arial" panose="020B0604020202020204" pitchFamily="34" charset="0"/>
              <a:buChar char="•"/>
            </a:pPr>
            <a:endParaRPr lang="en-US" sz="3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Tree>
    <p:extLst>
      <p:ext uri="{BB962C8B-B14F-4D97-AF65-F5344CB8AC3E}">
        <p14:creationId xmlns:p14="http://schemas.microsoft.com/office/powerpoint/2010/main" val="3786736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4" name="TextBox 3">
            <a:extLst>
              <a:ext uri="{FF2B5EF4-FFF2-40B4-BE49-F238E27FC236}">
                <a16:creationId xmlns:a16="http://schemas.microsoft.com/office/drawing/2014/main" id="{4C0825C6-05EB-C61A-77B8-72599EF66244}"/>
              </a:ext>
            </a:extLst>
          </p:cNvPr>
          <p:cNvSpPr txBox="1"/>
          <p:nvPr/>
        </p:nvSpPr>
        <p:spPr>
          <a:xfrm>
            <a:off x="3918098" y="360295"/>
            <a:ext cx="11392786" cy="707886"/>
          </a:xfrm>
          <a:prstGeom prst="rect">
            <a:avLst/>
          </a:prstGeom>
          <a:noFill/>
        </p:spPr>
        <p:txBody>
          <a:bodyPr wrap="square">
            <a:spAutoFit/>
          </a:bodyPr>
          <a:lstStyle/>
          <a:p>
            <a:pPr lvl="8">
              <a:buSzPts val="1400"/>
            </a:pPr>
            <a:r>
              <a:rPr lang="en-US" sz="4000" b="1" i="0" u="none" strike="noStrike" cap="none" dirty="0">
                <a:solidFill>
                  <a:srgbClr val="002060"/>
                </a:solidFill>
                <a:latin typeface="Calibri" panose="020F0502020204030204" pitchFamily="34" charset="0"/>
                <a:cs typeface="Calibri" panose="020F0502020204030204" pitchFamily="34" charset="0"/>
                <a:sym typeface="Arial"/>
              </a:rPr>
              <a:t>The Many Limitations of the UAG Interpretation</a:t>
            </a:r>
          </a:p>
        </p:txBody>
      </p:sp>
      <p:sp>
        <p:nvSpPr>
          <p:cNvPr id="6" name="TextBox 5">
            <a:extLst>
              <a:ext uri="{FF2B5EF4-FFF2-40B4-BE49-F238E27FC236}">
                <a16:creationId xmlns:a16="http://schemas.microsoft.com/office/drawing/2014/main" id="{E8BC34F1-1C16-7579-134D-BB9B56D3F146}"/>
              </a:ext>
            </a:extLst>
          </p:cNvPr>
          <p:cNvSpPr txBox="1"/>
          <p:nvPr/>
        </p:nvSpPr>
        <p:spPr>
          <a:xfrm>
            <a:off x="483501" y="1021283"/>
            <a:ext cx="17470465" cy="8402300"/>
          </a:xfrm>
          <a:prstGeom prst="rect">
            <a:avLst/>
          </a:prstGeom>
          <a:noFill/>
        </p:spPr>
        <p:txBody>
          <a:bodyPr wrap="square">
            <a:spAutoFit/>
          </a:bodyPr>
          <a:lstStyle/>
          <a:p>
            <a:pPr lvl="8">
              <a:buSzPts val="1400"/>
            </a:pPr>
            <a:r>
              <a:rPr lang="en-US" sz="3000" b="1" i="0" u="none" strike="noStrike" cap="none" dirty="0">
                <a:solidFill>
                  <a:srgbClr val="002060"/>
                </a:solidFill>
                <a:latin typeface="Calibri" panose="020F0502020204030204" pitchFamily="34" charset="0"/>
                <a:cs typeface="Calibri" panose="020F0502020204030204" pitchFamily="34" charset="0"/>
                <a:sym typeface="Arial"/>
              </a:rPr>
              <a:t>It implies tha</a:t>
            </a:r>
            <a:r>
              <a:rPr lang="en-US" sz="3000" b="1" dirty="0">
                <a:solidFill>
                  <a:srgbClr val="002060"/>
                </a:solidFill>
                <a:latin typeface="Calibri" panose="020F0502020204030204" pitchFamily="34" charset="0"/>
                <a:cs typeface="Calibri" panose="020F0502020204030204" pitchFamily="34" charset="0"/>
              </a:rPr>
              <a:t>t there are no additional anions in the urine other than chloride</a:t>
            </a:r>
          </a:p>
          <a:p>
            <a:pPr marL="457200" lvl="8" indent="-457200">
              <a:buSzPts val="1400"/>
              <a:buFont typeface="Arial" panose="020B0604020202020204" pitchFamily="34" charset="0"/>
              <a:buChar char="•"/>
            </a:pPr>
            <a:r>
              <a:rPr lang="en-US" sz="3000" i="0" u="none" strike="noStrike" cap="none" dirty="0">
                <a:solidFill>
                  <a:srgbClr val="000000"/>
                </a:solidFill>
                <a:latin typeface="Calibri" panose="020F0502020204030204" pitchFamily="34" charset="0"/>
                <a:cs typeface="Calibri" panose="020F0502020204030204" pitchFamily="34" charset="0"/>
                <a:sym typeface="Arial"/>
              </a:rPr>
              <a:t>In the setting of anion-gap </a:t>
            </a:r>
            <a:r>
              <a:rPr lang="en-US" sz="3000" dirty="0">
                <a:latin typeface="Calibri" panose="020F0502020204030204" pitchFamily="34" charset="0"/>
                <a:cs typeface="Calibri" panose="020F0502020204030204" pitchFamily="34" charset="0"/>
              </a:rPr>
              <a:t>m</a:t>
            </a:r>
            <a:r>
              <a:rPr lang="en-US" sz="3000" i="0" u="none" strike="noStrike" cap="none" dirty="0">
                <a:solidFill>
                  <a:srgbClr val="000000"/>
                </a:solidFill>
                <a:latin typeface="Calibri" panose="020F0502020204030204" pitchFamily="34" charset="0"/>
                <a:cs typeface="Calibri" panose="020F0502020204030204" pitchFamily="34" charset="0"/>
                <a:sym typeface="Arial"/>
              </a:rPr>
              <a:t>etabolic a</a:t>
            </a:r>
            <a:r>
              <a:rPr lang="en-US" sz="3000" dirty="0">
                <a:latin typeface="Calibri" panose="020F0502020204030204" pitchFamily="34" charset="0"/>
                <a:cs typeface="Calibri" panose="020F0502020204030204" pitchFamily="34" charset="0"/>
              </a:rPr>
              <a:t>cidosis, </a:t>
            </a:r>
            <a:r>
              <a:rPr lang="en-US" sz="3000" i="1" dirty="0">
                <a:latin typeface="Calibri" panose="020F0502020204030204" pitchFamily="34" charset="0"/>
                <a:cs typeface="Calibri" panose="020F0502020204030204" pitchFamily="34" charset="0"/>
              </a:rPr>
              <a:t>anions such as l</a:t>
            </a:r>
            <a:r>
              <a:rPr lang="en-US" sz="3000" i="1" u="none" strike="noStrike" cap="none" dirty="0">
                <a:solidFill>
                  <a:srgbClr val="000000"/>
                </a:solidFill>
                <a:latin typeface="Calibri" panose="020F0502020204030204" pitchFamily="34" charset="0"/>
                <a:cs typeface="Calibri" panose="020F0502020204030204" pitchFamily="34" charset="0"/>
                <a:sym typeface="Arial"/>
              </a:rPr>
              <a:t>actic ac</a:t>
            </a:r>
            <a:r>
              <a:rPr lang="en-US" sz="3000" i="1" dirty="0">
                <a:latin typeface="Calibri" panose="020F0502020204030204" pitchFamily="34" charset="0"/>
                <a:cs typeface="Calibri" panose="020F0502020204030204" pitchFamily="34" charset="0"/>
              </a:rPr>
              <a:t>id and ketones can be excreted </a:t>
            </a:r>
            <a:r>
              <a:rPr lang="en-US" sz="3000" dirty="0">
                <a:latin typeface="Calibri" panose="020F0502020204030204" pitchFamily="34" charset="0"/>
                <a:cs typeface="Calibri" panose="020F0502020204030204" pitchFamily="34" charset="0"/>
              </a:rPr>
              <a:t>in the urine </a:t>
            </a:r>
          </a:p>
          <a:p>
            <a:pPr marL="457200" lvl="8" indent="-457200">
              <a:buSzPts val="1400"/>
              <a:buFont typeface="Arial" panose="020B0604020202020204" pitchFamily="34" charset="0"/>
              <a:buChar char="•"/>
            </a:pPr>
            <a:r>
              <a:rPr lang="en-US" sz="3000" dirty="0">
                <a:latin typeface="Calibri" panose="020F0502020204030204" pitchFamily="34" charset="0"/>
                <a:cs typeface="Calibri" panose="020F0502020204030204" pitchFamily="34" charset="0"/>
              </a:rPr>
              <a:t>In toluene ingestion</a:t>
            </a:r>
            <a:r>
              <a:rPr lang="en-US" sz="3000" i="1" dirty="0">
                <a:latin typeface="Calibri" panose="020F0502020204030204" pitchFamily="34" charset="0"/>
                <a:cs typeface="Calibri" panose="020F0502020204030204" pitchFamily="34" charset="0"/>
              </a:rPr>
              <a:t>, toluene metabolizes into the anion hippurate </a:t>
            </a:r>
            <a:r>
              <a:rPr lang="en-US" sz="3000" dirty="0">
                <a:latin typeface="Calibri" panose="020F0502020204030204" pitchFamily="34" charset="0"/>
                <a:cs typeface="Calibri" panose="020F0502020204030204" pitchFamily="34" charset="0"/>
              </a:rPr>
              <a:t>which is excreted in the urine</a:t>
            </a:r>
          </a:p>
          <a:p>
            <a:pPr marL="457200" lvl="8" indent="-457200">
              <a:buSzPts val="1400"/>
              <a:buFont typeface="Arial" panose="020B0604020202020204" pitchFamily="34" charset="0"/>
              <a:buChar char="•"/>
            </a:pPr>
            <a:r>
              <a:rPr lang="en-US" sz="3000" dirty="0">
                <a:latin typeface="Calibri" panose="020F0502020204030204" pitchFamily="34" charset="0"/>
                <a:cs typeface="Calibri" panose="020F0502020204030204" pitchFamily="34" charset="0"/>
              </a:rPr>
              <a:t>Proximal renal tubular acidosis leads to impaired bicarbonate (anion) reabsorption </a:t>
            </a:r>
            <a:r>
              <a:rPr lang="en-US" sz="3000" dirty="0">
                <a:latin typeface="Calibri" panose="020F0502020204030204" pitchFamily="34" charset="0"/>
                <a:cs typeface="Calibri" panose="020F0502020204030204" pitchFamily="34" charset="0"/>
                <a:sym typeface="Wingdings" pitchFamily="2" charset="2"/>
              </a:rPr>
              <a:t> </a:t>
            </a:r>
            <a:r>
              <a:rPr lang="en-US" sz="3000" dirty="0">
                <a:latin typeface="Calibri" panose="020F0502020204030204" pitchFamily="34" charset="0"/>
                <a:cs typeface="Calibri" panose="020F0502020204030204" pitchFamily="34" charset="0"/>
              </a:rPr>
              <a:t>bicarbonaturia</a:t>
            </a:r>
          </a:p>
          <a:p>
            <a:pPr marL="457200" lvl="8" indent="-457200">
              <a:buSzPts val="1400"/>
              <a:buFont typeface="Arial" panose="020B0604020202020204" pitchFamily="34" charset="0"/>
              <a:buChar char="•"/>
            </a:pPr>
            <a:r>
              <a:rPr lang="en-US" sz="3000" dirty="0">
                <a:latin typeface="Calibri" panose="020F0502020204030204" pitchFamily="34" charset="0"/>
                <a:cs typeface="Calibri" panose="020F0502020204030204" pitchFamily="34" charset="0"/>
              </a:rPr>
              <a:t>In meat eaters: ↑dietary K</a:t>
            </a:r>
            <a:r>
              <a:rPr lang="en-US" sz="3000" baseline="30000"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 intake + phosphate &amp; sulfur-containing amino acids (metabolized to sulfuric acid)  </a:t>
            </a:r>
            <a:r>
              <a:rPr lang="en-US" sz="3000" dirty="0">
                <a:latin typeface="Calibri" panose="020F0502020204030204" pitchFamily="34" charset="0"/>
                <a:cs typeface="Calibri" panose="020F0502020204030204" pitchFamily="34" charset="0"/>
                <a:sym typeface="Wingdings" pitchFamily="2" charset="2"/>
              </a:rPr>
              <a:t> </a:t>
            </a:r>
            <a:r>
              <a:rPr lang="en-US" sz="3000" i="1" dirty="0">
                <a:latin typeface="Calibri" panose="020F0502020204030204" pitchFamily="34" charset="0"/>
                <a:cs typeface="Calibri" panose="020F0502020204030204" pitchFamily="34" charset="0"/>
              </a:rPr>
              <a:t>↑</a:t>
            </a:r>
            <a:r>
              <a:rPr lang="en-US" sz="3000" i="1" dirty="0">
                <a:latin typeface="Calibri" panose="020F0502020204030204" pitchFamily="34" charset="0"/>
                <a:cs typeface="Calibri" panose="020F0502020204030204" pitchFamily="34" charset="0"/>
                <a:sym typeface="Wingdings" pitchFamily="2" charset="2"/>
              </a:rPr>
              <a:t> </a:t>
            </a:r>
            <a:r>
              <a:rPr lang="en-US" sz="3000" i="1" dirty="0">
                <a:latin typeface="Calibri" panose="020F0502020204030204" pitchFamily="34" charset="0"/>
                <a:cs typeface="Calibri" panose="020F0502020204030204" pitchFamily="34" charset="0"/>
              </a:rPr>
              <a:t>UAG, but also increased urinary ammonium (NH4</a:t>
            </a:r>
            <a:r>
              <a:rPr lang="en-US" sz="3000" i="1" baseline="30000" dirty="0">
                <a:latin typeface="Calibri" panose="020F0502020204030204" pitchFamily="34" charset="0"/>
                <a:cs typeface="Calibri" panose="020F0502020204030204" pitchFamily="34" charset="0"/>
              </a:rPr>
              <a:t>+</a:t>
            </a:r>
            <a:r>
              <a:rPr lang="en-US" sz="3000" i="1" dirty="0">
                <a:latin typeface="Calibri" panose="020F0502020204030204" pitchFamily="34" charset="0"/>
                <a:cs typeface="Calibri" panose="020F0502020204030204" pitchFamily="34" charset="0"/>
              </a:rPr>
              <a:t>)</a:t>
            </a:r>
          </a:p>
          <a:p>
            <a:pPr lvl="8">
              <a:buSzPts val="1400"/>
            </a:pPr>
            <a:endParaRPr lang="en-US" sz="3000" dirty="0">
              <a:latin typeface="Calibri" panose="020F0502020204030204" pitchFamily="34" charset="0"/>
              <a:cs typeface="Calibri" panose="020F0502020204030204" pitchFamily="34" charset="0"/>
            </a:endParaRPr>
          </a:p>
          <a:p>
            <a:pPr lvl="8">
              <a:buSzPts val="1400"/>
            </a:pPr>
            <a:r>
              <a:rPr lang="en-US" sz="3000" b="1" dirty="0">
                <a:solidFill>
                  <a:srgbClr val="002060"/>
                </a:solidFill>
                <a:latin typeface="Calibri" panose="020F0502020204030204" pitchFamily="34" charset="0"/>
                <a:cs typeface="Calibri" panose="020F0502020204030204" pitchFamily="34" charset="0"/>
              </a:rPr>
              <a:t>UAG use is limited in CKD</a:t>
            </a:r>
          </a:p>
          <a:p>
            <a:pPr marL="457200" lvl="8" indent="-457200">
              <a:buSzPts val="1400"/>
              <a:buFont typeface="Arial" panose="020B0604020202020204" pitchFamily="34" charset="0"/>
              <a:buChar char="•"/>
            </a:pPr>
            <a:r>
              <a:rPr lang="en-US" sz="3000" dirty="0">
                <a:latin typeface="Calibri" panose="020F0502020204030204" pitchFamily="34" charset="0"/>
                <a:cs typeface="Calibri" panose="020F0502020204030204" pitchFamily="34" charset="0"/>
              </a:rPr>
              <a:t>Impaired generation of NH4</a:t>
            </a:r>
            <a:r>
              <a:rPr lang="en-US" sz="3000" baseline="30000"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 with loss of kidney function</a:t>
            </a:r>
          </a:p>
          <a:p>
            <a:pPr marL="457200" lvl="8" indent="-457200">
              <a:buSzPts val="1400"/>
              <a:buFont typeface="Arial" panose="020B0604020202020204" pitchFamily="34" charset="0"/>
              <a:buChar char="•"/>
            </a:pPr>
            <a:r>
              <a:rPr lang="en-US" sz="3000" dirty="0">
                <a:latin typeface="Calibri" panose="020F0502020204030204" pitchFamily="34" charset="0"/>
                <a:cs typeface="Calibri" panose="020F0502020204030204" pitchFamily="34" charset="0"/>
              </a:rPr>
              <a:t>Impaired reabsorption of additional anions (sulfites, other organic anions)</a:t>
            </a:r>
          </a:p>
          <a:p>
            <a:pPr marL="457200" lvl="8" indent="-457200">
              <a:buSzPts val="1400"/>
              <a:buFont typeface="Arial" panose="020B0604020202020204" pitchFamily="34" charset="0"/>
              <a:buChar char="•"/>
            </a:pPr>
            <a:r>
              <a:rPr lang="en-US" sz="3000" dirty="0">
                <a:latin typeface="Calibri" panose="020F0502020204030204" pitchFamily="34" charset="0"/>
                <a:cs typeface="Calibri" panose="020F0502020204030204" pitchFamily="34" charset="0"/>
              </a:rPr>
              <a:t>Only a few studies directly correlate UAG with urinary NH4</a:t>
            </a:r>
            <a:r>
              <a:rPr lang="en-US" sz="3000" baseline="30000" dirty="0">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across healthy, CKD, &amp; kidney stone formers - and there is little correlation UAG &amp; urinary NH4</a:t>
            </a:r>
            <a:r>
              <a:rPr lang="en-US" sz="3000" baseline="30000" dirty="0">
                <a:latin typeface="Calibri" panose="020F0502020204030204" pitchFamily="34" charset="0"/>
                <a:cs typeface="Calibri" panose="020F0502020204030204" pitchFamily="34" charset="0"/>
              </a:rPr>
              <a:t>+</a:t>
            </a:r>
            <a:endParaRPr lang="en-US" sz="3000" dirty="0">
              <a:latin typeface="Calibri" panose="020F0502020204030204" pitchFamily="34" charset="0"/>
              <a:cs typeface="Calibri" panose="020F0502020204030204" pitchFamily="34" charset="0"/>
            </a:endParaRPr>
          </a:p>
          <a:p>
            <a:pPr marL="457200" lvl="8" indent="-457200">
              <a:buSzPts val="1400"/>
              <a:buFont typeface="Arial" panose="020B0604020202020204" pitchFamily="34" charset="0"/>
              <a:buChar char="•"/>
            </a:pPr>
            <a:endParaRPr lang="en-US" sz="3000" dirty="0">
              <a:solidFill>
                <a:srgbClr val="002060"/>
              </a:solidFill>
              <a:latin typeface="Calibri" panose="020F0502020204030204" pitchFamily="34" charset="0"/>
              <a:cs typeface="Calibri" panose="020F0502020204030204" pitchFamily="34" charset="0"/>
            </a:endParaRPr>
          </a:p>
          <a:p>
            <a:pPr marL="457200" lvl="8" indent="-457200">
              <a:buSzPts val="1400"/>
              <a:buFont typeface="Arial" panose="020B0604020202020204" pitchFamily="34" charset="0"/>
              <a:buChar char="•"/>
            </a:pPr>
            <a:r>
              <a:rPr lang="en-US" sz="3000" b="1" dirty="0">
                <a:solidFill>
                  <a:srgbClr val="002060"/>
                </a:solidFill>
                <a:latin typeface="Calibri" panose="020F0502020204030204" pitchFamily="34" charset="0"/>
                <a:cs typeface="Calibri" panose="020F0502020204030204" pitchFamily="34" charset="0"/>
              </a:rPr>
              <a:t>Direct measurement of urinary ammonium is becoming easier!</a:t>
            </a:r>
          </a:p>
          <a:p>
            <a:pPr marL="457200" lvl="8" indent="-457200">
              <a:buSzPts val="1400"/>
              <a:buFont typeface="Arial" panose="020B0604020202020204" pitchFamily="34" charset="0"/>
              <a:buChar char="•"/>
            </a:pPr>
            <a:endParaRPr lang="en-US" sz="2600" dirty="0">
              <a:solidFill>
                <a:srgbClr val="002060"/>
              </a:solidFill>
              <a:latin typeface="Calibri" panose="020F0502020204030204" pitchFamily="34" charset="0"/>
              <a:cs typeface="Calibri" panose="020F0502020204030204" pitchFamily="34" charset="0"/>
            </a:endParaRPr>
          </a:p>
          <a:p>
            <a:pPr marL="457200" lvl="8" indent="-457200">
              <a:buSzPts val="1400"/>
              <a:buFont typeface="Arial" panose="020B0604020202020204" pitchFamily="34" charset="0"/>
              <a:buChar char="•"/>
            </a:pPr>
            <a:r>
              <a:rPr lang="en-US" sz="3000" b="1" dirty="0">
                <a:solidFill>
                  <a:srgbClr val="002060"/>
                </a:solidFill>
                <a:latin typeface="Calibri" panose="020F0502020204030204" pitchFamily="34" charset="0"/>
                <a:cs typeface="Calibri" panose="020F0502020204030204" pitchFamily="34" charset="0"/>
              </a:rPr>
              <a:t>There has been a significant movement in the nephrology community to petition laboratories to adopt direct measurement of urinary ammonium</a:t>
            </a:r>
            <a:endParaRPr lang="en-US" sz="3000" b="1" i="0" u="none" strike="noStrike" cap="none"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36890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688;p155">
            <a:extLst>
              <a:ext uri="{FF2B5EF4-FFF2-40B4-BE49-F238E27FC236}">
                <a16:creationId xmlns:a16="http://schemas.microsoft.com/office/drawing/2014/main" id="{F2AB9EC3-E9F1-0947-A4C5-DD522D9A43E9}"/>
              </a:ext>
            </a:extLst>
          </p:cNvPr>
          <p:cNvSpPr/>
          <p:nvPr/>
        </p:nvSpPr>
        <p:spPr>
          <a:xfrm>
            <a:off x="2616834" y="329647"/>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200" b="1" dirty="0">
                <a:solidFill>
                  <a:srgbClr val="002060"/>
                </a:solidFill>
                <a:latin typeface="Calibri"/>
                <a:ea typeface="Calibri"/>
                <a:cs typeface="Calibri"/>
                <a:sym typeface="Calibri"/>
              </a:rPr>
              <a:t>EFFLUENT EIGHT ROUND</a:t>
            </a:r>
            <a:endParaRPr sz="7200" dirty="0"/>
          </a:p>
        </p:txBody>
      </p:sp>
      <p:pic>
        <p:nvPicPr>
          <p:cNvPr id="18" name="Picture 17" descr="A stack of colorful binders&#10;&#10;Description automatically generated">
            <a:extLst>
              <a:ext uri="{FF2B5EF4-FFF2-40B4-BE49-F238E27FC236}">
                <a16:creationId xmlns:a16="http://schemas.microsoft.com/office/drawing/2014/main" id="{8AE25776-B9AA-C940-AC00-045EF0C183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5722" y="3285656"/>
            <a:ext cx="5457191" cy="4262226"/>
          </a:xfrm>
          <a:prstGeom prst="rect">
            <a:avLst/>
          </a:prstGeom>
        </p:spPr>
      </p:pic>
      <p:sp>
        <p:nvSpPr>
          <p:cNvPr id="10" name="Google Shape;1689;p155">
            <a:extLst>
              <a:ext uri="{FF2B5EF4-FFF2-40B4-BE49-F238E27FC236}">
                <a16:creationId xmlns:a16="http://schemas.microsoft.com/office/drawing/2014/main" id="{8C7C455A-AE1D-F642-A8C9-D96B34CBAE3F}"/>
              </a:ext>
            </a:extLst>
          </p:cNvPr>
          <p:cNvSpPr/>
          <p:nvPr/>
        </p:nvSpPr>
        <p:spPr>
          <a:xfrm>
            <a:off x="8305032" y="6488593"/>
            <a:ext cx="3515882" cy="154397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Phosphate Binders</a:t>
            </a:r>
            <a:endParaRPr sz="3200" dirty="0">
              <a:solidFill>
                <a:srgbClr val="235451"/>
              </a:solidFill>
            </a:endParaRPr>
          </a:p>
        </p:txBody>
      </p:sp>
      <p:sp>
        <p:nvSpPr>
          <p:cNvPr id="11" name="Google Shape;1690;p155">
            <a:extLst>
              <a:ext uri="{FF2B5EF4-FFF2-40B4-BE49-F238E27FC236}">
                <a16:creationId xmlns:a16="http://schemas.microsoft.com/office/drawing/2014/main" id="{A0A981C5-861B-624F-BC5E-D84E84FA9BBA}"/>
              </a:ext>
            </a:extLst>
          </p:cNvPr>
          <p:cNvSpPr txBox="1"/>
          <p:nvPr/>
        </p:nvSpPr>
        <p:spPr>
          <a:xfrm>
            <a:off x="2093938" y="1412508"/>
            <a:ext cx="14100122" cy="661699"/>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35451"/>
                </a:solidFill>
                <a:latin typeface="Calibri"/>
                <a:ea typeface="Calibri"/>
                <a:cs typeface="Calibri"/>
                <a:sym typeface="Calibri"/>
              </a:rPr>
              <a:t>Pick Your Champion for the Things We Do For No Reason Region</a:t>
            </a:r>
            <a:endParaRPr sz="4000" dirty="0">
              <a:solidFill>
                <a:srgbClr val="235451"/>
              </a:solidFill>
            </a:endParaRPr>
          </a:p>
        </p:txBody>
      </p:sp>
      <p:sp>
        <p:nvSpPr>
          <p:cNvPr id="14" name="Google Shape;1691;p155">
            <a:extLst>
              <a:ext uri="{FF2B5EF4-FFF2-40B4-BE49-F238E27FC236}">
                <a16:creationId xmlns:a16="http://schemas.microsoft.com/office/drawing/2014/main" id="{FC13BA3F-4B00-634F-8B9D-C5A390D88AB5}"/>
              </a:ext>
            </a:extLst>
          </p:cNvPr>
          <p:cNvSpPr/>
          <p:nvPr/>
        </p:nvSpPr>
        <p:spPr>
          <a:xfrm>
            <a:off x="13971285" y="6565918"/>
            <a:ext cx="2884241"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Urine Anion Gap</a:t>
            </a:r>
            <a:endParaRPr sz="3200" dirty="0">
              <a:solidFill>
                <a:srgbClr val="235451"/>
              </a:solidFill>
            </a:endParaRPr>
          </a:p>
        </p:txBody>
      </p:sp>
      <p:pic>
        <p:nvPicPr>
          <p:cNvPr id="22" name="Picture 21" descr="A person jumping over a cliff&#10;&#10;Description automatically generated">
            <a:extLst>
              <a:ext uri="{FF2B5EF4-FFF2-40B4-BE49-F238E27FC236}">
                <a16:creationId xmlns:a16="http://schemas.microsoft.com/office/drawing/2014/main" id="{52500249-C917-054A-B422-98A099D0A4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27474" y="3647142"/>
            <a:ext cx="4928173" cy="3285449"/>
          </a:xfrm>
          <a:prstGeom prst="rect">
            <a:avLst/>
          </a:prstGeom>
          <a:ln w="38100" cap="sq">
            <a:solidFill>
              <a:srgbClr val="000000"/>
            </a:solidFill>
            <a:miter lim="800000"/>
          </a:ln>
        </p:spPr>
      </p:pic>
      <p:pic>
        <p:nvPicPr>
          <p:cNvPr id="17" name="Picture 16" descr="A person with a magnifying glass&#10;&#10;Description automatically generated">
            <a:extLst>
              <a:ext uri="{FF2B5EF4-FFF2-40B4-BE49-F238E27FC236}">
                <a16:creationId xmlns:a16="http://schemas.microsoft.com/office/drawing/2014/main" id="{B608C164-A28A-3742-AEC9-93EAB44ED904}"/>
              </a:ext>
            </a:extLst>
          </p:cNvPr>
          <p:cNvPicPr>
            <a:picLocks noChangeAspect="1"/>
          </p:cNvPicPr>
          <p:nvPr/>
        </p:nvPicPr>
        <p:blipFill>
          <a:blip r:embed="rId8"/>
          <a:stretch>
            <a:fillRect/>
          </a:stretch>
        </p:blipFill>
        <p:spPr>
          <a:xfrm>
            <a:off x="596305" y="2488546"/>
            <a:ext cx="6460962" cy="6380868"/>
          </a:xfrm>
          <a:prstGeom prst="rect">
            <a:avLst/>
          </a:prstGeom>
          <a:ln w="38100" cap="sq">
            <a:solidFill>
              <a:srgbClr val="000000"/>
            </a:solidFill>
            <a:miter lim="800000"/>
          </a:ln>
        </p:spPr>
      </p:pic>
      <p:sp>
        <p:nvSpPr>
          <p:cNvPr id="15" name="Google Shape;1692;p155">
            <a:extLst>
              <a:ext uri="{FF2B5EF4-FFF2-40B4-BE49-F238E27FC236}">
                <a16:creationId xmlns:a16="http://schemas.microsoft.com/office/drawing/2014/main" id="{EF950466-9EAF-3245-B483-498BE424652A}"/>
              </a:ext>
            </a:extLst>
          </p:cNvPr>
          <p:cNvSpPr/>
          <p:nvPr/>
        </p:nvSpPr>
        <p:spPr>
          <a:xfrm>
            <a:off x="11095819" y="5073806"/>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2700" b="1" dirty="0">
                <a:solidFill>
                  <a:srgbClr val="EA60F1"/>
                </a:solidFill>
                <a:latin typeface="Calibri"/>
                <a:ea typeface="Calibri"/>
                <a:cs typeface="Calibri"/>
                <a:sym typeface="Calibri"/>
              </a:rPr>
              <a:t>vs</a:t>
            </a:r>
            <a:endParaRPr sz="2700" b="1" dirty="0">
              <a:solidFill>
                <a:srgbClr val="EA60F1"/>
              </a:solidFill>
              <a:latin typeface="Calibri"/>
              <a:ea typeface="Calibri"/>
              <a:cs typeface="Calibri"/>
              <a:sym typeface="Calibri"/>
            </a:endParaRPr>
          </a:p>
        </p:txBody>
      </p:sp>
    </p:spTree>
    <p:extLst>
      <p:ext uri="{BB962C8B-B14F-4D97-AF65-F5344CB8AC3E}">
        <p14:creationId xmlns:p14="http://schemas.microsoft.com/office/powerpoint/2010/main" val="917057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70;p67">
            <a:extLst>
              <a:ext uri="{FF2B5EF4-FFF2-40B4-BE49-F238E27FC236}">
                <a16:creationId xmlns:a16="http://schemas.microsoft.com/office/drawing/2014/main" id="{1F790697-AB78-0B40-9294-F9091F91B452}"/>
              </a:ext>
            </a:extLst>
          </p:cNvPr>
          <p:cNvSpPr/>
          <p:nvPr/>
        </p:nvSpPr>
        <p:spPr>
          <a:xfrm>
            <a:off x="9243712" y="623455"/>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Toxicology</a:t>
            </a:r>
            <a:endParaRPr sz="6000" b="1" dirty="0">
              <a:solidFill>
                <a:srgbClr val="002060"/>
              </a:solidFill>
              <a:latin typeface="Calibri"/>
              <a:ea typeface="Calibri"/>
              <a:cs typeface="Calibri"/>
              <a:sym typeface="Calibri"/>
            </a:endParaRPr>
          </a:p>
        </p:txBody>
      </p:sp>
      <p:sp>
        <p:nvSpPr>
          <p:cNvPr id="14" name="Google Shape;471;p67">
            <a:extLst>
              <a:ext uri="{FF2B5EF4-FFF2-40B4-BE49-F238E27FC236}">
                <a16:creationId xmlns:a16="http://schemas.microsoft.com/office/drawing/2014/main" id="{1756975E-11CE-6241-8FFD-8B2976591FBE}"/>
              </a:ext>
            </a:extLst>
          </p:cNvPr>
          <p:cNvSpPr txBox="1"/>
          <p:nvPr/>
        </p:nvSpPr>
        <p:spPr>
          <a:xfrm>
            <a:off x="10245162" y="1872518"/>
            <a:ext cx="7041953" cy="5470991"/>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Writer: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Jorge Eduardo Gaytan Arocha</a:t>
            </a:r>
          </a:p>
          <a:p>
            <a:pPr marL="0" marR="0" lvl="0" indent="0" algn="l" rtl="0">
              <a:spcBef>
                <a:spcPts val="0"/>
              </a:spcBef>
              <a:spcAft>
                <a:spcPts val="0"/>
              </a:spcAft>
              <a:buNone/>
            </a:pPr>
            <a:endParaRPr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Experts: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Marc Ghannoum</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David S. Goldfarb</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Diane Calello</a:t>
            </a:r>
          </a:p>
          <a:p>
            <a:pPr marL="0" marR="0" lvl="0" indent="0" algn="l" rtl="0">
              <a:spcBef>
                <a:spcPts val="0"/>
              </a:spcBef>
              <a:spcAft>
                <a:spcPts val="0"/>
              </a:spcAft>
              <a:buNone/>
            </a:pPr>
            <a:endParaRPr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Region Execs: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Elena Cervantes</a:t>
            </a: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Anna Burgner</a:t>
            </a:r>
          </a:p>
        </p:txBody>
      </p:sp>
      <p:pic>
        <p:nvPicPr>
          <p:cNvPr id="5" name="Picture 4" descr="A bottle with a skull and a syringe and a device&#10;&#10;Description automatically generated">
            <a:extLst>
              <a:ext uri="{FF2B5EF4-FFF2-40B4-BE49-F238E27FC236}">
                <a16:creationId xmlns:a16="http://schemas.microsoft.com/office/drawing/2014/main" id="{EEF4AA9C-A883-384A-80A3-44CFC95B8C78}"/>
              </a:ext>
            </a:extLst>
          </p:cNvPr>
          <p:cNvPicPr>
            <a:picLocks noChangeAspect="1"/>
          </p:cNvPicPr>
          <p:nvPr/>
        </p:nvPicPr>
        <p:blipFill>
          <a:blip r:embed="rId6"/>
          <a:stretch>
            <a:fillRect/>
          </a:stretch>
        </p:blipFill>
        <p:spPr>
          <a:xfrm>
            <a:off x="489859" y="562151"/>
            <a:ext cx="9067800" cy="9067800"/>
          </a:xfrm>
          <a:prstGeom prst="rect">
            <a:avLst/>
          </a:prstGeom>
          <a:ln w="38100" cap="sq">
            <a:solidFill>
              <a:srgbClr val="000000"/>
            </a:solidFill>
            <a:miter lim="800000"/>
          </a:ln>
        </p:spPr>
      </p:pic>
    </p:spTree>
    <p:extLst>
      <p:ext uri="{BB962C8B-B14F-4D97-AF65-F5344CB8AC3E}">
        <p14:creationId xmlns:p14="http://schemas.microsoft.com/office/powerpoint/2010/main" val="1660903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glass bottle with purple liquid in it&#10;&#10;Description automatically generated">
            <a:extLst>
              <a:ext uri="{FF2B5EF4-FFF2-40B4-BE49-F238E27FC236}">
                <a16:creationId xmlns:a16="http://schemas.microsoft.com/office/drawing/2014/main" id="{BF43C439-66E3-9049-BE22-E56802F756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4593" y="1360459"/>
            <a:ext cx="11691582" cy="7794388"/>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3210841" y="424544"/>
            <a:ext cx="11866314"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Antidotes and Supportive Therapies</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2106372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90;p1">
            <a:extLst>
              <a:ext uri="{FF2B5EF4-FFF2-40B4-BE49-F238E27FC236}">
                <a16:creationId xmlns:a16="http://schemas.microsoft.com/office/drawing/2014/main" id="{34013C99-B336-D441-A191-DE5E925BF1F9}"/>
              </a:ext>
            </a:extLst>
          </p:cNvPr>
          <p:cNvSpPr txBox="1"/>
          <p:nvPr/>
        </p:nvSpPr>
        <p:spPr>
          <a:xfrm>
            <a:off x="1348290" y="329647"/>
            <a:ext cx="15591419" cy="155216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r>
              <a:rPr lang="en-US" sz="6000" b="1" dirty="0">
                <a:solidFill>
                  <a:srgbClr val="002060"/>
                </a:solidFill>
                <a:latin typeface="Calibri" panose="020F0502020204030204" pitchFamily="34" charset="0"/>
                <a:ea typeface="Calibri"/>
                <a:cs typeface="Calibri" panose="020F0502020204030204" pitchFamily="34" charset="0"/>
                <a:sym typeface="Calibri"/>
              </a:rPr>
              <a:t>Antidotes</a:t>
            </a:r>
            <a:endParaRPr sz="28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11" name="TextBox 10">
            <a:extLst>
              <a:ext uri="{FF2B5EF4-FFF2-40B4-BE49-F238E27FC236}">
                <a16:creationId xmlns:a16="http://schemas.microsoft.com/office/drawing/2014/main" id="{EBC19CF7-690F-CE40-AD23-515ADB203935}"/>
              </a:ext>
            </a:extLst>
          </p:cNvPr>
          <p:cNvSpPr txBox="1"/>
          <p:nvPr/>
        </p:nvSpPr>
        <p:spPr>
          <a:xfrm>
            <a:off x="1014411" y="1895872"/>
            <a:ext cx="16259175" cy="5570756"/>
          </a:xfrm>
          <a:prstGeom prst="rect">
            <a:avLst/>
          </a:prstGeom>
          <a:noFill/>
        </p:spPr>
        <p:txBody>
          <a:bodyPr wrap="square" rtlCol="0">
            <a:spAutoFit/>
          </a:bodyPr>
          <a:lstStyle/>
          <a:p>
            <a:pPr marL="285750" indent="-285750">
              <a:buFont typeface="Arial" panose="020B0604020202020204" pitchFamily="34" charset="0"/>
              <a:buChar char="•"/>
            </a:pPr>
            <a:r>
              <a:rPr lang="en-US" sz="3200" b="0" i="0" u="none" strike="noStrike" dirty="0">
                <a:solidFill>
                  <a:srgbClr val="000000"/>
                </a:solidFill>
                <a:effectLst/>
                <a:latin typeface="Calibri" panose="020F0502020204030204" pitchFamily="34" charset="0"/>
                <a:cs typeface="Calibri" panose="020F0502020204030204" pitchFamily="34" charset="0"/>
              </a:rPr>
              <a:t>Over 2 million cases of human exposure to poisons were reported to the American Association of Poison Control Centers (AAPCC) in 2022</a:t>
            </a:r>
            <a:br>
              <a:rPr lang="en-US" sz="3200" b="0" i="0" u="none" strike="noStrike" dirty="0">
                <a:solidFill>
                  <a:srgbClr val="000000"/>
                </a:solidFill>
                <a:effectLst/>
                <a:latin typeface="Calibri" panose="020F0502020204030204" pitchFamily="34" charset="0"/>
                <a:cs typeface="Calibri" panose="020F0502020204030204" pitchFamily="34" charset="0"/>
              </a:rPr>
            </a:br>
            <a:endParaRPr lang="en-US" sz="3200" b="0" i="0" u="none" strike="noStrike" dirty="0">
              <a:solidFill>
                <a:srgbClr val="000000"/>
              </a:solidFill>
              <a:effectLst/>
              <a:latin typeface="Calibri" panose="020F0502020204030204" pitchFamily="34" charset="0"/>
              <a:cs typeface="Calibri" panose="020F0502020204030204" pitchFamily="34" charset="0"/>
            </a:endParaRPr>
          </a:p>
          <a:p>
            <a:pPr marL="285750" indent="-285750" rtl="0">
              <a:spcBef>
                <a:spcPts val="0"/>
              </a:spcBef>
              <a:spcAft>
                <a:spcPts val="0"/>
              </a:spcAft>
              <a:buFont typeface="Arial" panose="020B0604020202020204" pitchFamily="34" charset="0"/>
              <a:buChar char="•"/>
            </a:pPr>
            <a:r>
              <a:rPr lang="en-US" sz="3200" dirty="0">
                <a:latin typeface="Calibri" panose="020F0502020204030204" pitchFamily="34" charset="0"/>
                <a:cs typeface="Calibri" panose="020F0502020204030204" pitchFamily="34" charset="0"/>
              </a:rPr>
              <a:t>Supportive care is always the first step, and it includes assessing vital functions and initial volume repletion for hypotension correction and toxin elimination (e.g., baclofen, methotrexate, lithium). Sodium bicarbonate enhances the elimination of certain poisons through urine alkalinization (e.g. salicylates, methotrexate)</a:t>
            </a:r>
            <a:br>
              <a:rPr lang="en-US" sz="3200" b="0" i="0" u="none" strike="noStrike" dirty="0">
                <a:solidFill>
                  <a:srgbClr val="000000"/>
                </a:solidFill>
                <a:effectLst/>
                <a:latin typeface="Calibri" panose="020F0502020204030204" pitchFamily="34" charset="0"/>
                <a:cs typeface="Calibri" panose="020F0502020204030204" pitchFamily="34" charset="0"/>
              </a:rPr>
            </a:br>
            <a:endParaRPr lang="en-US" sz="3600" b="0" i="0" u="none" strike="noStrike" dirty="0">
              <a:solidFill>
                <a:srgbClr val="000000"/>
              </a:solidFill>
              <a:effectLst/>
              <a:latin typeface="Calibri" panose="020F0502020204030204" pitchFamily="34" charset="0"/>
              <a:cs typeface="Calibri" panose="020F0502020204030204" pitchFamily="34" charset="0"/>
            </a:endParaRPr>
          </a:p>
          <a:p>
            <a:pPr marL="285750" indent="-285750" rtl="0">
              <a:spcBef>
                <a:spcPts val="0"/>
              </a:spcBef>
              <a:spcAft>
                <a:spcPts val="0"/>
              </a:spcAft>
              <a:buFont typeface="Arial" panose="020B0604020202020204" pitchFamily="34" charset="0"/>
              <a:buChar char="•"/>
            </a:pPr>
            <a:r>
              <a:rPr lang="en-US" sz="3200" b="0" i="0" dirty="0">
                <a:solidFill>
                  <a:srgbClr val="0D0D0D"/>
                </a:solidFill>
                <a:effectLst/>
                <a:latin typeface="Calibri" panose="020F0502020204030204" pitchFamily="34" charset="0"/>
                <a:cs typeface="Calibri" panose="020F0502020204030204" pitchFamily="34" charset="0"/>
              </a:rPr>
              <a:t>Acetaminophen, the predominant cause of </a:t>
            </a:r>
            <a:r>
              <a:rPr lang="en-US" sz="3200" dirty="0">
                <a:solidFill>
                  <a:srgbClr val="0D0D0D"/>
                </a:solidFill>
                <a:latin typeface="Calibri" panose="020F0502020204030204" pitchFamily="34" charset="0"/>
                <a:cs typeface="Calibri" panose="020F0502020204030204" pitchFamily="34" charset="0"/>
              </a:rPr>
              <a:t>drug overdose in the US, is effectively countered by </a:t>
            </a:r>
            <a:r>
              <a:rPr lang="en-US" sz="3200" b="1" i="0" dirty="0">
                <a:solidFill>
                  <a:srgbClr val="0D0D0D"/>
                </a:solidFill>
                <a:effectLst/>
                <a:latin typeface="Calibri" panose="020F0502020204030204" pitchFamily="34" charset="0"/>
                <a:cs typeface="Calibri" panose="020F0502020204030204" pitchFamily="34" charset="0"/>
              </a:rPr>
              <a:t>N-acetylcysteine (NAC), </a:t>
            </a:r>
            <a:r>
              <a:rPr lang="en-US" sz="3200" i="0" dirty="0">
                <a:solidFill>
                  <a:srgbClr val="0D0D0D"/>
                </a:solidFill>
                <a:effectLst/>
                <a:latin typeface="Calibri" panose="020F0502020204030204" pitchFamily="34" charset="0"/>
                <a:cs typeface="Calibri" panose="020F0502020204030204" pitchFamily="34" charset="0"/>
              </a:rPr>
              <a:t>which inhibits </a:t>
            </a:r>
            <a:r>
              <a:rPr lang="en-US" sz="3200" b="0" i="0" dirty="0">
                <a:solidFill>
                  <a:srgbClr val="0D0D0D"/>
                </a:solidFill>
                <a:effectLst/>
                <a:latin typeface="Calibri" panose="020F0502020204030204" pitchFamily="34" charset="0"/>
                <a:cs typeface="Calibri" panose="020F0502020204030204" pitchFamily="34" charset="0"/>
              </a:rPr>
              <a:t>CYP2E1 preventing N-acetyl-p-benzoquinone imine (NAPQI) formation and restoring glutathione function. Indications for use include:</a:t>
            </a:r>
            <a:endParaRPr lang="en-US" sz="3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4A69D83-4E28-FD4C-B5AB-A6A963FBDC02}"/>
              </a:ext>
            </a:extLst>
          </p:cNvPr>
          <p:cNvSpPr txBox="1"/>
          <p:nvPr/>
        </p:nvSpPr>
        <p:spPr>
          <a:xfrm>
            <a:off x="2626425" y="7959070"/>
            <a:ext cx="12704062" cy="1384995"/>
          </a:xfrm>
          <a:prstGeom prst="rect">
            <a:avLst/>
          </a:prstGeom>
          <a:noFill/>
        </p:spPr>
        <p:txBody>
          <a:bodyPr wrap="square">
            <a:spAutoFit/>
          </a:bodyPr>
          <a:lstStyle/>
          <a:p>
            <a:pPr marL="285750" lvl="7" indent="-285750">
              <a:buFont typeface="Arial" panose="020B0604020202020204" pitchFamily="34" charset="0"/>
              <a:buChar char="•"/>
            </a:pPr>
            <a:r>
              <a:rPr lang="en-US" sz="2800" dirty="0">
                <a:solidFill>
                  <a:srgbClr val="0D0D0D"/>
                </a:solidFill>
                <a:latin typeface="Calibri" panose="020F0502020204030204" pitchFamily="34" charset="0"/>
                <a:cs typeface="Calibri" panose="020F0502020204030204" pitchFamily="34" charset="0"/>
              </a:rPr>
              <a:t>Single ingestion &gt;150 mg/kg or 7.5 grams</a:t>
            </a:r>
          </a:p>
          <a:p>
            <a:pPr marL="285750" lvl="5" indent="-285750">
              <a:buFont typeface="Arial" panose="020B0604020202020204" pitchFamily="34" charset="0"/>
              <a:buChar char="•"/>
            </a:pPr>
            <a:r>
              <a:rPr lang="en-US" sz="2800" dirty="0">
                <a:solidFill>
                  <a:srgbClr val="0D0D0D"/>
                </a:solidFill>
                <a:latin typeface="Calibri" panose="020F0502020204030204" pitchFamily="34" charset="0"/>
                <a:cs typeface="Calibri" panose="020F0502020204030204" pitchFamily="34" charset="0"/>
              </a:rPr>
              <a:t>Unknown ingestion time with serum acetaminophen concentrations &gt;10 mg/L</a:t>
            </a:r>
          </a:p>
          <a:p>
            <a:pPr marL="285750" lvl="5" indent="-285750">
              <a:buFont typeface="Arial" panose="020B0604020202020204" pitchFamily="34" charset="0"/>
              <a:buChar char="•"/>
            </a:pPr>
            <a:r>
              <a:rPr lang="en-US" sz="2800" dirty="0">
                <a:solidFill>
                  <a:srgbClr val="0D0D0D"/>
                </a:solidFill>
                <a:latin typeface="Calibri" panose="020F0502020204030204" pitchFamily="34" charset="0"/>
                <a:cs typeface="Calibri" panose="020F0502020204030204" pitchFamily="34" charset="0"/>
              </a:rPr>
              <a:t>History of ingestion with any evidence of liver injury</a:t>
            </a:r>
          </a:p>
        </p:txBody>
      </p:sp>
    </p:spTree>
    <p:extLst>
      <p:ext uri="{BB962C8B-B14F-4D97-AF65-F5344CB8AC3E}">
        <p14:creationId xmlns:p14="http://schemas.microsoft.com/office/powerpoint/2010/main" val="67973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9" name="Google Shape;439;p65">
            <a:extLst>
              <a:ext uri="{FF2B5EF4-FFF2-40B4-BE49-F238E27FC236}">
                <a16:creationId xmlns:a16="http://schemas.microsoft.com/office/drawing/2014/main" id="{A6400175-5017-FF43-9CFA-20200700362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l="-1838" t="5209" r="-1838" b="-2573"/>
          <a:stretch/>
        </p:blipFill>
        <p:spPr>
          <a:xfrm>
            <a:off x="398166" y="872835"/>
            <a:ext cx="17491667" cy="8379459"/>
          </a:xfrm>
          <a:prstGeom prst="rect">
            <a:avLst/>
          </a:prstGeom>
          <a:noFill/>
          <a:ln>
            <a:noFill/>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2" name="TextBox 1">
            <a:extLst>
              <a:ext uri="{FF2B5EF4-FFF2-40B4-BE49-F238E27FC236}">
                <a16:creationId xmlns:a16="http://schemas.microsoft.com/office/drawing/2014/main" id="{5CBF61AC-1F2B-744B-B6B6-FFFB61CB522C}"/>
              </a:ext>
            </a:extLst>
          </p:cNvPr>
          <p:cNvSpPr txBox="1"/>
          <p:nvPr/>
        </p:nvSpPr>
        <p:spPr>
          <a:xfrm>
            <a:off x="1519155" y="226269"/>
            <a:ext cx="15490138" cy="830997"/>
          </a:xfrm>
          <a:prstGeom prst="rect">
            <a:avLst/>
          </a:prstGeom>
          <a:noFill/>
        </p:spPr>
        <p:txBody>
          <a:bodyPr wrap="none" rtlCol="0">
            <a:spAutoFit/>
          </a:bodyPr>
          <a:lstStyle/>
          <a:p>
            <a:r>
              <a:rPr lang="en-US" sz="4800" b="1" dirty="0">
                <a:solidFill>
                  <a:srgbClr val="002060"/>
                </a:solidFill>
                <a:latin typeface="Calibri" panose="020F0502020204030204" pitchFamily="34" charset="0"/>
                <a:cs typeface="Calibri" panose="020F0502020204030204" pitchFamily="34" charset="0"/>
              </a:rPr>
              <a:t>How to Fill Out Your NephMadness Bracket with Zoom Polls</a:t>
            </a:r>
          </a:p>
        </p:txBody>
      </p:sp>
    </p:spTree>
    <p:extLst>
      <p:ext uri="{BB962C8B-B14F-4D97-AF65-F5344CB8AC3E}">
        <p14:creationId xmlns:p14="http://schemas.microsoft.com/office/powerpoint/2010/main" val="1187368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90;p1">
            <a:extLst>
              <a:ext uri="{FF2B5EF4-FFF2-40B4-BE49-F238E27FC236}">
                <a16:creationId xmlns:a16="http://schemas.microsoft.com/office/drawing/2014/main" id="{2A97BFE8-72DE-204B-94E0-B3EDBDA3C7DD}"/>
              </a:ext>
            </a:extLst>
          </p:cNvPr>
          <p:cNvSpPr txBox="1"/>
          <p:nvPr/>
        </p:nvSpPr>
        <p:spPr>
          <a:xfrm>
            <a:off x="1348290" y="169741"/>
            <a:ext cx="15591419" cy="155216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r>
              <a:rPr lang="en-US" sz="6000" b="1" dirty="0">
                <a:solidFill>
                  <a:srgbClr val="002060"/>
                </a:solidFill>
                <a:latin typeface="Calibri" panose="020F0502020204030204" pitchFamily="34" charset="0"/>
                <a:ea typeface="Calibri"/>
                <a:cs typeface="Calibri" panose="020F0502020204030204" pitchFamily="34" charset="0"/>
                <a:sym typeface="Calibri"/>
              </a:rPr>
              <a:t>Antidotes</a:t>
            </a:r>
            <a:endParaRPr sz="28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10" name="TextBox 9">
            <a:extLst>
              <a:ext uri="{FF2B5EF4-FFF2-40B4-BE49-F238E27FC236}">
                <a16:creationId xmlns:a16="http://schemas.microsoft.com/office/drawing/2014/main" id="{C904C0DD-6558-B94C-8B45-74402FD000E3}"/>
              </a:ext>
            </a:extLst>
          </p:cNvPr>
          <p:cNvSpPr txBox="1"/>
          <p:nvPr/>
        </p:nvSpPr>
        <p:spPr>
          <a:xfrm>
            <a:off x="700087" y="1471613"/>
            <a:ext cx="16587788" cy="9448740"/>
          </a:xfrm>
          <a:prstGeom prst="rect">
            <a:avLst/>
          </a:prstGeom>
          <a:noFill/>
        </p:spPr>
        <p:txBody>
          <a:bodyPr wrap="square" rtlCol="0">
            <a:spAutoFit/>
          </a:bodyPr>
          <a:lstStyle/>
          <a:p>
            <a:pPr marL="285750" indent="-285750" rtl="0">
              <a:spcBef>
                <a:spcPts val="0"/>
              </a:spcBef>
              <a:spcAft>
                <a:spcPts val="0"/>
              </a:spcAft>
              <a:buFont typeface="Arial" panose="020B0604020202020204" pitchFamily="34" charset="0"/>
              <a:buChar char="•"/>
            </a:pPr>
            <a:r>
              <a:rPr lang="en-US" sz="3200" b="0" i="0" dirty="0">
                <a:solidFill>
                  <a:srgbClr val="0D0D0D"/>
                </a:solidFill>
                <a:effectLst/>
                <a:latin typeface="Calibri" panose="020F0502020204030204" pitchFamily="34" charset="0"/>
                <a:cs typeface="Calibri" panose="020F0502020204030204" pitchFamily="34" charset="0"/>
              </a:rPr>
              <a:t>Fomepizole is a strong inhibitor of alcohol dehydrogenase (ADH), preventing the metabolism of toxic alcohols (e.g. methanol and ethylene glycol) into harmful metabolites</a:t>
            </a:r>
          </a:p>
          <a:p>
            <a:pPr marL="285750" indent="-285750" rtl="0">
              <a:spcBef>
                <a:spcPts val="0"/>
              </a:spcBef>
              <a:spcAft>
                <a:spcPts val="0"/>
              </a:spcAft>
              <a:buFont typeface="Arial" panose="020B0604020202020204" pitchFamily="34" charset="0"/>
              <a:buChar char="•"/>
            </a:pPr>
            <a:endParaRPr lang="en-US" sz="3000" dirty="0">
              <a:solidFill>
                <a:srgbClr val="0D0D0D"/>
              </a:solidFill>
              <a:latin typeface="Calibri" panose="020F0502020204030204" pitchFamily="34" charset="0"/>
              <a:cs typeface="Calibri" panose="020F0502020204030204" pitchFamily="34" charset="0"/>
            </a:endParaRPr>
          </a:p>
          <a:p>
            <a:pPr marL="285750" indent="-285750" rtl="0">
              <a:spcBef>
                <a:spcPts val="0"/>
              </a:spcBef>
              <a:spcAft>
                <a:spcPts val="0"/>
              </a:spcAft>
              <a:buFont typeface="Arial" panose="020B0604020202020204" pitchFamily="34" charset="0"/>
              <a:buChar char="•"/>
            </a:pPr>
            <a:r>
              <a:rPr lang="en-US" sz="3200" b="0" dirty="0">
                <a:effectLst/>
                <a:latin typeface="Calibri" panose="020F0502020204030204" pitchFamily="34" charset="0"/>
                <a:cs typeface="Calibri" panose="020F0502020204030204" pitchFamily="34" charset="0"/>
              </a:rPr>
              <a:t>Fomepizole is a potent inhibitor of CYP2E1 and may inhibit Jun-N-terminal kinase (JNK, an enzyme involved in hepatotoxicity, therefore, this antidote has also been used in high-risk acetaminophen poisoning</a:t>
            </a:r>
          </a:p>
          <a:p>
            <a:pPr marL="285750" indent="-285750" rtl="0">
              <a:spcBef>
                <a:spcPts val="0"/>
              </a:spcBef>
              <a:spcAft>
                <a:spcPts val="0"/>
              </a:spcAft>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rtl="0">
              <a:spcBef>
                <a:spcPts val="0"/>
              </a:spcBef>
              <a:spcAft>
                <a:spcPts val="0"/>
              </a:spcAft>
              <a:buFont typeface="Arial" panose="020B0604020202020204" pitchFamily="34" charset="0"/>
              <a:buChar char="•"/>
            </a:pPr>
            <a:r>
              <a:rPr lang="en-US" sz="3200" b="0" dirty="0">
                <a:effectLst/>
                <a:latin typeface="Calibri" panose="020F0502020204030204" pitchFamily="34" charset="0"/>
                <a:cs typeface="Calibri" panose="020F0502020204030204" pitchFamily="34" charset="0"/>
              </a:rPr>
              <a:t>Ethanol has a strong affinity for ADH and serves as an alternative to fomepizole when unavailable. Administered IV or orally, it aims to achieve an ethanol level of 100 mg/dL or ¼ to 1/3 of the serum methanol or ethylene glycol concentrations, expressed in mg/dL.</a:t>
            </a:r>
          </a:p>
          <a:p>
            <a:pPr marL="285750" indent="-285750" rtl="0">
              <a:spcBef>
                <a:spcPts val="0"/>
              </a:spcBef>
              <a:spcAft>
                <a:spcPts val="0"/>
              </a:spcAft>
              <a:buFont typeface="Arial" panose="020B0604020202020204" pitchFamily="34" charset="0"/>
              <a:buChar char="•"/>
            </a:pPr>
            <a:endParaRPr lang="en-US" sz="3000" b="0" dirty="0">
              <a:effectLst/>
              <a:latin typeface="Calibri" panose="020F0502020204030204" pitchFamily="34" charset="0"/>
              <a:cs typeface="Calibri" panose="020F0502020204030204" pitchFamily="34" charset="0"/>
            </a:endParaRPr>
          </a:p>
          <a:p>
            <a:pPr marL="285750" indent="-285750" rtl="0">
              <a:spcBef>
                <a:spcPts val="0"/>
              </a:spcBef>
              <a:spcAft>
                <a:spcPts val="0"/>
              </a:spcAft>
              <a:buFont typeface="Arial" panose="020B0604020202020204" pitchFamily="34" charset="0"/>
              <a:buChar char="•"/>
            </a:pPr>
            <a:r>
              <a:rPr lang="en-US" sz="3200" b="0" dirty="0">
                <a:effectLst/>
                <a:latin typeface="Calibri" panose="020F0502020204030204" pitchFamily="34" charset="0"/>
                <a:cs typeface="Calibri" panose="020F0502020204030204" pitchFamily="34" charset="0"/>
              </a:rPr>
              <a:t>For methotrexate (MTX) poisoning, </a:t>
            </a:r>
            <a:r>
              <a:rPr lang="en-US" sz="3200" b="1" u="sng" dirty="0">
                <a:effectLst/>
                <a:latin typeface="Calibri" panose="020F0502020204030204" pitchFamily="34" charset="0"/>
                <a:cs typeface="Calibri" panose="020F0502020204030204" pitchFamily="34" charset="0"/>
              </a:rPr>
              <a:t>leucovorin</a:t>
            </a:r>
            <a:r>
              <a:rPr lang="en-US" sz="3200" b="0" dirty="0">
                <a:effectLst/>
                <a:latin typeface="Calibri" panose="020F0502020204030204" pitchFamily="34" charset="0"/>
                <a:cs typeface="Calibri" panose="020F0502020204030204" pitchFamily="34" charset="0"/>
              </a:rPr>
              <a:t> is the primary antidote as it bypasses the dihydrofolate reductase blockade induced by the poison. Urine alkalinization helps eliminate the drug. In cases of AKI and high drug concentrations (variable based on the time post-high dose MTX), </a:t>
            </a:r>
            <a:r>
              <a:rPr lang="en-US" sz="3200" b="1" u="sng" dirty="0">
                <a:effectLst/>
                <a:latin typeface="Calibri" panose="020F0502020204030204" pitchFamily="34" charset="0"/>
                <a:cs typeface="Calibri" panose="020F0502020204030204" pitchFamily="34" charset="0"/>
              </a:rPr>
              <a:t>glucarpidase</a:t>
            </a:r>
            <a:r>
              <a:rPr lang="en-US" sz="3200" b="1" u="sng" dirty="0">
                <a:latin typeface="Calibri" panose="020F0502020204030204" pitchFamily="34" charset="0"/>
                <a:cs typeface="Calibri" panose="020F0502020204030204" pitchFamily="34" charset="0"/>
              </a:rPr>
              <a:t>,</a:t>
            </a:r>
            <a:r>
              <a:rPr lang="en-US" sz="3200" b="1" u="sng" dirty="0">
                <a:effectLst/>
                <a:latin typeface="Calibri" panose="020F0502020204030204" pitchFamily="34" charset="0"/>
                <a:cs typeface="Calibri" panose="020F0502020204030204" pitchFamily="34" charset="0"/>
              </a:rPr>
              <a:t> </a:t>
            </a:r>
            <a:r>
              <a:rPr lang="en-US" sz="3200" b="0" dirty="0">
                <a:effectLst/>
                <a:latin typeface="Calibri" panose="020F0502020204030204" pitchFamily="34" charset="0"/>
                <a:cs typeface="Calibri" panose="020F0502020204030204" pitchFamily="34" charset="0"/>
              </a:rPr>
              <a:t>a recombinant bacterial enzyme that rapidly converts extracellular MTX into inactive metabolites, is typically needed, </a:t>
            </a:r>
            <a:br>
              <a:rPr lang="en-US" sz="3200" b="0" dirty="0">
                <a:effectLst/>
                <a:latin typeface="Calibri" panose="020F0502020204030204" pitchFamily="34" charset="0"/>
                <a:cs typeface="Calibri" panose="020F0502020204030204" pitchFamily="34" charset="0"/>
              </a:rPr>
            </a:br>
            <a:r>
              <a:rPr lang="en-US" sz="3200" b="0" dirty="0">
                <a:effectLst/>
                <a:latin typeface="Calibri" panose="020F0502020204030204" pitchFamily="34" charset="0"/>
                <a:cs typeface="Calibri" panose="020F0502020204030204" pitchFamily="34" charset="0"/>
              </a:rPr>
              <a:t>administered as a single dose of 50 units/kg</a:t>
            </a: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7481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pic>
        <p:nvPicPr>
          <p:cNvPr id="3" name="Picture 2" descr="A screenshot of a computer&#10;&#10;Description automatically generated">
            <a:extLst>
              <a:ext uri="{FF2B5EF4-FFF2-40B4-BE49-F238E27FC236}">
                <a16:creationId xmlns:a16="http://schemas.microsoft.com/office/drawing/2014/main" id="{2D4C7CBD-616F-BF4E-A497-77518EBF3185}"/>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59001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close-up of a washing machine&#10;&#10;Description automatically generated">
            <a:extLst>
              <a:ext uri="{FF2B5EF4-FFF2-40B4-BE49-F238E27FC236}">
                <a16:creationId xmlns:a16="http://schemas.microsoft.com/office/drawing/2014/main" id="{C2CAB53E-742D-ED4E-930F-B291675792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7077" y="1366088"/>
            <a:ext cx="12413844" cy="8272570"/>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Extracorporeal Therapies</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4235532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90;p1">
            <a:extLst>
              <a:ext uri="{FF2B5EF4-FFF2-40B4-BE49-F238E27FC236}">
                <a16:creationId xmlns:a16="http://schemas.microsoft.com/office/drawing/2014/main" id="{FA35B583-0237-BD41-B618-E6765216E952}"/>
              </a:ext>
            </a:extLst>
          </p:cNvPr>
          <p:cNvSpPr txBox="1"/>
          <p:nvPr/>
        </p:nvSpPr>
        <p:spPr>
          <a:xfrm>
            <a:off x="1348290" y="329647"/>
            <a:ext cx="15591419" cy="155216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r>
              <a:rPr lang="en-US" sz="6000" b="1" dirty="0">
                <a:solidFill>
                  <a:srgbClr val="002060"/>
                </a:solidFill>
                <a:latin typeface="Calibri" panose="020F0502020204030204" pitchFamily="34" charset="0"/>
                <a:ea typeface="Calibri"/>
                <a:cs typeface="Calibri" panose="020F0502020204030204" pitchFamily="34" charset="0"/>
                <a:sym typeface="Calibri"/>
              </a:rPr>
              <a:t>Extracorporeal therapies (ECTR)</a:t>
            </a:r>
            <a:endParaRPr sz="28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10" name="TextBox 9">
            <a:extLst>
              <a:ext uri="{FF2B5EF4-FFF2-40B4-BE49-F238E27FC236}">
                <a16:creationId xmlns:a16="http://schemas.microsoft.com/office/drawing/2014/main" id="{42DED5CC-EFDC-B944-BA1A-BAE60F6C061D}"/>
              </a:ext>
            </a:extLst>
          </p:cNvPr>
          <p:cNvSpPr txBox="1"/>
          <p:nvPr/>
        </p:nvSpPr>
        <p:spPr>
          <a:xfrm>
            <a:off x="1014411" y="2224534"/>
            <a:ext cx="16259175" cy="5570756"/>
          </a:xfrm>
          <a:prstGeom prst="rect">
            <a:avLst/>
          </a:prstGeom>
          <a:noFill/>
        </p:spPr>
        <p:txBody>
          <a:bodyPr wrap="square" rtlCol="0">
            <a:spAutoFit/>
          </a:bodyPr>
          <a:lstStyle/>
          <a:p>
            <a:pPr marL="285750" indent="-285750">
              <a:buFont typeface="Arial" panose="020B0604020202020204" pitchFamily="34" charset="0"/>
              <a:buChar char="•"/>
            </a:pPr>
            <a:r>
              <a:rPr lang="en-US" sz="3200" b="0" i="0" u="none" strike="noStrike" dirty="0">
                <a:solidFill>
                  <a:srgbClr val="000000"/>
                </a:solidFill>
                <a:effectLst/>
                <a:latin typeface="Calibri" panose="020F0502020204030204" pitchFamily="34" charset="0"/>
                <a:cs typeface="Calibri" panose="020F0502020204030204" pitchFamily="34" charset="0"/>
              </a:rPr>
              <a:t>Hemodialysis (HD) was introduced in 1913 for salicylate clearance, but the ECTR’s role in poisoning management has regional variations and remains a topic of debate</a:t>
            </a:r>
            <a:br>
              <a:rPr lang="en-US" sz="3200" b="0" i="0" u="none" strike="noStrike" dirty="0">
                <a:solidFill>
                  <a:srgbClr val="000000"/>
                </a:solidFill>
                <a:effectLst/>
                <a:latin typeface="Calibri" panose="020F0502020204030204" pitchFamily="34" charset="0"/>
                <a:cs typeface="Calibri" panose="020F0502020204030204" pitchFamily="34" charset="0"/>
              </a:rPr>
            </a:br>
            <a:endParaRPr lang="en-US" sz="3200" b="0" i="0" u="none" strike="noStrike" dirty="0">
              <a:solidFill>
                <a:srgbClr val="000000"/>
              </a:solidFill>
              <a:effectLst/>
              <a:latin typeface="Calibri" panose="020F0502020204030204" pitchFamily="34" charset="0"/>
              <a:cs typeface="Calibri" panose="020F0502020204030204" pitchFamily="34" charset="0"/>
            </a:endParaRPr>
          </a:p>
          <a:p>
            <a:pPr marL="285750" indent="-285750" rtl="0">
              <a:spcBef>
                <a:spcPts val="0"/>
              </a:spcBef>
              <a:spcAft>
                <a:spcPts val="0"/>
              </a:spcAft>
              <a:buFont typeface="Arial" panose="020B0604020202020204" pitchFamily="34" charset="0"/>
              <a:buChar char="•"/>
            </a:pPr>
            <a:r>
              <a:rPr lang="en-US" sz="3200" dirty="0">
                <a:latin typeface="Calibri" panose="020F0502020204030204" pitchFamily="34" charset="0"/>
                <a:cs typeface="Calibri" panose="020F0502020204030204" pitchFamily="34" charset="0"/>
              </a:rPr>
              <a:t> The EXtracorporeal TReatments In Poisoning (EXTRIP) workgroup recommends ECTRs when there are clear signs of severe toxicity, impaired endogenous clearance, and plausible toxin dialysance</a:t>
            </a:r>
            <a:br>
              <a:rPr lang="en-US" sz="3200" b="0" i="0" u="none" strike="noStrike" dirty="0">
                <a:solidFill>
                  <a:srgbClr val="000000"/>
                </a:solidFill>
                <a:effectLst/>
                <a:latin typeface="Calibri" panose="020F0502020204030204" pitchFamily="34" charset="0"/>
                <a:cs typeface="Calibri" panose="020F0502020204030204" pitchFamily="34" charset="0"/>
              </a:rPr>
            </a:br>
            <a:endParaRPr lang="en-US" sz="3600" b="0" i="0" u="none" strike="noStrike" dirty="0">
              <a:solidFill>
                <a:srgbClr val="000000"/>
              </a:solidFill>
              <a:effectLst/>
              <a:latin typeface="Calibri" panose="020F0502020204030204" pitchFamily="34" charset="0"/>
              <a:cs typeface="Calibri" panose="020F0502020204030204" pitchFamily="34" charset="0"/>
            </a:endParaRPr>
          </a:p>
          <a:p>
            <a:pPr marL="285750" indent="-285750" rtl="0">
              <a:spcBef>
                <a:spcPts val="0"/>
              </a:spcBef>
              <a:spcAft>
                <a:spcPts val="0"/>
              </a:spcAft>
              <a:buFont typeface="Arial" panose="020B0604020202020204" pitchFamily="34" charset="0"/>
              <a:buChar char="•"/>
            </a:pPr>
            <a:r>
              <a:rPr lang="en-US" sz="3200" b="0" i="0" dirty="0">
                <a:solidFill>
                  <a:srgbClr val="0D0D0D"/>
                </a:solidFill>
                <a:effectLst/>
                <a:latin typeface="Calibri" panose="020F0502020204030204" pitchFamily="34" charset="0"/>
                <a:cs typeface="Calibri" panose="020F0502020204030204" pitchFamily="34" charset="0"/>
              </a:rPr>
              <a:t>HD is the preferred ECTR, irrespective of hemodynamics due to its impact on drug clearance influenced by poison properties. Clearance is optimized using high-flux dialyzers, high blood flow, longer treatment times</a:t>
            </a:r>
          </a:p>
          <a:p>
            <a:pPr marL="285750" indent="-285750" rtl="0">
              <a:spcBef>
                <a:spcPts val="0"/>
              </a:spcBef>
              <a:spcAft>
                <a:spcPts val="0"/>
              </a:spcAft>
              <a:buFont typeface="Arial" panose="020B0604020202020204" pitchFamily="34" charset="0"/>
              <a:buChar char="•"/>
            </a:pPr>
            <a:endParaRPr lang="en-US" sz="3200" dirty="0">
              <a:solidFill>
                <a:srgbClr val="0D0D0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0884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90;p1">
            <a:extLst>
              <a:ext uri="{FF2B5EF4-FFF2-40B4-BE49-F238E27FC236}">
                <a16:creationId xmlns:a16="http://schemas.microsoft.com/office/drawing/2014/main" id="{3D0F7FA7-87CA-3245-9071-97EB06BFABCA}"/>
              </a:ext>
            </a:extLst>
          </p:cNvPr>
          <p:cNvSpPr txBox="1"/>
          <p:nvPr/>
        </p:nvSpPr>
        <p:spPr>
          <a:xfrm>
            <a:off x="1348290" y="329647"/>
            <a:ext cx="15591419" cy="155216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r>
              <a:rPr lang="en-US" sz="6000" b="1" dirty="0">
                <a:solidFill>
                  <a:srgbClr val="002060"/>
                </a:solidFill>
                <a:latin typeface="Calibri" panose="020F0502020204030204" pitchFamily="34" charset="0"/>
                <a:ea typeface="Calibri"/>
                <a:cs typeface="Calibri" panose="020F0502020204030204" pitchFamily="34" charset="0"/>
                <a:sym typeface="Calibri"/>
              </a:rPr>
              <a:t>Extracorporeal therapies (ECTR)</a:t>
            </a:r>
            <a:endParaRPr sz="28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10" name="TextBox 9">
            <a:extLst>
              <a:ext uri="{FF2B5EF4-FFF2-40B4-BE49-F238E27FC236}">
                <a16:creationId xmlns:a16="http://schemas.microsoft.com/office/drawing/2014/main" id="{0D6C7DF7-D084-784E-9A66-ECA96A8BF030}"/>
              </a:ext>
            </a:extLst>
          </p:cNvPr>
          <p:cNvSpPr txBox="1"/>
          <p:nvPr/>
        </p:nvSpPr>
        <p:spPr>
          <a:xfrm>
            <a:off x="1014411" y="2377535"/>
            <a:ext cx="16259175"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D0D0D"/>
                </a:solidFill>
                <a:latin typeface="Calibri" panose="020F0502020204030204" pitchFamily="34" charset="0"/>
                <a:cs typeface="Calibri" panose="020F0502020204030204" pitchFamily="34" charset="0"/>
              </a:rPr>
              <a:t>Continues Kidney Replacement Therapy (CKRT) is not the initial choice since its clearance is substantially lower than what a single session of hemodialysis can provide. CKRT after an initial HD session to manage the rebound can be a practical option (though re-dialyzing the patient is still preferred)</a:t>
            </a:r>
            <a:endParaRPr lang="en-US" sz="3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200" b="0" i="0" u="none" strike="noStrike" dirty="0">
              <a:solidFill>
                <a:srgbClr val="00000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b="0" i="0" u="none" strike="noStrike" dirty="0">
                <a:solidFill>
                  <a:srgbClr val="000000"/>
                </a:solidFill>
                <a:effectLst/>
                <a:latin typeface="Calibri" panose="020F0502020204030204" pitchFamily="34" charset="0"/>
                <a:cs typeface="Calibri" panose="020F0502020204030204" pitchFamily="34" charset="0"/>
              </a:rPr>
              <a:t>Other less common ECTR options include the following: </a:t>
            </a:r>
          </a:p>
          <a:p>
            <a:endParaRPr lang="en-US" sz="3200" b="0" i="0" u="none" strike="noStrike" dirty="0">
              <a:solidFill>
                <a:srgbClr val="000000"/>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11E7EB8-D54A-E140-B7E6-E966359348E0}"/>
              </a:ext>
            </a:extLst>
          </p:cNvPr>
          <p:cNvSpPr txBox="1"/>
          <p:nvPr/>
        </p:nvSpPr>
        <p:spPr>
          <a:xfrm>
            <a:off x="1824445" y="5720810"/>
            <a:ext cx="12704062" cy="3108543"/>
          </a:xfrm>
          <a:prstGeom prst="rect">
            <a:avLst/>
          </a:prstGeom>
          <a:noFill/>
        </p:spPr>
        <p:txBody>
          <a:bodyPr wrap="square">
            <a:spAutoFit/>
          </a:bodyPr>
          <a:lstStyle/>
          <a:p>
            <a:pPr marL="285750" indent="-285750">
              <a:buFont typeface="Arial" panose="020B0604020202020204" pitchFamily="34" charset="0"/>
              <a:buChar char="•"/>
            </a:pPr>
            <a:r>
              <a:rPr lang="en-US" sz="2800" b="0" i="0" u="none" strike="noStrike" dirty="0">
                <a:solidFill>
                  <a:srgbClr val="000000"/>
                </a:solidFill>
                <a:effectLst/>
                <a:latin typeface="Calibri" panose="020F0502020204030204" pitchFamily="34" charset="0"/>
                <a:cs typeface="Calibri" panose="020F0502020204030204" pitchFamily="34" charset="0"/>
              </a:rPr>
              <a:t>Hemoperfusion removal via charcoal or resin cartridge</a:t>
            </a:r>
            <a:br>
              <a:rPr lang="en-US" sz="2800" b="0" i="0" u="none" strike="noStrike" dirty="0">
                <a:solidFill>
                  <a:srgbClr val="000000"/>
                </a:solidFill>
                <a:effectLst/>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a:p>
            <a:pPr marL="285750" lvl="5" indent="-285750">
              <a:buFont typeface="Arial" panose="020B0604020202020204" pitchFamily="34" charset="0"/>
              <a:buChar char="•"/>
            </a:pPr>
            <a:r>
              <a:rPr lang="en-US" sz="2800" dirty="0">
                <a:solidFill>
                  <a:srgbClr val="0D0D0D"/>
                </a:solidFill>
                <a:latin typeface="Calibri" panose="020F0502020204030204" pitchFamily="34" charset="0"/>
                <a:cs typeface="Calibri" panose="020F0502020204030204" pitchFamily="34" charset="0"/>
              </a:rPr>
              <a:t>Therapeutic Plasma Exchange (TPE), separates plasma and exchanges it for albumin or fresh frozen plasma. It can be effective for highly protein-bound and large poisons</a:t>
            </a:r>
          </a:p>
          <a:p>
            <a:pPr marL="285750" lvl="5" indent="-285750">
              <a:buFont typeface="Arial" panose="020B0604020202020204" pitchFamily="34" charset="0"/>
              <a:buChar char="•"/>
            </a:pPr>
            <a:endParaRPr lang="en-US" sz="2800" dirty="0">
              <a:solidFill>
                <a:srgbClr val="0D0D0D"/>
              </a:solidFill>
              <a:latin typeface="Calibri" panose="020F0502020204030204" pitchFamily="34" charset="0"/>
              <a:cs typeface="Calibri" panose="020F0502020204030204" pitchFamily="34" charset="0"/>
            </a:endParaRPr>
          </a:p>
          <a:p>
            <a:pPr marL="285750" lvl="5" indent="-285750">
              <a:buFont typeface="Arial" panose="020B0604020202020204" pitchFamily="34" charset="0"/>
              <a:buChar char="•"/>
            </a:pPr>
            <a:r>
              <a:rPr lang="en-US" sz="2800" dirty="0">
                <a:solidFill>
                  <a:srgbClr val="0D0D0D"/>
                </a:solidFill>
                <a:latin typeface="Calibri" panose="020F0502020204030204" pitchFamily="34" charset="0"/>
                <a:cs typeface="Calibri" panose="020F0502020204030204" pitchFamily="34" charset="0"/>
              </a:rPr>
              <a:t>Peritoneal dialysis has a limited role in acute poisoning (max clearance &lt;20 mL/min)</a:t>
            </a:r>
          </a:p>
        </p:txBody>
      </p:sp>
    </p:spTree>
    <p:extLst>
      <p:ext uri="{BB962C8B-B14F-4D97-AF65-F5344CB8AC3E}">
        <p14:creationId xmlns:p14="http://schemas.microsoft.com/office/powerpoint/2010/main" val="204090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pic>
        <p:nvPicPr>
          <p:cNvPr id="3" name="Picture 2" descr="A screenshot of a computer&#10;&#10;Description automatically generated">
            <a:extLst>
              <a:ext uri="{FF2B5EF4-FFF2-40B4-BE49-F238E27FC236}">
                <a16:creationId xmlns:a16="http://schemas.microsoft.com/office/drawing/2014/main" id="{39B0B47C-09CF-CA4A-8FB8-BD0C191C1435}"/>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042127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688;p155">
            <a:extLst>
              <a:ext uri="{FF2B5EF4-FFF2-40B4-BE49-F238E27FC236}">
                <a16:creationId xmlns:a16="http://schemas.microsoft.com/office/drawing/2014/main" id="{F2AB9EC3-E9F1-0947-A4C5-DD522D9A43E9}"/>
              </a:ext>
            </a:extLst>
          </p:cNvPr>
          <p:cNvSpPr/>
          <p:nvPr/>
        </p:nvSpPr>
        <p:spPr>
          <a:xfrm>
            <a:off x="2616834" y="329647"/>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200" b="1" dirty="0">
                <a:solidFill>
                  <a:srgbClr val="002060"/>
                </a:solidFill>
                <a:latin typeface="Calibri"/>
                <a:ea typeface="Calibri"/>
                <a:cs typeface="Calibri"/>
                <a:sym typeface="Calibri"/>
              </a:rPr>
              <a:t>EFFLUENT EIGHT ROUND</a:t>
            </a:r>
            <a:endParaRPr sz="7200" dirty="0">
              <a:solidFill>
                <a:srgbClr val="002060"/>
              </a:solidFill>
            </a:endParaRPr>
          </a:p>
        </p:txBody>
      </p:sp>
      <p:sp>
        <p:nvSpPr>
          <p:cNvPr id="10" name="Google Shape;1689;p155">
            <a:extLst>
              <a:ext uri="{FF2B5EF4-FFF2-40B4-BE49-F238E27FC236}">
                <a16:creationId xmlns:a16="http://schemas.microsoft.com/office/drawing/2014/main" id="{8C7C455A-AE1D-F642-A8C9-D96B34CBAE3F}"/>
              </a:ext>
            </a:extLst>
          </p:cNvPr>
          <p:cNvSpPr/>
          <p:nvPr/>
        </p:nvSpPr>
        <p:spPr>
          <a:xfrm>
            <a:off x="7380112" y="6936255"/>
            <a:ext cx="4928174" cy="109631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Antidotes and Supportive Therapies</a:t>
            </a:r>
            <a:endParaRPr sz="3200" dirty="0">
              <a:solidFill>
                <a:srgbClr val="235451"/>
              </a:solidFill>
            </a:endParaRPr>
          </a:p>
        </p:txBody>
      </p:sp>
      <p:sp>
        <p:nvSpPr>
          <p:cNvPr id="11" name="Google Shape;1690;p155">
            <a:extLst>
              <a:ext uri="{FF2B5EF4-FFF2-40B4-BE49-F238E27FC236}">
                <a16:creationId xmlns:a16="http://schemas.microsoft.com/office/drawing/2014/main" id="{A0A981C5-861B-624F-BC5E-D84E84FA9BBA}"/>
              </a:ext>
            </a:extLst>
          </p:cNvPr>
          <p:cNvSpPr txBox="1"/>
          <p:nvPr/>
        </p:nvSpPr>
        <p:spPr>
          <a:xfrm>
            <a:off x="2874591" y="1498857"/>
            <a:ext cx="12538815" cy="661699"/>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35451"/>
                </a:solidFill>
                <a:latin typeface="Calibri"/>
                <a:ea typeface="Calibri"/>
                <a:cs typeface="Calibri"/>
                <a:sym typeface="Calibri"/>
              </a:rPr>
              <a:t>Pick Your Champion for the Toxicology Region</a:t>
            </a:r>
            <a:endParaRPr sz="4000" dirty="0">
              <a:solidFill>
                <a:srgbClr val="235451"/>
              </a:solidFill>
            </a:endParaRPr>
          </a:p>
        </p:txBody>
      </p:sp>
      <p:sp>
        <p:nvSpPr>
          <p:cNvPr id="14" name="Google Shape;1691;p155">
            <a:extLst>
              <a:ext uri="{FF2B5EF4-FFF2-40B4-BE49-F238E27FC236}">
                <a16:creationId xmlns:a16="http://schemas.microsoft.com/office/drawing/2014/main" id="{FC13BA3F-4B00-634F-8B9D-C5A390D88AB5}"/>
              </a:ext>
            </a:extLst>
          </p:cNvPr>
          <p:cNvSpPr/>
          <p:nvPr/>
        </p:nvSpPr>
        <p:spPr>
          <a:xfrm>
            <a:off x="13971285" y="6868148"/>
            <a:ext cx="2884241" cy="109631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Extracorporeal Therapies</a:t>
            </a:r>
            <a:endParaRPr sz="3200" dirty="0">
              <a:solidFill>
                <a:srgbClr val="235451"/>
              </a:solidFill>
            </a:endParaRPr>
          </a:p>
        </p:txBody>
      </p:sp>
      <p:sp>
        <p:nvSpPr>
          <p:cNvPr id="15" name="Google Shape;1692;p155">
            <a:extLst>
              <a:ext uri="{FF2B5EF4-FFF2-40B4-BE49-F238E27FC236}">
                <a16:creationId xmlns:a16="http://schemas.microsoft.com/office/drawing/2014/main" id="{EF950466-9EAF-3245-B483-498BE424652A}"/>
              </a:ext>
            </a:extLst>
          </p:cNvPr>
          <p:cNvSpPr/>
          <p:nvPr/>
        </p:nvSpPr>
        <p:spPr>
          <a:xfrm>
            <a:off x="11493683" y="5051398"/>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2700" b="1" dirty="0">
                <a:solidFill>
                  <a:srgbClr val="EA60F1"/>
                </a:solidFill>
                <a:latin typeface="Calibri"/>
                <a:ea typeface="Calibri"/>
                <a:cs typeface="Calibri"/>
                <a:sym typeface="Calibri"/>
              </a:rPr>
              <a:t>vs</a:t>
            </a:r>
            <a:endParaRPr sz="2700" b="1" dirty="0">
              <a:solidFill>
                <a:srgbClr val="EA60F1"/>
              </a:solidFill>
              <a:latin typeface="Calibri"/>
              <a:ea typeface="Calibri"/>
              <a:cs typeface="Calibri"/>
              <a:sym typeface="Calibri"/>
            </a:endParaRPr>
          </a:p>
        </p:txBody>
      </p:sp>
      <p:pic>
        <p:nvPicPr>
          <p:cNvPr id="18" name="Picture 17" descr="A glass bottle with purple liquid in it&#10;&#10;Description automatically generated">
            <a:extLst>
              <a:ext uri="{FF2B5EF4-FFF2-40B4-BE49-F238E27FC236}">
                <a16:creationId xmlns:a16="http://schemas.microsoft.com/office/drawing/2014/main" id="{73812CBE-B1A8-784B-B0A2-D1B6D29DB5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0112" y="3743224"/>
            <a:ext cx="4778551" cy="3185700"/>
          </a:xfrm>
          <a:prstGeom prst="rect">
            <a:avLst/>
          </a:prstGeom>
          <a:ln w="38100" cap="sq">
            <a:solidFill>
              <a:srgbClr val="000000"/>
            </a:solidFill>
            <a:miter lim="800000"/>
          </a:ln>
        </p:spPr>
      </p:pic>
      <p:pic>
        <p:nvPicPr>
          <p:cNvPr id="17" name="Picture 16" descr="A bottle with a skull and a syringe and a device&#10;&#10;Description automatically generated">
            <a:extLst>
              <a:ext uri="{FF2B5EF4-FFF2-40B4-BE49-F238E27FC236}">
                <a16:creationId xmlns:a16="http://schemas.microsoft.com/office/drawing/2014/main" id="{F437B6AD-9137-8947-81EC-25B3181191A8}"/>
              </a:ext>
            </a:extLst>
          </p:cNvPr>
          <p:cNvPicPr>
            <a:picLocks noChangeAspect="1"/>
          </p:cNvPicPr>
          <p:nvPr/>
        </p:nvPicPr>
        <p:blipFill>
          <a:blip r:embed="rId7"/>
          <a:stretch>
            <a:fillRect/>
          </a:stretch>
        </p:blipFill>
        <p:spPr>
          <a:xfrm>
            <a:off x="525495" y="2488546"/>
            <a:ext cx="6446484" cy="6446484"/>
          </a:xfrm>
          <a:prstGeom prst="rect">
            <a:avLst/>
          </a:prstGeom>
          <a:ln w="38100" cap="sq">
            <a:solidFill>
              <a:srgbClr val="000000"/>
            </a:solidFill>
            <a:miter lim="800000"/>
          </a:ln>
        </p:spPr>
      </p:pic>
      <p:pic>
        <p:nvPicPr>
          <p:cNvPr id="22" name="Picture 21" descr="A close-up of a washing machine&#10;&#10;Description automatically generated">
            <a:extLst>
              <a:ext uri="{FF2B5EF4-FFF2-40B4-BE49-F238E27FC236}">
                <a16:creationId xmlns:a16="http://schemas.microsoft.com/office/drawing/2014/main" id="{9A1924CA-A12E-5E4A-94B8-13E4058A89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952244" y="3743223"/>
            <a:ext cx="4780471" cy="3185700"/>
          </a:xfrm>
          <a:prstGeom prst="rect">
            <a:avLst/>
          </a:prstGeom>
          <a:ln w="38100" cap="sq">
            <a:solidFill>
              <a:srgbClr val="000000"/>
            </a:solidFill>
            <a:miter lim="800000"/>
          </a:ln>
        </p:spPr>
      </p:pic>
    </p:spTree>
    <p:extLst>
      <p:ext uri="{BB962C8B-B14F-4D97-AF65-F5344CB8AC3E}">
        <p14:creationId xmlns:p14="http://schemas.microsoft.com/office/powerpoint/2010/main" val="2238327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70;p67">
            <a:extLst>
              <a:ext uri="{FF2B5EF4-FFF2-40B4-BE49-F238E27FC236}">
                <a16:creationId xmlns:a16="http://schemas.microsoft.com/office/drawing/2014/main" id="{1F790697-AB78-0B40-9294-F9091F91B452}"/>
              </a:ext>
            </a:extLst>
          </p:cNvPr>
          <p:cNvSpPr/>
          <p:nvPr/>
        </p:nvSpPr>
        <p:spPr>
          <a:xfrm>
            <a:off x="9243712" y="623455"/>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Metabolic Acidosis</a:t>
            </a:r>
            <a:endParaRPr sz="6000" b="1" dirty="0">
              <a:solidFill>
                <a:srgbClr val="002060"/>
              </a:solidFill>
              <a:latin typeface="Calibri"/>
              <a:ea typeface="Calibri"/>
              <a:cs typeface="Calibri"/>
              <a:sym typeface="Calibri"/>
            </a:endParaRPr>
          </a:p>
        </p:txBody>
      </p:sp>
      <p:sp>
        <p:nvSpPr>
          <p:cNvPr id="14" name="Google Shape;471;p67">
            <a:extLst>
              <a:ext uri="{FF2B5EF4-FFF2-40B4-BE49-F238E27FC236}">
                <a16:creationId xmlns:a16="http://schemas.microsoft.com/office/drawing/2014/main" id="{1756975E-11CE-6241-8FFD-8B2976591FBE}"/>
              </a:ext>
            </a:extLst>
          </p:cNvPr>
          <p:cNvSpPr txBox="1"/>
          <p:nvPr/>
        </p:nvSpPr>
        <p:spPr>
          <a:xfrm>
            <a:off x="10245162" y="2118739"/>
            <a:ext cx="7041953" cy="4978548"/>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Writers: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Marco Thierry</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Taha Mohamed</a:t>
            </a:r>
            <a:endParaRPr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en"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Expert: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Nimrit Goraya</a:t>
            </a:r>
            <a:endParaRPr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en"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Region Execs: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Tim Yau</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Elena Cervantes</a:t>
            </a:r>
            <a:endParaRPr sz="3200" b="1" dirty="0">
              <a:solidFill>
                <a:srgbClr val="235451"/>
              </a:solidFill>
              <a:latin typeface="Calibri" panose="020F0502020204030204" pitchFamily="34" charset="0"/>
              <a:ea typeface="Calibri"/>
              <a:cs typeface="Calibri" panose="020F0502020204030204" pitchFamily="34" charset="0"/>
              <a:sym typeface="Calibri"/>
            </a:endParaRPr>
          </a:p>
        </p:txBody>
      </p:sp>
      <p:pic>
        <p:nvPicPr>
          <p:cNvPr id="5" name="Picture 4" descr="A hand holding a pipette with a yellow liquid in a beaker&#10;&#10;Description automatically generated">
            <a:extLst>
              <a:ext uri="{FF2B5EF4-FFF2-40B4-BE49-F238E27FC236}">
                <a16:creationId xmlns:a16="http://schemas.microsoft.com/office/drawing/2014/main" id="{061D8A88-E160-D241-9737-048AAC302309}"/>
              </a:ext>
            </a:extLst>
          </p:cNvPr>
          <p:cNvPicPr>
            <a:picLocks noChangeAspect="1"/>
          </p:cNvPicPr>
          <p:nvPr/>
        </p:nvPicPr>
        <p:blipFill>
          <a:blip r:embed="rId6"/>
          <a:stretch>
            <a:fillRect/>
          </a:stretch>
        </p:blipFill>
        <p:spPr>
          <a:xfrm>
            <a:off x="518225" y="543502"/>
            <a:ext cx="9162546" cy="9199995"/>
          </a:xfrm>
          <a:prstGeom prst="rect">
            <a:avLst/>
          </a:prstGeom>
          <a:ln w="38100" cap="sq">
            <a:solidFill>
              <a:srgbClr val="000000"/>
            </a:solidFill>
            <a:miter lim="800000"/>
          </a:ln>
        </p:spPr>
      </p:pic>
    </p:spTree>
    <p:extLst>
      <p:ext uri="{BB962C8B-B14F-4D97-AF65-F5344CB8AC3E}">
        <p14:creationId xmlns:p14="http://schemas.microsoft.com/office/powerpoint/2010/main" val="672404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lemon tree with fruits on it&#10;&#10;Description automatically generated">
            <a:extLst>
              <a:ext uri="{FF2B5EF4-FFF2-40B4-BE49-F238E27FC236}">
                <a16:creationId xmlns:a16="http://schemas.microsoft.com/office/drawing/2014/main" id="{4A6A3E20-218C-254F-B34C-4AEE496792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4954" y="1356727"/>
            <a:ext cx="11735772" cy="7820869"/>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8431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Metabolic Acidosis in CKD</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4288311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g2bab3723f70_0_36" descr="A black and blue background&#10;&#10;Description automatically generated"/>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85" name="Google Shape;85;g2bab3723f70_0_36"/>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86" name="Google Shape;86;g2bab3723f70_0_36"/>
          <p:cNvGrpSpPr/>
          <p:nvPr/>
        </p:nvGrpSpPr>
        <p:grpSpPr>
          <a:xfrm>
            <a:off x="244929" y="329646"/>
            <a:ext cx="17729535" cy="9520138"/>
            <a:chOff x="0" y="-38100"/>
            <a:chExt cx="4813492" cy="2263897"/>
          </a:xfrm>
        </p:grpSpPr>
        <p:sp>
          <p:nvSpPr>
            <p:cNvPr id="87" name="Google Shape;87;g2bab3723f70_0_36"/>
            <p:cNvSpPr/>
            <p:nvPr/>
          </p:nvSpPr>
          <p:spPr>
            <a:xfrm>
              <a:off x="18585" y="-38100"/>
              <a:ext cx="4794907" cy="2263897"/>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dirty="0"/>
            </a:p>
          </p:txBody>
        </p:sp>
        <p:sp>
          <p:nvSpPr>
            <p:cNvPr id="88" name="Google Shape;88;g2bab3723f70_0_36"/>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pic>
        <p:nvPicPr>
          <p:cNvPr id="89" name="Google Shape;89;g2bab3723f70_0_36" descr="A black rectangle with a black background&#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65074" y="8715421"/>
            <a:ext cx="4724400" cy="1447800"/>
          </a:xfrm>
          <a:prstGeom prst="rect">
            <a:avLst/>
          </a:prstGeom>
          <a:noFill/>
          <a:ln>
            <a:noFill/>
          </a:ln>
        </p:spPr>
      </p:pic>
      <p:pic>
        <p:nvPicPr>
          <p:cNvPr id="90" name="Google Shape;90;g2bab3723f70_0_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sp>
        <p:nvSpPr>
          <p:cNvPr id="91" name="Google Shape;91;g2bab3723f70_0_36"/>
          <p:cNvSpPr txBox="1">
            <a:spLocks noGrp="1"/>
          </p:cNvSpPr>
          <p:nvPr>
            <p:ph type="title"/>
          </p:nvPr>
        </p:nvSpPr>
        <p:spPr>
          <a:xfrm>
            <a:off x="475658" y="293206"/>
            <a:ext cx="1733653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dirty="0">
                <a:solidFill>
                  <a:srgbClr val="002060"/>
                </a:solidFill>
              </a:rPr>
              <a:t>Metabolic Acidosis in CKD</a:t>
            </a:r>
            <a:endParaRPr sz="6000" b="1" dirty="0">
              <a:solidFill>
                <a:srgbClr val="002060"/>
              </a:solidFill>
            </a:endParaRPr>
          </a:p>
        </p:txBody>
      </p:sp>
      <p:sp>
        <p:nvSpPr>
          <p:cNvPr id="92" name="Google Shape;92;g2bab3723f70_0_36"/>
          <p:cNvSpPr txBox="1">
            <a:spLocks noGrp="1"/>
          </p:cNvSpPr>
          <p:nvPr>
            <p:ph type="body" idx="1"/>
          </p:nvPr>
        </p:nvSpPr>
        <p:spPr>
          <a:xfrm>
            <a:off x="457200" y="1600200"/>
            <a:ext cx="15002100" cy="7288500"/>
          </a:xfrm>
          <a:prstGeom prst="rect">
            <a:avLst/>
          </a:prstGeom>
        </p:spPr>
        <p:txBody>
          <a:bodyPr spcFirstLastPara="1" wrap="square" lIns="91425" tIns="45700" rIns="91425" bIns="45700" anchor="t" anchorCtr="0">
            <a:normAutofit lnSpcReduction="10000"/>
          </a:bodyPr>
          <a:lstStyle/>
          <a:p>
            <a:pPr indent="-457200">
              <a:buFont typeface="Wingdings" pitchFamily="2" charset="2"/>
              <a:buChar char="§"/>
            </a:pPr>
            <a:r>
              <a:rPr lang="en-US" dirty="0"/>
              <a:t>Develops with lower GFRs due to diminished capacity to reabsorb bicarbonate and excrete ammonium</a:t>
            </a:r>
            <a:endParaRPr dirty="0"/>
          </a:p>
          <a:p>
            <a:pPr indent="-457200">
              <a:buFont typeface="Wingdings" pitchFamily="2" charset="2"/>
              <a:buChar char="§"/>
            </a:pPr>
            <a:endParaRPr dirty="0"/>
          </a:p>
          <a:p>
            <a:pPr indent="-457200">
              <a:buFont typeface="Wingdings" pitchFamily="2" charset="2"/>
              <a:buChar char="§"/>
            </a:pPr>
            <a:r>
              <a:rPr lang="en-US" dirty="0"/>
              <a:t>CKD patients with metabolic acidosis have:</a:t>
            </a:r>
            <a:endParaRPr dirty="0"/>
          </a:p>
          <a:p>
            <a:pPr lvl="0" algn="l" rtl="0">
              <a:spcBef>
                <a:spcPts val="360"/>
              </a:spcBef>
              <a:spcAft>
                <a:spcPts val="0"/>
              </a:spcAft>
              <a:buSzPts val="1800"/>
              <a:buFont typeface="Wingdings" pitchFamily="2" charset="2"/>
              <a:buChar char="§"/>
            </a:pPr>
            <a:r>
              <a:rPr lang="en-US" dirty="0"/>
              <a:t>Adverse bone health</a:t>
            </a:r>
            <a:endParaRPr dirty="0"/>
          </a:p>
          <a:p>
            <a:pPr lvl="0" algn="l" rtl="0">
              <a:spcBef>
                <a:spcPts val="0"/>
              </a:spcBef>
              <a:spcAft>
                <a:spcPts val="0"/>
              </a:spcAft>
              <a:buSzPts val="1800"/>
              <a:buFont typeface="Wingdings" pitchFamily="2" charset="2"/>
              <a:buChar char="§"/>
            </a:pPr>
            <a:r>
              <a:rPr lang="en-US" dirty="0"/>
              <a:t>Decreased muscle mass</a:t>
            </a:r>
            <a:endParaRPr dirty="0"/>
          </a:p>
          <a:p>
            <a:pPr lvl="0" algn="l" rtl="0">
              <a:spcBef>
                <a:spcPts val="0"/>
              </a:spcBef>
              <a:spcAft>
                <a:spcPts val="0"/>
              </a:spcAft>
              <a:buSzPts val="1800"/>
              <a:buFont typeface="Wingdings" pitchFamily="2" charset="2"/>
              <a:buChar char="§"/>
            </a:pPr>
            <a:r>
              <a:rPr lang="en-US" dirty="0"/>
              <a:t>Progression of CKD</a:t>
            </a:r>
            <a:endParaRPr dirty="0"/>
          </a:p>
          <a:p>
            <a:pPr lvl="0" algn="l" rtl="0">
              <a:spcBef>
                <a:spcPts val="0"/>
              </a:spcBef>
              <a:spcAft>
                <a:spcPts val="0"/>
              </a:spcAft>
              <a:buSzPts val="1800"/>
              <a:buFont typeface="Wingdings" pitchFamily="2" charset="2"/>
              <a:buChar char="§"/>
            </a:pPr>
            <a:r>
              <a:rPr lang="en-US" dirty="0"/>
              <a:t>Higher incidence of cardiovascular events</a:t>
            </a:r>
            <a:endParaRPr dirty="0"/>
          </a:p>
          <a:p>
            <a:pPr indent="-457200">
              <a:buFont typeface="Wingdings" pitchFamily="2" charset="2"/>
              <a:buChar char="§"/>
            </a:pPr>
            <a:endParaRPr dirty="0"/>
          </a:p>
          <a:p>
            <a:pPr indent="-457200">
              <a:buFont typeface="Wingdings" pitchFamily="2" charset="2"/>
              <a:buChar char="§"/>
            </a:pPr>
            <a:r>
              <a:rPr lang="en-US" dirty="0"/>
              <a:t>Bicarbonate supplementation can be given to neutralize excess acid and increase serum bicarbonate, but does it affect outcomes?</a:t>
            </a:r>
            <a:endParaRPr dirty="0"/>
          </a:p>
          <a:p>
            <a:pPr indent="-457200">
              <a:buFont typeface="Wingdings" pitchFamily="2" charset="2"/>
              <a:buChar char="§"/>
            </a:pPr>
            <a:endParaRPr dirty="0"/>
          </a:p>
          <a:p>
            <a:pPr indent="-457200">
              <a:buFont typeface="Wingdings" pitchFamily="2" charset="2"/>
              <a:buChar char="§"/>
            </a:pPr>
            <a:r>
              <a:rPr lang="en-US" dirty="0"/>
              <a:t>Newer drugs recently developed (veverimer - hydrochloric acid binders) but outcomes not superior and agents not available</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10" name="Picture 9" descr="A white background with text and a black and white text&#10;&#10;Description automatically generated with medium confidence">
            <a:extLst>
              <a:ext uri="{FF2B5EF4-FFF2-40B4-BE49-F238E27FC236}">
                <a16:creationId xmlns:a16="http://schemas.microsoft.com/office/drawing/2014/main" id="{A0BFC738-1D80-B246-9A60-CDDF121D2B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3892" y="1075072"/>
            <a:ext cx="11371909" cy="8787384"/>
          </a:xfrm>
          <a:prstGeom prst="rect">
            <a:avLst/>
          </a:prstGeom>
        </p:spPr>
      </p:pic>
      <p:sp>
        <p:nvSpPr>
          <p:cNvPr id="9" name="Google Shape;454;p66">
            <a:extLst>
              <a:ext uri="{FF2B5EF4-FFF2-40B4-BE49-F238E27FC236}">
                <a16:creationId xmlns:a16="http://schemas.microsoft.com/office/drawing/2014/main" id="{1D486CE9-4222-854D-96A9-E1E4849C7187}"/>
              </a:ext>
            </a:extLst>
          </p:cNvPr>
          <p:cNvSpPr txBox="1"/>
          <p:nvPr/>
        </p:nvSpPr>
        <p:spPr>
          <a:xfrm>
            <a:off x="313383" y="233913"/>
            <a:ext cx="17661234" cy="969476"/>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The A-B choices would look like this in the bracket:</a:t>
            </a:r>
            <a:endParaRPr sz="6000" dirty="0"/>
          </a:p>
        </p:txBody>
      </p:sp>
      <p:pic>
        <p:nvPicPr>
          <p:cNvPr id="4" name="Picture 3" descr="A white background with text and a black and white logo&#10;&#10;Description automatically generated with medium confidence">
            <a:extLst>
              <a:ext uri="{FF2B5EF4-FFF2-40B4-BE49-F238E27FC236}">
                <a16:creationId xmlns:a16="http://schemas.microsoft.com/office/drawing/2014/main" id="{ED749F92-A7E4-4A49-81BE-AF02C7843C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0947" y="1075072"/>
            <a:ext cx="11371908" cy="8787384"/>
          </a:xfrm>
          <a:prstGeom prst="rect">
            <a:avLst/>
          </a:prstGeom>
        </p:spPr>
      </p:pic>
      <p:sp>
        <p:nvSpPr>
          <p:cNvPr id="5" name="TextBox 4">
            <a:extLst>
              <a:ext uri="{FF2B5EF4-FFF2-40B4-BE49-F238E27FC236}">
                <a16:creationId xmlns:a16="http://schemas.microsoft.com/office/drawing/2014/main" id="{838E0800-8CF0-9E4A-A01D-69E5629D4FC3}"/>
              </a:ext>
            </a:extLst>
          </p:cNvPr>
          <p:cNvSpPr txBox="1"/>
          <p:nvPr/>
        </p:nvSpPr>
        <p:spPr>
          <a:xfrm>
            <a:off x="5787159" y="1868146"/>
            <a:ext cx="595035" cy="584775"/>
          </a:xfrm>
          <a:prstGeom prst="rect">
            <a:avLst/>
          </a:prstGeom>
          <a:noFill/>
        </p:spPr>
        <p:txBody>
          <a:bodyPr wrap="none" rtlCol="0">
            <a:spAutoFit/>
          </a:bodyPr>
          <a:lstStyle/>
          <a:p>
            <a:r>
              <a:rPr lang="en-US" sz="3200" dirty="0"/>
              <a:t>…</a:t>
            </a:r>
          </a:p>
        </p:txBody>
      </p:sp>
      <p:sp>
        <p:nvSpPr>
          <p:cNvPr id="15" name="TextBox 14">
            <a:extLst>
              <a:ext uri="{FF2B5EF4-FFF2-40B4-BE49-F238E27FC236}">
                <a16:creationId xmlns:a16="http://schemas.microsoft.com/office/drawing/2014/main" id="{B6E0722E-4D89-DC4E-A278-18F4EB63B2A0}"/>
              </a:ext>
            </a:extLst>
          </p:cNvPr>
          <p:cNvSpPr txBox="1"/>
          <p:nvPr/>
        </p:nvSpPr>
        <p:spPr>
          <a:xfrm>
            <a:off x="5787158" y="3907831"/>
            <a:ext cx="595035" cy="584775"/>
          </a:xfrm>
          <a:prstGeom prst="rect">
            <a:avLst/>
          </a:prstGeom>
          <a:noFill/>
        </p:spPr>
        <p:txBody>
          <a:bodyPr wrap="none" rtlCol="0">
            <a:spAutoFit/>
          </a:bodyPr>
          <a:lstStyle/>
          <a:p>
            <a:r>
              <a:rPr lang="en-US" sz="3200" dirty="0"/>
              <a:t>…</a:t>
            </a:r>
          </a:p>
        </p:txBody>
      </p:sp>
      <p:sp>
        <p:nvSpPr>
          <p:cNvPr id="16" name="TextBox 15">
            <a:extLst>
              <a:ext uri="{FF2B5EF4-FFF2-40B4-BE49-F238E27FC236}">
                <a16:creationId xmlns:a16="http://schemas.microsoft.com/office/drawing/2014/main" id="{9A31F2AA-450C-5347-A4AA-4F75EFAF0B26}"/>
              </a:ext>
            </a:extLst>
          </p:cNvPr>
          <p:cNvSpPr txBox="1"/>
          <p:nvPr/>
        </p:nvSpPr>
        <p:spPr>
          <a:xfrm>
            <a:off x="5787157" y="5965469"/>
            <a:ext cx="595035" cy="584775"/>
          </a:xfrm>
          <a:prstGeom prst="rect">
            <a:avLst/>
          </a:prstGeom>
          <a:noFill/>
        </p:spPr>
        <p:txBody>
          <a:bodyPr wrap="none" rtlCol="0">
            <a:spAutoFit/>
          </a:bodyPr>
          <a:lstStyle/>
          <a:p>
            <a:r>
              <a:rPr lang="en-US" sz="3200" dirty="0"/>
              <a:t>…</a:t>
            </a:r>
          </a:p>
        </p:txBody>
      </p:sp>
      <p:sp>
        <p:nvSpPr>
          <p:cNvPr id="17" name="TextBox 16">
            <a:extLst>
              <a:ext uri="{FF2B5EF4-FFF2-40B4-BE49-F238E27FC236}">
                <a16:creationId xmlns:a16="http://schemas.microsoft.com/office/drawing/2014/main" id="{C2694C5B-EE78-2842-96B5-79CA81A5C6D3}"/>
              </a:ext>
            </a:extLst>
          </p:cNvPr>
          <p:cNvSpPr txBox="1"/>
          <p:nvPr/>
        </p:nvSpPr>
        <p:spPr>
          <a:xfrm>
            <a:off x="5784930" y="8023107"/>
            <a:ext cx="595035" cy="584775"/>
          </a:xfrm>
          <a:prstGeom prst="rect">
            <a:avLst/>
          </a:prstGeom>
          <a:noFill/>
        </p:spPr>
        <p:txBody>
          <a:bodyPr wrap="none" rtlCol="0">
            <a:spAutoFit/>
          </a:bodyPr>
          <a:lstStyle/>
          <a:p>
            <a:r>
              <a:rPr lang="en-US" sz="3200" dirty="0"/>
              <a:t>…</a:t>
            </a:r>
          </a:p>
        </p:txBody>
      </p:sp>
      <p:sp>
        <p:nvSpPr>
          <p:cNvPr id="18" name="TextBox 17">
            <a:extLst>
              <a:ext uri="{FF2B5EF4-FFF2-40B4-BE49-F238E27FC236}">
                <a16:creationId xmlns:a16="http://schemas.microsoft.com/office/drawing/2014/main" id="{18F07E05-A98F-BC43-95AB-D4822513F8BB}"/>
              </a:ext>
            </a:extLst>
          </p:cNvPr>
          <p:cNvSpPr txBox="1"/>
          <p:nvPr/>
        </p:nvSpPr>
        <p:spPr>
          <a:xfrm>
            <a:off x="6826664" y="2667651"/>
            <a:ext cx="595035" cy="584775"/>
          </a:xfrm>
          <a:prstGeom prst="rect">
            <a:avLst/>
          </a:prstGeom>
          <a:noFill/>
        </p:spPr>
        <p:txBody>
          <a:bodyPr wrap="none" rtlCol="0">
            <a:spAutoFit/>
          </a:bodyPr>
          <a:lstStyle/>
          <a:p>
            <a:r>
              <a:rPr lang="en-US" sz="3200" dirty="0"/>
              <a:t>…</a:t>
            </a:r>
          </a:p>
        </p:txBody>
      </p:sp>
      <p:sp>
        <p:nvSpPr>
          <p:cNvPr id="19" name="TextBox 18">
            <a:extLst>
              <a:ext uri="{FF2B5EF4-FFF2-40B4-BE49-F238E27FC236}">
                <a16:creationId xmlns:a16="http://schemas.microsoft.com/office/drawing/2014/main" id="{D38A76AA-89A3-C645-BE3F-676E799E45ED}"/>
              </a:ext>
            </a:extLst>
          </p:cNvPr>
          <p:cNvSpPr txBox="1"/>
          <p:nvPr/>
        </p:nvSpPr>
        <p:spPr>
          <a:xfrm>
            <a:off x="6826663" y="7034575"/>
            <a:ext cx="595035" cy="584775"/>
          </a:xfrm>
          <a:prstGeom prst="rect">
            <a:avLst/>
          </a:prstGeom>
          <a:noFill/>
        </p:spPr>
        <p:txBody>
          <a:bodyPr wrap="none" rtlCol="0">
            <a:spAutoFit/>
          </a:bodyPr>
          <a:lstStyle/>
          <a:p>
            <a:r>
              <a:rPr lang="en-US" sz="3200" dirty="0"/>
              <a:t>…</a:t>
            </a:r>
          </a:p>
        </p:txBody>
      </p:sp>
      <p:sp>
        <p:nvSpPr>
          <p:cNvPr id="20" name="TextBox 19">
            <a:extLst>
              <a:ext uri="{FF2B5EF4-FFF2-40B4-BE49-F238E27FC236}">
                <a16:creationId xmlns:a16="http://schemas.microsoft.com/office/drawing/2014/main" id="{4AEF2285-8C7C-644F-9BFF-BD76C72EF809}"/>
              </a:ext>
            </a:extLst>
          </p:cNvPr>
          <p:cNvSpPr txBox="1"/>
          <p:nvPr/>
        </p:nvSpPr>
        <p:spPr>
          <a:xfrm>
            <a:off x="8117479" y="4200218"/>
            <a:ext cx="595035" cy="584775"/>
          </a:xfrm>
          <a:prstGeom prst="rect">
            <a:avLst/>
          </a:prstGeom>
          <a:noFill/>
        </p:spPr>
        <p:txBody>
          <a:bodyPr wrap="none" rtlCol="0">
            <a:spAutoFit/>
          </a:bodyPr>
          <a:lstStyle/>
          <a:p>
            <a:r>
              <a:rPr lang="en-US" sz="3200" dirty="0"/>
              <a:t>…</a:t>
            </a:r>
          </a:p>
        </p:txBody>
      </p:sp>
      <p:sp>
        <p:nvSpPr>
          <p:cNvPr id="21" name="TextBox 20">
            <a:extLst>
              <a:ext uri="{FF2B5EF4-FFF2-40B4-BE49-F238E27FC236}">
                <a16:creationId xmlns:a16="http://schemas.microsoft.com/office/drawing/2014/main" id="{70323E5A-F807-E64C-B803-9053398A4E43}"/>
              </a:ext>
            </a:extLst>
          </p:cNvPr>
          <p:cNvSpPr txBox="1"/>
          <p:nvPr/>
        </p:nvSpPr>
        <p:spPr>
          <a:xfrm>
            <a:off x="9558490" y="4948147"/>
            <a:ext cx="595035" cy="584775"/>
          </a:xfrm>
          <a:prstGeom prst="rect">
            <a:avLst/>
          </a:prstGeom>
          <a:noFill/>
        </p:spPr>
        <p:txBody>
          <a:bodyPr wrap="none" rtlCol="0">
            <a:spAutoFit/>
          </a:bodyPr>
          <a:lstStyle/>
          <a:p>
            <a:r>
              <a:rPr lang="en-US" sz="3200" dirty="0"/>
              <a:t>…</a:t>
            </a:r>
          </a:p>
        </p:txBody>
      </p:sp>
      <p:sp>
        <p:nvSpPr>
          <p:cNvPr id="22" name="TextBox 21">
            <a:extLst>
              <a:ext uri="{FF2B5EF4-FFF2-40B4-BE49-F238E27FC236}">
                <a16:creationId xmlns:a16="http://schemas.microsoft.com/office/drawing/2014/main" id="{2AD70C28-A01C-6643-AB6E-7DE8C8925FE9}"/>
              </a:ext>
            </a:extLst>
          </p:cNvPr>
          <p:cNvSpPr txBox="1"/>
          <p:nvPr/>
        </p:nvSpPr>
        <p:spPr>
          <a:xfrm>
            <a:off x="10879999" y="2667650"/>
            <a:ext cx="595035" cy="584775"/>
          </a:xfrm>
          <a:prstGeom prst="rect">
            <a:avLst/>
          </a:prstGeom>
          <a:noFill/>
        </p:spPr>
        <p:txBody>
          <a:bodyPr wrap="none" rtlCol="0">
            <a:spAutoFit/>
          </a:bodyPr>
          <a:lstStyle/>
          <a:p>
            <a:r>
              <a:rPr lang="en-US" sz="3200" dirty="0"/>
              <a:t>…</a:t>
            </a:r>
          </a:p>
        </p:txBody>
      </p:sp>
      <p:sp>
        <p:nvSpPr>
          <p:cNvPr id="23" name="TextBox 22">
            <a:extLst>
              <a:ext uri="{FF2B5EF4-FFF2-40B4-BE49-F238E27FC236}">
                <a16:creationId xmlns:a16="http://schemas.microsoft.com/office/drawing/2014/main" id="{C06047B8-F944-0547-9862-0CC79928DD03}"/>
              </a:ext>
            </a:extLst>
          </p:cNvPr>
          <p:cNvSpPr txBox="1"/>
          <p:nvPr/>
        </p:nvSpPr>
        <p:spPr>
          <a:xfrm>
            <a:off x="10883503" y="7034574"/>
            <a:ext cx="595035" cy="584775"/>
          </a:xfrm>
          <a:prstGeom prst="rect">
            <a:avLst/>
          </a:prstGeom>
          <a:noFill/>
        </p:spPr>
        <p:txBody>
          <a:bodyPr wrap="none" rtlCol="0">
            <a:spAutoFit/>
          </a:bodyPr>
          <a:lstStyle/>
          <a:p>
            <a:r>
              <a:rPr lang="en-US" sz="3200" dirty="0"/>
              <a:t>…</a:t>
            </a:r>
          </a:p>
        </p:txBody>
      </p:sp>
      <p:sp>
        <p:nvSpPr>
          <p:cNvPr id="24" name="TextBox 23">
            <a:extLst>
              <a:ext uri="{FF2B5EF4-FFF2-40B4-BE49-F238E27FC236}">
                <a16:creationId xmlns:a16="http://schemas.microsoft.com/office/drawing/2014/main" id="{66FBAB3F-70C3-6C43-A43B-59F16FAEA3BC}"/>
              </a:ext>
            </a:extLst>
          </p:cNvPr>
          <p:cNvSpPr txBox="1"/>
          <p:nvPr/>
        </p:nvSpPr>
        <p:spPr>
          <a:xfrm>
            <a:off x="11946751" y="1766045"/>
            <a:ext cx="595035" cy="584775"/>
          </a:xfrm>
          <a:prstGeom prst="rect">
            <a:avLst/>
          </a:prstGeom>
          <a:noFill/>
        </p:spPr>
        <p:txBody>
          <a:bodyPr wrap="none" rtlCol="0">
            <a:spAutoFit/>
          </a:bodyPr>
          <a:lstStyle/>
          <a:p>
            <a:r>
              <a:rPr lang="en-US" sz="3200" dirty="0"/>
              <a:t>…</a:t>
            </a:r>
          </a:p>
        </p:txBody>
      </p:sp>
      <p:sp>
        <p:nvSpPr>
          <p:cNvPr id="25" name="TextBox 24">
            <a:extLst>
              <a:ext uri="{FF2B5EF4-FFF2-40B4-BE49-F238E27FC236}">
                <a16:creationId xmlns:a16="http://schemas.microsoft.com/office/drawing/2014/main" id="{E498D7D3-E419-DC47-8B47-62301B721D8E}"/>
              </a:ext>
            </a:extLst>
          </p:cNvPr>
          <p:cNvSpPr txBox="1"/>
          <p:nvPr/>
        </p:nvSpPr>
        <p:spPr>
          <a:xfrm>
            <a:off x="11946751" y="3859332"/>
            <a:ext cx="595035" cy="584775"/>
          </a:xfrm>
          <a:prstGeom prst="rect">
            <a:avLst/>
          </a:prstGeom>
          <a:noFill/>
        </p:spPr>
        <p:txBody>
          <a:bodyPr wrap="none" rtlCol="0">
            <a:spAutoFit/>
          </a:bodyPr>
          <a:lstStyle/>
          <a:p>
            <a:r>
              <a:rPr lang="en-US" sz="3200" dirty="0"/>
              <a:t>…</a:t>
            </a:r>
          </a:p>
        </p:txBody>
      </p:sp>
      <p:sp>
        <p:nvSpPr>
          <p:cNvPr id="26" name="TextBox 25">
            <a:extLst>
              <a:ext uri="{FF2B5EF4-FFF2-40B4-BE49-F238E27FC236}">
                <a16:creationId xmlns:a16="http://schemas.microsoft.com/office/drawing/2014/main" id="{2ADBE1FC-796D-D945-B327-FEAE79CBA20F}"/>
              </a:ext>
            </a:extLst>
          </p:cNvPr>
          <p:cNvSpPr txBox="1"/>
          <p:nvPr/>
        </p:nvSpPr>
        <p:spPr>
          <a:xfrm>
            <a:off x="11946751" y="5965468"/>
            <a:ext cx="595035" cy="584775"/>
          </a:xfrm>
          <a:prstGeom prst="rect">
            <a:avLst/>
          </a:prstGeom>
          <a:noFill/>
        </p:spPr>
        <p:txBody>
          <a:bodyPr wrap="none" rtlCol="0">
            <a:spAutoFit/>
          </a:bodyPr>
          <a:lstStyle/>
          <a:p>
            <a:r>
              <a:rPr lang="en-US" sz="3200" dirty="0"/>
              <a:t>…</a:t>
            </a:r>
          </a:p>
        </p:txBody>
      </p:sp>
      <p:sp>
        <p:nvSpPr>
          <p:cNvPr id="27" name="TextBox 26">
            <a:extLst>
              <a:ext uri="{FF2B5EF4-FFF2-40B4-BE49-F238E27FC236}">
                <a16:creationId xmlns:a16="http://schemas.microsoft.com/office/drawing/2014/main" id="{CC947A7B-2977-0F41-921E-2EEC7AA4D717}"/>
              </a:ext>
            </a:extLst>
          </p:cNvPr>
          <p:cNvSpPr txBox="1"/>
          <p:nvPr/>
        </p:nvSpPr>
        <p:spPr>
          <a:xfrm>
            <a:off x="11946751" y="8063440"/>
            <a:ext cx="595035" cy="584775"/>
          </a:xfrm>
          <a:prstGeom prst="rect">
            <a:avLst/>
          </a:prstGeom>
          <a:noFill/>
        </p:spPr>
        <p:txBody>
          <a:bodyPr wrap="none" rtlCol="0">
            <a:spAutoFit/>
          </a:bodyPr>
          <a:lstStyle/>
          <a:p>
            <a:r>
              <a:rPr lang="en-US" sz="3200" dirty="0"/>
              <a:t>…</a:t>
            </a:r>
          </a:p>
        </p:txBody>
      </p:sp>
      <p:sp>
        <p:nvSpPr>
          <p:cNvPr id="6" name="TextBox 5">
            <a:extLst>
              <a:ext uri="{FF2B5EF4-FFF2-40B4-BE49-F238E27FC236}">
                <a16:creationId xmlns:a16="http://schemas.microsoft.com/office/drawing/2014/main" id="{DC2E4BB7-B0DB-AA4A-8785-D78EB050F4F3}"/>
              </a:ext>
            </a:extLst>
          </p:cNvPr>
          <p:cNvSpPr txBox="1"/>
          <p:nvPr/>
        </p:nvSpPr>
        <p:spPr>
          <a:xfrm>
            <a:off x="6600290" y="1991256"/>
            <a:ext cx="333746" cy="400110"/>
          </a:xfrm>
          <a:prstGeom prst="rect">
            <a:avLst/>
          </a:prstGeom>
          <a:noFill/>
        </p:spPr>
        <p:txBody>
          <a:bodyPr wrap="none" rtlCol="0">
            <a:spAutoFit/>
          </a:bodyPr>
          <a:lstStyle/>
          <a:p>
            <a:r>
              <a:rPr lang="en-US" sz="2000" dirty="0">
                <a:solidFill>
                  <a:srgbClr val="00B050"/>
                </a:solidFill>
                <a:latin typeface="Calibri" panose="020F0502020204030204" pitchFamily="34" charset="0"/>
                <a:cs typeface="Calibri" panose="020F0502020204030204" pitchFamily="34" charset="0"/>
              </a:rPr>
              <a:t>A</a:t>
            </a:r>
          </a:p>
        </p:txBody>
      </p:sp>
      <p:sp>
        <p:nvSpPr>
          <p:cNvPr id="28" name="TextBox 27">
            <a:extLst>
              <a:ext uri="{FF2B5EF4-FFF2-40B4-BE49-F238E27FC236}">
                <a16:creationId xmlns:a16="http://schemas.microsoft.com/office/drawing/2014/main" id="{20CCBF8A-7607-9B4E-B56C-0DC3255B91D5}"/>
              </a:ext>
            </a:extLst>
          </p:cNvPr>
          <p:cNvSpPr txBox="1"/>
          <p:nvPr/>
        </p:nvSpPr>
        <p:spPr>
          <a:xfrm>
            <a:off x="6600290" y="6095775"/>
            <a:ext cx="333746" cy="400110"/>
          </a:xfrm>
          <a:prstGeom prst="rect">
            <a:avLst/>
          </a:prstGeom>
          <a:noFill/>
        </p:spPr>
        <p:txBody>
          <a:bodyPr wrap="none" rtlCol="0">
            <a:spAutoFit/>
          </a:bodyPr>
          <a:lstStyle/>
          <a:p>
            <a:r>
              <a:rPr lang="en-US" sz="2000" dirty="0">
                <a:solidFill>
                  <a:srgbClr val="00B050"/>
                </a:solidFill>
                <a:latin typeface="Calibri" panose="020F0502020204030204" pitchFamily="34" charset="0"/>
                <a:cs typeface="Calibri" panose="020F0502020204030204" pitchFamily="34" charset="0"/>
              </a:rPr>
              <a:t>A</a:t>
            </a:r>
          </a:p>
        </p:txBody>
      </p:sp>
      <p:sp>
        <p:nvSpPr>
          <p:cNvPr id="29" name="TextBox 28">
            <a:extLst>
              <a:ext uri="{FF2B5EF4-FFF2-40B4-BE49-F238E27FC236}">
                <a16:creationId xmlns:a16="http://schemas.microsoft.com/office/drawing/2014/main" id="{BFD94DB9-4BE9-2148-898C-D2A31638B1FD}"/>
              </a:ext>
            </a:extLst>
          </p:cNvPr>
          <p:cNvSpPr txBox="1"/>
          <p:nvPr/>
        </p:nvSpPr>
        <p:spPr>
          <a:xfrm>
            <a:off x="11345180" y="1957118"/>
            <a:ext cx="333746" cy="400110"/>
          </a:xfrm>
          <a:prstGeom prst="rect">
            <a:avLst/>
          </a:prstGeom>
          <a:noFill/>
        </p:spPr>
        <p:txBody>
          <a:bodyPr wrap="none" rtlCol="0">
            <a:spAutoFit/>
          </a:bodyPr>
          <a:lstStyle/>
          <a:p>
            <a:r>
              <a:rPr lang="en-US" sz="2000" dirty="0">
                <a:solidFill>
                  <a:srgbClr val="00B050"/>
                </a:solidFill>
                <a:latin typeface="Calibri" panose="020F0502020204030204" pitchFamily="34" charset="0"/>
                <a:cs typeface="Calibri" panose="020F0502020204030204" pitchFamily="34" charset="0"/>
              </a:rPr>
              <a:t>A</a:t>
            </a:r>
          </a:p>
        </p:txBody>
      </p:sp>
      <p:sp>
        <p:nvSpPr>
          <p:cNvPr id="30" name="TextBox 29">
            <a:extLst>
              <a:ext uri="{FF2B5EF4-FFF2-40B4-BE49-F238E27FC236}">
                <a16:creationId xmlns:a16="http://schemas.microsoft.com/office/drawing/2014/main" id="{3637870E-70EE-BB41-821A-E7A478864728}"/>
              </a:ext>
            </a:extLst>
          </p:cNvPr>
          <p:cNvSpPr txBox="1"/>
          <p:nvPr/>
        </p:nvSpPr>
        <p:spPr>
          <a:xfrm>
            <a:off x="11342447" y="6088578"/>
            <a:ext cx="333746" cy="400110"/>
          </a:xfrm>
          <a:prstGeom prst="rect">
            <a:avLst/>
          </a:prstGeom>
          <a:noFill/>
        </p:spPr>
        <p:txBody>
          <a:bodyPr wrap="none" rtlCol="0">
            <a:spAutoFit/>
          </a:bodyPr>
          <a:lstStyle/>
          <a:p>
            <a:r>
              <a:rPr lang="en-US" sz="2000" dirty="0">
                <a:solidFill>
                  <a:srgbClr val="00B050"/>
                </a:solidFill>
                <a:latin typeface="Calibri" panose="020F0502020204030204" pitchFamily="34" charset="0"/>
                <a:cs typeface="Calibri" panose="020F0502020204030204" pitchFamily="34" charset="0"/>
              </a:rPr>
              <a:t>A</a:t>
            </a:r>
          </a:p>
        </p:txBody>
      </p:sp>
      <p:sp>
        <p:nvSpPr>
          <p:cNvPr id="31" name="TextBox 30">
            <a:extLst>
              <a:ext uri="{FF2B5EF4-FFF2-40B4-BE49-F238E27FC236}">
                <a16:creationId xmlns:a16="http://schemas.microsoft.com/office/drawing/2014/main" id="{65AEF981-B0C4-D244-A2C6-DFBF1D6D7A91}"/>
              </a:ext>
            </a:extLst>
          </p:cNvPr>
          <p:cNvSpPr txBox="1"/>
          <p:nvPr/>
        </p:nvSpPr>
        <p:spPr>
          <a:xfrm>
            <a:off x="11342447" y="4323328"/>
            <a:ext cx="324128" cy="400110"/>
          </a:xfrm>
          <a:prstGeom prst="rect">
            <a:avLst/>
          </a:prstGeom>
          <a:noFill/>
        </p:spPr>
        <p:txBody>
          <a:bodyPr wrap="none" rtlCol="0">
            <a:spAutoFit/>
          </a:bodyPr>
          <a:lstStyle/>
          <a:p>
            <a:r>
              <a:rPr lang="en-US" sz="2000" dirty="0">
                <a:solidFill>
                  <a:srgbClr val="00B050"/>
                </a:solidFill>
                <a:latin typeface="Calibri" panose="020F0502020204030204" pitchFamily="34" charset="0"/>
                <a:cs typeface="Calibri" panose="020F0502020204030204" pitchFamily="34" charset="0"/>
              </a:rPr>
              <a:t>B</a:t>
            </a:r>
          </a:p>
        </p:txBody>
      </p:sp>
      <p:sp>
        <p:nvSpPr>
          <p:cNvPr id="32" name="TextBox 31">
            <a:extLst>
              <a:ext uri="{FF2B5EF4-FFF2-40B4-BE49-F238E27FC236}">
                <a16:creationId xmlns:a16="http://schemas.microsoft.com/office/drawing/2014/main" id="{44DE4443-FE69-3546-9515-90C76EFCA645}"/>
              </a:ext>
            </a:extLst>
          </p:cNvPr>
          <p:cNvSpPr txBox="1"/>
          <p:nvPr/>
        </p:nvSpPr>
        <p:spPr>
          <a:xfrm>
            <a:off x="11342447" y="8484588"/>
            <a:ext cx="324128" cy="400110"/>
          </a:xfrm>
          <a:prstGeom prst="rect">
            <a:avLst/>
          </a:prstGeom>
          <a:noFill/>
        </p:spPr>
        <p:txBody>
          <a:bodyPr wrap="none" rtlCol="0">
            <a:spAutoFit/>
          </a:bodyPr>
          <a:lstStyle/>
          <a:p>
            <a:r>
              <a:rPr lang="en-US" sz="2000" dirty="0">
                <a:solidFill>
                  <a:srgbClr val="00B050"/>
                </a:solidFill>
                <a:latin typeface="Calibri" panose="020F0502020204030204" pitchFamily="34" charset="0"/>
                <a:cs typeface="Calibri" panose="020F0502020204030204" pitchFamily="34" charset="0"/>
              </a:rPr>
              <a:t>B</a:t>
            </a:r>
          </a:p>
        </p:txBody>
      </p:sp>
      <p:sp>
        <p:nvSpPr>
          <p:cNvPr id="33" name="TextBox 32">
            <a:extLst>
              <a:ext uri="{FF2B5EF4-FFF2-40B4-BE49-F238E27FC236}">
                <a16:creationId xmlns:a16="http://schemas.microsoft.com/office/drawing/2014/main" id="{4C4497D7-1E97-0A40-B969-147BD517498C}"/>
              </a:ext>
            </a:extLst>
          </p:cNvPr>
          <p:cNvSpPr txBox="1"/>
          <p:nvPr/>
        </p:nvSpPr>
        <p:spPr>
          <a:xfrm>
            <a:off x="6597556" y="4351928"/>
            <a:ext cx="324128" cy="400110"/>
          </a:xfrm>
          <a:prstGeom prst="rect">
            <a:avLst/>
          </a:prstGeom>
          <a:noFill/>
        </p:spPr>
        <p:txBody>
          <a:bodyPr wrap="none" rtlCol="0">
            <a:spAutoFit/>
          </a:bodyPr>
          <a:lstStyle/>
          <a:p>
            <a:r>
              <a:rPr lang="en-US" sz="2000" dirty="0">
                <a:solidFill>
                  <a:srgbClr val="00B050"/>
                </a:solidFill>
                <a:latin typeface="Calibri" panose="020F0502020204030204" pitchFamily="34" charset="0"/>
                <a:cs typeface="Calibri" panose="020F0502020204030204" pitchFamily="34" charset="0"/>
              </a:rPr>
              <a:t>B</a:t>
            </a:r>
          </a:p>
        </p:txBody>
      </p:sp>
      <p:sp>
        <p:nvSpPr>
          <p:cNvPr id="34" name="TextBox 33">
            <a:extLst>
              <a:ext uri="{FF2B5EF4-FFF2-40B4-BE49-F238E27FC236}">
                <a16:creationId xmlns:a16="http://schemas.microsoft.com/office/drawing/2014/main" id="{C27A08BE-3147-B741-989B-48D03CF33BC9}"/>
              </a:ext>
            </a:extLst>
          </p:cNvPr>
          <p:cNvSpPr txBox="1"/>
          <p:nvPr/>
        </p:nvSpPr>
        <p:spPr>
          <a:xfrm>
            <a:off x="6597556" y="8510070"/>
            <a:ext cx="324128" cy="400110"/>
          </a:xfrm>
          <a:prstGeom prst="rect">
            <a:avLst/>
          </a:prstGeom>
          <a:noFill/>
        </p:spPr>
        <p:txBody>
          <a:bodyPr wrap="none" rtlCol="0">
            <a:spAutoFit/>
          </a:bodyPr>
          <a:lstStyle/>
          <a:p>
            <a:r>
              <a:rPr lang="en-US" sz="2000" dirty="0">
                <a:solidFill>
                  <a:srgbClr val="00B050"/>
                </a:solidFill>
                <a:latin typeface="Calibri" panose="020F0502020204030204" pitchFamily="34" charset="0"/>
                <a:cs typeface="Calibri" panose="020F0502020204030204" pitchFamily="34" charset="0"/>
              </a:rPr>
              <a:t>B</a:t>
            </a:r>
          </a:p>
        </p:txBody>
      </p:sp>
      <p:sp>
        <p:nvSpPr>
          <p:cNvPr id="35" name="TextBox 34">
            <a:extLst>
              <a:ext uri="{FF2B5EF4-FFF2-40B4-BE49-F238E27FC236}">
                <a16:creationId xmlns:a16="http://schemas.microsoft.com/office/drawing/2014/main" id="{B14A7906-043A-454D-819A-02FE0851EF83}"/>
              </a:ext>
            </a:extLst>
          </p:cNvPr>
          <p:cNvSpPr txBox="1"/>
          <p:nvPr/>
        </p:nvSpPr>
        <p:spPr>
          <a:xfrm>
            <a:off x="7639795" y="2832966"/>
            <a:ext cx="333746" cy="400110"/>
          </a:xfrm>
          <a:prstGeom prst="rect">
            <a:avLst/>
          </a:prstGeom>
          <a:noFill/>
        </p:spPr>
        <p:txBody>
          <a:bodyPr wrap="none" rtlCol="0">
            <a:spAutoFit/>
          </a:bodyPr>
          <a:lstStyle/>
          <a:p>
            <a:r>
              <a:rPr lang="en-US" sz="2000" dirty="0">
                <a:solidFill>
                  <a:srgbClr val="7030A0"/>
                </a:solidFill>
                <a:latin typeface="Calibri" panose="020F0502020204030204" pitchFamily="34" charset="0"/>
                <a:cs typeface="Calibri" panose="020F0502020204030204" pitchFamily="34" charset="0"/>
              </a:rPr>
              <a:t>A</a:t>
            </a:r>
          </a:p>
        </p:txBody>
      </p:sp>
      <p:sp>
        <p:nvSpPr>
          <p:cNvPr id="36" name="TextBox 35">
            <a:extLst>
              <a:ext uri="{FF2B5EF4-FFF2-40B4-BE49-F238E27FC236}">
                <a16:creationId xmlns:a16="http://schemas.microsoft.com/office/drawing/2014/main" id="{97DCDF25-5A2E-924A-A278-26E6DD32FAA7}"/>
              </a:ext>
            </a:extLst>
          </p:cNvPr>
          <p:cNvSpPr txBox="1"/>
          <p:nvPr/>
        </p:nvSpPr>
        <p:spPr>
          <a:xfrm>
            <a:off x="10336099" y="2790760"/>
            <a:ext cx="333746" cy="400110"/>
          </a:xfrm>
          <a:prstGeom prst="rect">
            <a:avLst/>
          </a:prstGeom>
          <a:noFill/>
        </p:spPr>
        <p:txBody>
          <a:bodyPr wrap="none" rtlCol="0">
            <a:spAutoFit/>
          </a:bodyPr>
          <a:lstStyle/>
          <a:p>
            <a:r>
              <a:rPr lang="en-US" sz="2000" dirty="0">
                <a:solidFill>
                  <a:srgbClr val="7030A0"/>
                </a:solidFill>
                <a:latin typeface="Calibri" panose="020F0502020204030204" pitchFamily="34" charset="0"/>
                <a:cs typeface="Calibri" panose="020F0502020204030204" pitchFamily="34" charset="0"/>
              </a:rPr>
              <a:t>A</a:t>
            </a:r>
          </a:p>
        </p:txBody>
      </p:sp>
      <p:sp>
        <p:nvSpPr>
          <p:cNvPr id="37" name="TextBox 36">
            <a:extLst>
              <a:ext uri="{FF2B5EF4-FFF2-40B4-BE49-F238E27FC236}">
                <a16:creationId xmlns:a16="http://schemas.microsoft.com/office/drawing/2014/main" id="{A0457E79-3865-3947-9685-A0062F0A58B8}"/>
              </a:ext>
            </a:extLst>
          </p:cNvPr>
          <p:cNvSpPr txBox="1"/>
          <p:nvPr/>
        </p:nvSpPr>
        <p:spPr>
          <a:xfrm>
            <a:off x="7639794" y="7388516"/>
            <a:ext cx="324128" cy="400110"/>
          </a:xfrm>
          <a:prstGeom prst="rect">
            <a:avLst/>
          </a:prstGeom>
          <a:noFill/>
        </p:spPr>
        <p:txBody>
          <a:bodyPr wrap="none" rtlCol="0">
            <a:spAutoFit/>
          </a:bodyPr>
          <a:lstStyle/>
          <a:p>
            <a:r>
              <a:rPr lang="en-US" sz="2000" dirty="0">
                <a:solidFill>
                  <a:srgbClr val="7030A0"/>
                </a:solidFill>
                <a:latin typeface="Calibri" panose="020F0502020204030204" pitchFamily="34" charset="0"/>
                <a:cs typeface="Calibri" panose="020F0502020204030204" pitchFamily="34" charset="0"/>
              </a:rPr>
              <a:t>B</a:t>
            </a:r>
          </a:p>
        </p:txBody>
      </p:sp>
      <p:sp>
        <p:nvSpPr>
          <p:cNvPr id="38" name="TextBox 37">
            <a:extLst>
              <a:ext uri="{FF2B5EF4-FFF2-40B4-BE49-F238E27FC236}">
                <a16:creationId xmlns:a16="http://schemas.microsoft.com/office/drawing/2014/main" id="{3ADBA7D4-A53A-EF48-9DF6-A78C5BE9D149}"/>
              </a:ext>
            </a:extLst>
          </p:cNvPr>
          <p:cNvSpPr txBox="1"/>
          <p:nvPr/>
        </p:nvSpPr>
        <p:spPr>
          <a:xfrm>
            <a:off x="10336099" y="7399745"/>
            <a:ext cx="324128" cy="400110"/>
          </a:xfrm>
          <a:prstGeom prst="rect">
            <a:avLst/>
          </a:prstGeom>
          <a:noFill/>
        </p:spPr>
        <p:txBody>
          <a:bodyPr wrap="none" rtlCol="0">
            <a:spAutoFit/>
          </a:bodyPr>
          <a:lstStyle/>
          <a:p>
            <a:r>
              <a:rPr lang="en-US" sz="2000" dirty="0">
                <a:solidFill>
                  <a:srgbClr val="7030A0"/>
                </a:solidFill>
                <a:latin typeface="Calibri" panose="020F0502020204030204" pitchFamily="34" charset="0"/>
                <a:cs typeface="Calibri" panose="020F0502020204030204" pitchFamily="34" charset="0"/>
              </a:rPr>
              <a:t>B</a:t>
            </a:r>
          </a:p>
        </p:txBody>
      </p:sp>
      <p:sp>
        <p:nvSpPr>
          <p:cNvPr id="39" name="TextBox 38">
            <a:extLst>
              <a:ext uri="{FF2B5EF4-FFF2-40B4-BE49-F238E27FC236}">
                <a16:creationId xmlns:a16="http://schemas.microsoft.com/office/drawing/2014/main" id="{D5CAEC20-E8C4-1541-87EC-5A0BDCF0BCF4}"/>
              </a:ext>
            </a:extLst>
          </p:cNvPr>
          <p:cNvSpPr txBox="1"/>
          <p:nvPr/>
        </p:nvSpPr>
        <p:spPr>
          <a:xfrm>
            <a:off x="8749376" y="5236997"/>
            <a:ext cx="324128" cy="400110"/>
          </a:xfrm>
          <a:prstGeom prst="rect">
            <a:avLst/>
          </a:prstGeom>
          <a:noFill/>
        </p:spPr>
        <p:txBody>
          <a:bodyPr wrap="none" rtlCol="0">
            <a:spAutoFit/>
          </a:bodyPr>
          <a:lstStyle/>
          <a:p>
            <a:r>
              <a:rPr lang="en-US" sz="2000" dirty="0">
                <a:solidFill>
                  <a:srgbClr val="FF0000"/>
                </a:solidFill>
                <a:latin typeface="Calibri" panose="020F0502020204030204" pitchFamily="34" charset="0"/>
                <a:cs typeface="Calibri" panose="020F0502020204030204" pitchFamily="34" charset="0"/>
              </a:rPr>
              <a:t>B</a:t>
            </a:r>
          </a:p>
        </p:txBody>
      </p:sp>
      <p:sp>
        <p:nvSpPr>
          <p:cNvPr id="40" name="TextBox 39">
            <a:extLst>
              <a:ext uri="{FF2B5EF4-FFF2-40B4-BE49-F238E27FC236}">
                <a16:creationId xmlns:a16="http://schemas.microsoft.com/office/drawing/2014/main" id="{8F5733CF-8B35-D541-AE44-B396FD589B69}"/>
              </a:ext>
            </a:extLst>
          </p:cNvPr>
          <p:cNvSpPr txBox="1"/>
          <p:nvPr/>
        </p:nvSpPr>
        <p:spPr>
          <a:xfrm>
            <a:off x="9249092" y="4497739"/>
            <a:ext cx="333746" cy="400110"/>
          </a:xfrm>
          <a:prstGeom prst="rect">
            <a:avLst/>
          </a:prstGeom>
          <a:noFill/>
        </p:spPr>
        <p:txBody>
          <a:bodyPr wrap="none" rtlCol="0">
            <a:spAutoFit/>
          </a:bodyPr>
          <a:lstStyle/>
          <a:p>
            <a:r>
              <a:rPr lang="en-US" sz="2000" dirty="0">
                <a:solidFill>
                  <a:srgbClr val="FF0000"/>
                </a:solidFill>
                <a:latin typeface="Calibri" panose="020F0502020204030204" pitchFamily="34" charset="0"/>
                <a:cs typeface="Calibri" panose="020F0502020204030204" pitchFamily="34" charset="0"/>
              </a:rPr>
              <a:t>A</a:t>
            </a:r>
          </a:p>
        </p:txBody>
      </p:sp>
      <p:sp>
        <p:nvSpPr>
          <p:cNvPr id="41" name="TextBox 40">
            <a:extLst>
              <a:ext uri="{FF2B5EF4-FFF2-40B4-BE49-F238E27FC236}">
                <a16:creationId xmlns:a16="http://schemas.microsoft.com/office/drawing/2014/main" id="{70F99FD6-68BB-6244-B40D-A7D0CA0B8EF4}"/>
              </a:ext>
            </a:extLst>
          </p:cNvPr>
          <p:cNvSpPr txBox="1"/>
          <p:nvPr/>
        </p:nvSpPr>
        <p:spPr>
          <a:xfrm>
            <a:off x="8883923" y="6095775"/>
            <a:ext cx="595035" cy="584775"/>
          </a:xfrm>
          <a:prstGeom prst="rect">
            <a:avLst/>
          </a:prstGeom>
          <a:noFill/>
        </p:spPr>
        <p:txBody>
          <a:bodyPr wrap="none" rtlCol="0">
            <a:spAutoFit/>
          </a:bodyPr>
          <a:lstStyle/>
          <a:p>
            <a:r>
              <a:rPr lang="en-US" sz="3200" dirty="0"/>
              <a:t>…</a:t>
            </a:r>
          </a:p>
        </p:txBody>
      </p:sp>
      <p:sp>
        <p:nvSpPr>
          <p:cNvPr id="42" name="TextBox 41">
            <a:extLst>
              <a:ext uri="{FF2B5EF4-FFF2-40B4-BE49-F238E27FC236}">
                <a16:creationId xmlns:a16="http://schemas.microsoft.com/office/drawing/2014/main" id="{12C49C1E-B271-0243-AF8F-B1931DB32DB5}"/>
              </a:ext>
            </a:extLst>
          </p:cNvPr>
          <p:cNvSpPr txBox="1"/>
          <p:nvPr/>
        </p:nvSpPr>
        <p:spPr>
          <a:xfrm>
            <a:off x="5564982" y="1584404"/>
            <a:ext cx="333746"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A</a:t>
            </a:r>
          </a:p>
        </p:txBody>
      </p:sp>
      <p:sp>
        <p:nvSpPr>
          <p:cNvPr id="43" name="TextBox 42">
            <a:extLst>
              <a:ext uri="{FF2B5EF4-FFF2-40B4-BE49-F238E27FC236}">
                <a16:creationId xmlns:a16="http://schemas.microsoft.com/office/drawing/2014/main" id="{31E74CF8-2D23-1143-9A28-BF44D9234AF1}"/>
              </a:ext>
            </a:extLst>
          </p:cNvPr>
          <p:cNvSpPr txBox="1"/>
          <p:nvPr/>
        </p:nvSpPr>
        <p:spPr>
          <a:xfrm>
            <a:off x="5564982" y="3602448"/>
            <a:ext cx="333746"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A</a:t>
            </a:r>
          </a:p>
        </p:txBody>
      </p:sp>
      <p:sp>
        <p:nvSpPr>
          <p:cNvPr id="44" name="TextBox 43">
            <a:extLst>
              <a:ext uri="{FF2B5EF4-FFF2-40B4-BE49-F238E27FC236}">
                <a16:creationId xmlns:a16="http://schemas.microsoft.com/office/drawing/2014/main" id="{D4BC10F7-DD04-154B-A46A-4A180EAC983D}"/>
              </a:ext>
            </a:extLst>
          </p:cNvPr>
          <p:cNvSpPr txBox="1"/>
          <p:nvPr/>
        </p:nvSpPr>
        <p:spPr>
          <a:xfrm>
            <a:off x="5567118" y="5680800"/>
            <a:ext cx="333746"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A</a:t>
            </a:r>
          </a:p>
        </p:txBody>
      </p:sp>
      <p:sp>
        <p:nvSpPr>
          <p:cNvPr id="45" name="TextBox 44">
            <a:extLst>
              <a:ext uri="{FF2B5EF4-FFF2-40B4-BE49-F238E27FC236}">
                <a16:creationId xmlns:a16="http://schemas.microsoft.com/office/drawing/2014/main" id="{1E2A851C-16E4-4D43-8D53-CA778C4CD437}"/>
              </a:ext>
            </a:extLst>
          </p:cNvPr>
          <p:cNvSpPr txBox="1"/>
          <p:nvPr/>
        </p:nvSpPr>
        <p:spPr>
          <a:xfrm>
            <a:off x="5564982" y="7744684"/>
            <a:ext cx="333746"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A</a:t>
            </a:r>
          </a:p>
        </p:txBody>
      </p:sp>
      <p:sp>
        <p:nvSpPr>
          <p:cNvPr id="46" name="TextBox 45">
            <a:extLst>
              <a:ext uri="{FF2B5EF4-FFF2-40B4-BE49-F238E27FC236}">
                <a16:creationId xmlns:a16="http://schemas.microsoft.com/office/drawing/2014/main" id="{70F54DD6-EDD4-F347-8E70-A3A35679921B}"/>
              </a:ext>
            </a:extLst>
          </p:cNvPr>
          <p:cNvSpPr txBox="1"/>
          <p:nvPr/>
        </p:nvSpPr>
        <p:spPr>
          <a:xfrm>
            <a:off x="12418157" y="1545165"/>
            <a:ext cx="333746"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A</a:t>
            </a:r>
          </a:p>
        </p:txBody>
      </p:sp>
      <p:sp>
        <p:nvSpPr>
          <p:cNvPr id="47" name="TextBox 46">
            <a:extLst>
              <a:ext uri="{FF2B5EF4-FFF2-40B4-BE49-F238E27FC236}">
                <a16:creationId xmlns:a16="http://schemas.microsoft.com/office/drawing/2014/main" id="{A8AAC98F-6388-2C46-AC44-CD7270890F84}"/>
              </a:ext>
            </a:extLst>
          </p:cNvPr>
          <p:cNvSpPr txBox="1"/>
          <p:nvPr/>
        </p:nvSpPr>
        <p:spPr>
          <a:xfrm>
            <a:off x="12418157" y="3589290"/>
            <a:ext cx="333746"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A</a:t>
            </a:r>
          </a:p>
        </p:txBody>
      </p:sp>
      <p:sp>
        <p:nvSpPr>
          <p:cNvPr id="48" name="TextBox 47">
            <a:extLst>
              <a:ext uri="{FF2B5EF4-FFF2-40B4-BE49-F238E27FC236}">
                <a16:creationId xmlns:a16="http://schemas.microsoft.com/office/drawing/2014/main" id="{77D47BDB-802C-734D-9EF1-2E2A3887602A}"/>
              </a:ext>
            </a:extLst>
          </p:cNvPr>
          <p:cNvSpPr txBox="1"/>
          <p:nvPr/>
        </p:nvSpPr>
        <p:spPr>
          <a:xfrm>
            <a:off x="12418157" y="5626913"/>
            <a:ext cx="333746"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A</a:t>
            </a:r>
          </a:p>
        </p:txBody>
      </p:sp>
      <p:sp>
        <p:nvSpPr>
          <p:cNvPr id="49" name="TextBox 48">
            <a:extLst>
              <a:ext uri="{FF2B5EF4-FFF2-40B4-BE49-F238E27FC236}">
                <a16:creationId xmlns:a16="http://schemas.microsoft.com/office/drawing/2014/main" id="{DD6A4F37-9661-4047-BD45-8C5AC57C3A50}"/>
              </a:ext>
            </a:extLst>
          </p:cNvPr>
          <p:cNvSpPr txBox="1"/>
          <p:nvPr/>
        </p:nvSpPr>
        <p:spPr>
          <a:xfrm>
            <a:off x="12418157" y="7678156"/>
            <a:ext cx="333746"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A</a:t>
            </a:r>
          </a:p>
        </p:txBody>
      </p:sp>
      <p:sp>
        <p:nvSpPr>
          <p:cNvPr id="50" name="TextBox 49">
            <a:extLst>
              <a:ext uri="{FF2B5EF4-FFF2-40B4-BE49-F238E27FC236}">
                <a16:creationId xmlns:a16="http://schemas.microsoft.com/office/drawing/2014/main" id="{6769B542-4187-9F4A-94FD-946F101FB882}"/>
              </a:ext>
            </a:extLst>
          </p:cNvPr>
          <p:cNvSpPr txBox="1"/>
          <p:nvPr/>
        </p:nvSpPr>
        <p:spPr>
          <a:xfrm>
            <a:off x="5564982" y="2773524"/>
            <a:ext cx="324128"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B</a:t>
            </a:r>
          </a:p>
        </p:txBody>
      </p:sp>
      <p:sp>
        <p:nvSpPr>
          <p:cNvPr id="51" name="TextBox 50">
            <a:extLst>
              <a:ext uri="{FF2B5EF4-FFF2-40B4-BE49-F238E27FC236}">
                <a16:creationId xmlns:a16="http://schemas.microsoft.com/office/drawing/2014/main" id="{AF6A3821-1DCC-B543-9BC2-B9E76964EC2A}"/>
              </a:ext>
            </a:extLst>
          </p:cNvPr>
          <p:cNvSpPr txBox="1"/>
          <p:nvPr/>
        </p:nvSpPr>
        <p:spPr>
          <a:xfrm>
            <a:off x="5567118" y="4824742"/>
            <a:ext cx="324128"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B</a:t>
            </a:r>
          </a:p>
        </p:txBody>
      </p:sp>
      <p:sp>
        <p:nvSpPr>
          <p:cNvPr id="52" name="TextBox 51">
            <a:extLst>
              <a:ext uri="{FF2B5EF4-FFF2-40B4-BE49-F238E27FC236}">
                <a16:creationId xmlns:a16="http://schemas.microsoft.com/office/drawing/2014/main" id="{3A37F085-2FE8-5D4A-B479-CBA784D2ECC9}"/>
              </a:ext>
            </a:extLst>
          </p:cNvPr>
          <p:cNvSpPr txBox="1"/>
          <p:nvPr/>
        </p:nvSpPr>
        <p:spPr>
          <a:xfrm>
            <a:off x="5564982" y="6880785"/>
            <a:ext cx="324128"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B</a:t>
            </a:r>
          </a:p>
        </p:txBody>
      </p:sp>
      <p:sp>
        <p:nvSpPr>
          <p:cNvPr id="53" name="TextBox 52">
            <a:extLst>
              <a:ext uri="{FF2B5EF4-FFF2-40B4-BE49-F238E27FC236}">
                <a16:creationId xmlns:a16="http://schemas.microsoft.com/office/drawing/2014/main" id="{070B8AB5-7A6B-B44C-AD25-FB7873F9D032}"/>
              </a:ext>
            </a:extLst>
          </p:cNvPr>
          <p:cNvSpPr txBox="1"/>
          <p:nvPr/>
        </p:nvSpPr>
        <p:spPr>
          <a:xfrm>
            <a:off x="5564982" y="8959137"/>
            <a:ext cx="324128"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B</a:t>
            </a:r>
          </a:p>
        </p:txBody>
      </p:sp>
      <p:sp>
        <p:nvSpPr>
          <p:cNvPr id="54" name="TextBox 53">
            <a:extLst>
              <a:ext uri="{FF2B5EF4-FFF2-40B4-BE49-F238E27FC236}">
                <a16:creationId xmlns:a16="http://schemas.microsoft.com/office/drawing/2014/main" id="{2029ADC6-EBBF-5842-B652-61437AA70E43}"/>
              </a:ext>
            </a:extLst>
          </p:cNvPr>
          <p:cNvSpPr txBox="1"/>
          <p:nvPr/>
        </p:nvSpPr>
        <p:spPr>
          <a:xfrm>
            <a:off x="12418157" y="2732798"/>
            <a:ext cx="324128"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B</a:t>
            </a:r>
          </a:p>
        </p:txBody>
      </p:sp>
      <p:sp>
        <p:nvSpPr>
          <p:cNvPr id="55" name="TextBox 54">
            <a:extLst>
              <a:ext uri="{FF2B5EF4-FFF2-40B4-BE49-F238E27FC236}">
                <a16:creationId xmlns:a16="http://schemas.microsoft.com/office/drawing/2014/main" id="{BC99FFDD-122D-0041-9CDF-B8F42F828859}"/>
              </a:ext>
            </a:extLst>
          </p:cNvPr>
          <p:cNvSpPr txBox="1"/>
          <p:nvPr/>
        </p:nvSpPr>
        <p:spPr>
          <a:xfrm>
            <a:off x="12418157" y="4793469"/>
            <a:ext cx="324128"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B</a:t>
            </a:r>
          </a:p>
        </p:txBody>
      </p:sp>
      <p:sp>
        <p:nvSpPr>
          <p:cNvPr id="56" name="TextBox 55">
            <a:extLst>
              <a:ext uri="{FF2B5EF4-FFF2-40B4-BE49-F238E27FC236}">
                <a16:creationId xmlns:a16="http://schemas.microsoft.com/office/drawing/2014/main" id="{43748551-0EFA-2F47-83BF-0681FAE095E7}"/>
              </a:ext>
            </a:extLst>
          </p:cNvPr>
          <p:cNvSpPr txBox="1"/>
          <p:nvPr/>
        </p:nvSpPr>
        <p:spPr>
          <a:xfrm>
            <a:off x="12418157" y="6884306"/>
            <a:ext cx="324128"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B</a:t>
            </a:r>
          </a:p>
        </p:txBody>
      </p:sp>
      <p:sp>
        <p:nvSpPr>
          <p:cNvPr id="57" name="TextBox 56">
            <a:extLst>
              <a:ext uri="{FF2B5EF4-FFF2-40B4-BE49-F238E27FC236}">
                <a16:creationId xmlns:a16="http://schemas.microsoft.com/office/drawing/2014/main" id="{577D601A-92B1-3C49-8C6F-8DC1919DDC1C}"/>
              </a:ext>
            </a:extLst>
          </p:cNvPr>
          <p:cNvSpPr txBox="1"/>
          <p:nvPr/>
        </p:nvSpPr>
        <p:spPr>
          <a:xfrm>
            <a:off x="12420730" y="8873252"/>
            <a:ext cx="324128" cy="400110"/>
          </a:xfrm>
          <a:prstGeom prst="rect">
            <a:avLst/>
          </a:prstGeom>
          <a:noFill/>
        </p:spPr>
        <p:txBody>
          <a:bodyPr wrap="none" rtlCol="0">
            <a:spAutoFit/>
          </a:bodyPr>
          <a:lstStyle/>
          <a:p>
            <a:r>
              <a:rPr lang="en-US" sz="2000" dirty="0">
                <a:solidFill>
                  <a:schemeClr val="bg2">
                    <a:lumMod val="60000"/>
                    <a:lumOff val="40000"/>
                  </a:schemeClr>
                </a:solidFill>
                <a:latin typeface="Calibri" panose="020F0502020204030204" pitchFamily="34" charset="0"/>
                <a:cs typeface="Calibri" panose="020F0502020204030204" pitchFamily="34" charset="0"/>
              </a:rPr>
              <a:t>B</a:t>
            </a:r>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66202AB-6935-9E48-86FC-0AE80E1101C6}"/>
                  </a:ext>
                </a:extLst>
              </p14:cNvPr>
              <p14:cNvContentPartPr/>
              <p14:nvPr/>
            </p14:nvContentPartPr>
            <p14:xfrm>
              <a:off x="7394346" y="2775718"/>
              <a:ext cx="318960" cy="64080"/>
            </p14:xfrm>
          </p:contentPart>
        </mc:Choice>
        <mc:Fallback xmlns="">
          <p:pic>
            <p:nvPicPr>
              <p:cNvPr id="7" name="Ink 6">
                <a:extLst>
                  <a:ext uri="{FF2B5EF4-FFF2-40B4-BE49-F238E27FC236}">
                    <a16:creationId xmlns:a16="http://schemas.microsoft.com/office/drawing/2014/main" id="{E66202AB-6935-9E48-86FC-0AE80E1101C6}"/>
                  </a:ext>
                </a:extLst>
              </p:cNvPr>
              <p:cNvPicPr/>
              <p:nvPr/>
            </p:nvPicPr>
            <p:blipFill>
              <a:blip r:embed="rId9"/>
              <a:stretch>
                <a:fillRect/>
              </a:stretch>
            </p:blipFill>
            <p:spPr>
              <a:xfrm>
                <a:off x="7331706" y="2712718"/>
                <a:ext cx="444600" cy="189720"/>
              </a:xfrm>
              <a:prstGeom prst="rect">
                <a:avLst/>
              </a:prstGeom>
            </p:spPr>
          </p:pic>
        </mc:Fallback>
      </mc:AlternateContent>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0E0CFB12-42AF-B64A-86A3-63ED432FC7BD}"/>
                  </a:ext>
                </a:extLst>
              </p14:cNvPr>
              <p14:cNvContentPartPr/>
              <p14:nvPr/>
            </p14:nvContentPartPr>
            <p14:xfrm>
              <a:off x="7505001" y="1165675"/>
              <a:ext cx="3374640" cy="1656360"/>
            </p14:xfrm>
          </p:contentPart>
        </mc:Choice>
        <mc:Fallback xmlns="">
          <p:pic>
            <p:nvPicPr>
              <p:cNvPr id="8" name="Ink 7">
                <a:extLst>
                  <a:ext uri="{FF2B5EF4-FFF2-40B4-BE49-F238E27FC236}">
                    <a16:creationId xmlns:a16="http://schemas.microsoft.com/office/drawing/2014/main" id="{0E0CFB12-42AF-B64A-86A3-63ED432FC7BD}"/>
                  </a:ext>
                </a:extLst>
              </p:cNvPr>
              <p:cNvPicPr/>
              <p:nvPr/>
            </p:nvPicPr>
            <p:blipFill>
              <a:blip r:embed="rId12"/>
              <a:stretch>
                <a:fillRect/>
              </a:stretch>
            </p:blipFill>
            <p:spPr>
              <a:xfrm>
                <a:off x="7442001" y="1102675"/>
                <a:ext cx="3500280" cy="1782000"/>
              </a:xfrm>
              <a:prstGeom prst="rect">
                <a:avLst/>
              </a:prstGeom>
            </p:spPr>
          </p:pic>
        </mc:Fallback>
      </mc:AlternateContent>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Tree>
    <p:extLst>
      <p:ext uri="{BB962C8B-B14F-4D97-AF65-F5344CB8AC3E}">
        <p14:creationId xmlns:p14="http://schemas.microsoft.com/office/powerpoint/2010/main" val="767946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g2bc0694e329_0_10"/>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descr="A screenshot of a video game&#10;&#10;Description automatically generated">
            <a:extLst>
              <a:ext uri="{FF2B5EF4-FFF2-40B4-BE49-F238E27FC236}">
                <a16:creationId xmlns:a16="http://schemas.microsoft.com/office/drawing/2014/main" id="{D4CEC19C-ACDC-0345-B76F-E61F1D792C3B}"/>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2bc0694e329_0_20" descr="A black and blue background&#10;&#10;Description automatically generated"/>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110" name="Google Shape;110;g2bc0694e329_0_20"/>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111" name="Google Shape;111;g2bc0694e329_0_20"/>
          <p:cNvGrpSpPr/>
          <p:nvPr/>
        </p:nvGrpSpPr>
        <p:grpSpPr>
          <a:xfrm>
            <a:off x="244929" y="329646"/>
            <a:ext cx="17729535" cy="9520138"/>
            <a:chOff x="0" y="-38100"/>
            <a:chExt cx="4813492" cy="2263897"/>
          </a:xfrm>
        </p:grpSpPr>
        <p:sp>
          <p:nvSpPr>
            <p:cNvPr id="112" name="Google Shape;112;g2bc0694e329_0_20"/>
            <p:cNvSpPr/>
            <p:nvPr/>
          </p:nvSpPr>
          <p:spPr>
            <a:xfrm>
              <a:off x="18585" y="-38100"/>
              <a:ext cx="4794907" cy="2263897"/>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dirty="0"/>
            </a:p>
          </p:txBody>
        </p:sp>
        <p:sp>
          <p:nvSpPr>
            <p:cNvPr id="113" name="Google Shape;113;g2bc0694e329_0_20"/>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pic>
        <p:nvPicPr>
          <p:cNvPr id="114" name="Google Shape;114;g2bc0694e329_0_20" descr="A black rectangle with a black background&#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65074" y="8715421"/>
            <a:ext cx="4724400" cy="1447800"/>
          </a:xfrm>
          <a:prstGeom prst="rect">
            <a:avLst/>
          </a:prstGeom>
          <a:noFill/>
          <a:ln>
            <a:noFill/>
          </a:ln>
        </p:spPr>
      </p:pic>
      <p:pic>
        <p:nvPicPr>
          <p:cNvPr id="115" name="Google Shape;115;g2bc0694e329_0_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sp>
        <p:nvSpPr>
          <p:cNvPr id="117" name="Google Shape;117;g2bc0694e329_0_20"/>
          <p:cNvSpPr txBox="1">
            <a:spLocks noGrp="1"/>
          </p:cNvSpPr>
          <p:nvPr>
            <p:ph type="body" idx="1"/>
          </p:nvPr>
        </p:nvSpPr>
        <p:spPr>
          <a:xfrm>
            <a:off x="457199" y="1600200"/>
            <a:ext cx="17129051" cy="7629600"/>
          </a:xfrm>
          <a:prstGeom prst="rect">
            <a:avLst/>
          </a:prstGeom>
        </p:spPr>
        <p:txBody>
          <a:bodyPr spcFirstLastPara="1" wrap="square" lIns="91425" tIns="45700" rIns="91425" bIns="45700" anchor="t" anchorCtr="0">
            <a:normAutofit/>
          </a:bodyPr>
          <a:lstStyle/>
          <a:p>
            <a:pPr lvl="0" indent="-457200" algn="l" rtl="0">
              <a:spcBef>
                <a:spcPts val="360"/>
              </a:spcBef>
              <a:spcAft>
                <a:spcPts val="0"/>
              </a:spcAft>
              <a:buFont typeface="Wingdings" pitchFamily="2" charset="2"/>
              <a:buChar char="§"/>
            </a:pPr>
            <a:r>
              <a:rPr lang="en-US" dirty="0"/>
              <a:t>Sodium bicarbonate tablets - 650 mg → roughly 8 mEq NaHCO3</a:t>
            </a:r>
            <a:endParaRPr dirty="0"/>
          </a:p>
          <a:p>
            <a:pPr lvl="0" indent="-457200" algn="l" rtl="0">
              <a:spcBef>
                <a:spcPts val="360"/>
              </a:spcBef>
              <a:spcAft>
                <a:spcPts val="0"/>
              </a:spcAft>
              <a:buFont typeface="Wingdings" pitchFamily="2" charset="2"/>
              <a:buChar char="§"/>
            </a:pPr>
            <a:r>
              <a:rPr lang="en-US" dirty="0"/>
              <a:t>Typical dose 2 tabs BID will provide about 30 mEq of bicarb/day</a:t>
            </a:r>
            <a:endParaRPr dirty="0"/>
          </a:p>
          <a:p>
            <a:pPr lvl="0" indent="-457200" algn="l" rtl="0">
              <a:spcBef>
                <a:spcPts val="360"/>
              </a:spcBef>
              <a:spcAft>
                <a:spcPts val="0"/>
              </a:spcAft>
              <a:buFont typeface="Wingdings" pitchFamily="2" charset="2"/>
              <a:buChar char="§"/>
            </a:pPr>
            <a:endParaRPr dirty="0"/>
          </a:p>
          <a:p>
            <a:pPr lvl="0" indent="-457200" algn="l" rtl="0">
              <a:spcBef>
                <a:spcPts val="360"/>
              </a:spcBef>
              <a:spcAft>
                <a:spcPts val="0"/>
              </a:spcAft>
              <a:buFont typeface="Wingdings" pitchFamily="2" charset="2"/>
              <a:buChar char="§"/>
            </a:pPr>
            <a:r>
              <a:rPr lang="en-US" dirty="0"/>
              <a:t>Can also reduce daily acid load by altering diet to include less animal protein and more fruits/vegetables</a:t>
            </a:r>
            <a:endParaRPr dirty="0"/>
          </a:p>
          <a:p>
            <a:pPr lvl="0" indent="-457200" algn="l" rtl="0">
              <a:spcBef>
                <a:spcPts val="360"/>
              </a:spcBef>
              <a:spcAft>
                <a:spcPts val="0"/>
              </a:spcAft>
              <a:buFont typeface="Wingdings" pitchFamily="2" charset="2"/>
              <a:buChar char="§"/>
            </a:pPr>
            <a:endParaRPr dirty="0"/>
          </a:p>
          <a:p>
            <a:pPr lvl="0" indent="-457200" algn="l" rtl="0">
              <a:spcBef>
                <a:spcPts val="360"/>
              </a:spcBef>
              <a:spcAft>
                <a:spcPts val="0"/>
              </a:spcAft>
              <a:buFont typeface="Wingdings" pitchFamily="2" charset="2"/>
              <a:buChar char="§"/>
            </a:pPr>
            <a:r>
              <a:rPr lang="en-US" dirty="0"/>
              <a:t>Animal protein → metabolized to sulfuric acid</a:t>
            </a:r>
            <a:endParaRPr dirty="0"/>
          </a:p>
          <a:p>
            <a:pPr lvl="0" indent="-457200" algn="l" rtl="0">
              <a:spcBef>
                <a:spcPts val="360"/>
              </a:spcBef>
              <a:spcAft>
                <a:spcPts val="0"/>
              </a:spcAft>
              <a:buFont typeface="Wingdings" pitchFamily="2" charset="2"/>
              <a:buChar char="§"/>
            </a:pPr>
            <a:r>
              <a:rPr lang="en-US" dirty="0"/>
              <a:t>Fruits/vegetables → metabolized to citrate</a:t>
            </a:r>
            <a:endParaRPr dirty="0"/>
          </a:p>
          <a:p>
            <a:pPr lvl="0" indent="-457200" algn="l" rtl="0">
              <a:spcBef>
                <a:spcPts val="360"/>
              </a:spcBef>
              <a:spcAft>
                <a:spcPts val="0"/>
              </a:spcAft>
              <a:buFont typeface="Wingdings" pitchFamily="2" charset="2"/>
              <a:buChar char="§"/>
            </a:pPr>
            <a:endParaRPr dirty="0"/>
          </a:p>
          <a:p>
            <a:pPr lvl="0" indent="-457200" algn="l" rtl="0">
              <a:spcBef>
                <a:spcPts val="360"/>
              </a:spcBef>
              <a:spcAft>
                <a:spcPts val="0"/>
              </a:spcAft>
              <a:buFont typeface="Wingdings" pitchFamily="2" charset="2"/>
              <a:buChar char="§"/>
            </a:pPr>
            <a:r>
              <a:rPr lang="en-US" dirty="0"/>
              <a:t>Encouraging fruits/vegetables in CKD:</a:t>
            </a:r>
            <a:endParaRPr dirty="0"/>
          </a:p>
          <a:p>
            <a:pPr lvl="0" algn="l" rtl="0">
              <a:spcBef>
                <a:spcPts val="360"/>
              </a:spcBef>
              <a:spcAft>
                <a:spcPts val="0"/>
              </a:spcAft>
              <a:buSzPts val="1800"/>
              <a:buFont typeface="Wingdings" pitchFamily="2" charset="2"/>
              <a:buChar char="§"/>
            </a:pPr>
            <a:r>
              <a:rPr lang="en-US" dirty="0"/>
              <a:t>ameliorate metabolic acidosis</a:t>
            </a:r>
            <a:endParaRPr dirty="0"/>
          </a:p>
          <a:p>
            <a:pPr lvl="0" algn="l" rtl="0">
              <a:spcBef>
                <a:spcPts val="0"/>
              </a:spcBef>
              <a:spcAft>
                <a:spcPts val="0"/>
              </a:spcAft>
              <a:buSzPts val="1800"/>
              <a:buFont typeface="Wingdings" pitchFamily="2" charset="2"/>
              <a:buChar char="§"/>
            </a:pPr>
            <a:r>
              <a:rPr lang="en-US" dirty="0"/>
              <a:t>lower BP</a:t>
            </a:r>
            <a:endParaRPr dirty="0"/>
          </a:p>
          <a:p>
            <a:pPr lvl="0" algn="l" rtl="0">
              <a:spcBef>
                <a:spcPts val="0"/>
              </a:spcBef>
              <a:spcAft>
                <a:spcPts val="0"/>
              </a:spcAft>
              <a:buSzPts val="1800"/>
              <a:buFont typeface="Wingdings" pitchFamily="2" charset="2"/>
              <a:buChar char="§"/>
            </a:pPr>
            <a:r>
              <a:rPr lang="en-US" dirty="0"/>
              <a:t>improve HbA1C</a:t>
            </a:r>
            <a:endParaRPr dirty="0"/>
          </a:p>
          <a:p>
            <a:pPr lvl="0" algn="l" rtl="0">
              <a:spcBef>
                <a:spcPts val="0"/>
              </a:spcBef>
              <a:spcAft>
                <a:spcPts val="0"/>
              </a:spcAft>
              <a:buSzPts val="1800"/>
              <a:buFont typeface="Wingdings" pitchFamily="2" charset="2"/>
              <a:buChar char="§"/>
            </a:pPr>
            <a:r>
              <a:rPr lang="en-US" dirty="0"/>
              <a:t>did not raise serum potassium in small trials</a:t>
            </a:r>
            <a:endParaRPr dirty="0"/>
          </a:p>
        </p:txBody>
      </p:sp>
      <p:sp>
        <p:nvSpPr>
          <p:cNvPr id="17" name="Google Shape;91;g2bab3723f70_0_36">
            <a:extLst>
              <a:ext uri="{FF2B5EF4-FFF2-40B4-BE49-F238E27FC236}">
                <a16:creationId xmlns:a16="http://schemas.microsoft.com/office/drawing/2014/main" id="{6146BD18-FF65-3D49-A9CA-A6F7A13F462E}"/>
              </a:ext>
            </a:extLst>
          </p:cNvPr>
          <p:cNvSpPr txBox="1">
            <a:spLocks noGrp="1"/>
          </p:cNvSpPr>
          <p:nvPr>
            <p:ph type="title"/>
          </p:nvPr>
        </p:nvSpPr>
        <p:spPr>
          <a:xfrm>
            <a:off x="475658" y="293206"/>
            <a:ext cx="1733653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dirty="0">
                <a:solidFill>
                  <a:srgbClr val="002060"/>
                </a:solidFill>
              </a:rPr>
              <a:t>Metabolic Acidosis in CKD</a:t>
            </a:r>
            <a:endParaRPr sz="6000" b="1" dirty="0">
              <a:solidFill>
                <a:srgbClr val="00206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2bc0694e329_0_0" descr="A black and blue background&#10;&#10;Description automatically generated"/>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123" name="Google Shape;123;g2bc0694e329_0_0"/>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124" name="Google Shape;124;g2bc0694e329_0_0"/>
          <p:cNvGrpSpPr/>
          <p:nvPr/>
        </p:nvGrpSpPr>
        <p:grpSpPr>
          <a:xfrm>
            <a:off x="244929" y="329646"/>
            <a:ext cx="17729535" cy="9520138"/>
            <a:chOff x="0" y="-38100"/>
            <a:chExt cx="4813492" cy="2263897"/>
          </a:xfrm>
        </p:grpSpPr>
        <p:sp>
          <p:nvSpPr>
            <p:cNvPr id="125" name="Google Shape;125;g2bc0694e329_0_0"/>
            <p:cNvSpPr/>
            <p:nvPr/>
          </p:nvSpPr>
          <p:spPr>
            <a:xfrm>
              <a:off x="18585" y="-38100"/>
              <a:ext cx="4794907" cy="2263897"/>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dirty="0"/>
            </a:p>
          </p:txBody>
        </p:sp>
        <p:sp>
          <p:nvSpPr>
            <p:cNvPr id="126" name="Google Shape;126;g2bc0694e329_0_0"/>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pic>
        <p:nvPicPr>
          <p:cNvPr id="127" name="Google Shape;127;g2bc0694e329_0_0" descr="A black rectangle with a black background&#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65074" y="8715421"/>
            <a:ext cx="4724400" cy="1447800"/>
          </a:xfrm>
          <a:prstGeom prst="rect">
            <a:avLst/>
          </a:prstGeom>
          <a:noFill/>
          <a:ln>
            <a:noFill/>
          </a:ln>
        </p:spPr>
      </p:pic>
      <p:pic>
        <p:nvPicPr>
          <p:cNvPr id="128" name="Google Shape;128;g2bc0694e329_0_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pic>
        <p:nvPicPr>
          <p:cNvPr id="129" name="Google Shape;129;g2bc0694e329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0700" y="329650"/>
            <a:ext cx="16468099" cy="84712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79155"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Close-up of several batteries&#10;&#10;Description automatically generated">
            <a:extLst>
              <a:ext uri="{FF2B5EF4-FFF2-40B4-BE49-F238E27FC236}">
                <a16:creationId xmlns:a16="http://schemas.microsoft.com/office/drawing/2014/main" id="{0D64243B-6746-F34C-BDBA-258BB997D7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2543" y="1365459"/>
            <a:ext cx="11670507" cy="7780338"/>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6000" b="1" dirty="0">
                <a:solidFill>
                  <a:srgbClr val="002060"/>
                </a:solidFill>
                <a:latin typeface="Calibri"/>
                <a:ea typeface="Calibri"/>
                <a:cs typeface="Calibri"/>
                <a:sym typeface="Calibri"/>
              </a:rPr>
              <a:t>Metabolic Acidosis in AKI</a:t>
            </a:r>
          </a:p>
        </p:txBody>
      </p:sp>
    </p:spTree>
    <p:extLst>
      <p:ext uri="{BB962C8B-B14F-4D97-AF65-F5344CB8AC3E}">
        <p14:creationId xmlns:p14="http://schemas.microsoft.com/office/powerpoint/2010/main" val="3142380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bc0694e329_0_30" descr="A black and blue background&#10;&#10;Description automatically generated"/>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135" name="Google Shape;135;g2bc0694e329_0_30"/>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136" name="Google Shape;136;g2bc0694e329_0_30"/>
          <p:cNvGrpSpPr/>
          <p:nvPr/>
        </p:nvGrpSpPr>
        <p:grpSpPr>
          <a:xfrm>
            <a:off x="415667" y="348069"/>
            <a:ext cx="17729535" cy="9520138"/>
            <a:chOff x="0" y="-38100"/>
            <a:chExt cx="4813492" cy="2263897"/>
          </a:xfrm>
        </p:grpSpPr>
        <p:sp>
          <p:nvSpPr>
            <p:cNvPr id="137" name="Google Shape;137;g2bc0694e329_0_30"/>
            <p:cNvSpPr/>
            <p:nvPr/>
          </p:nvSpPr>
          <p:spPr>
            <a:xfrm>
              <a:off x="18585" y="-38100"/>
              <a:ext cx="4794907" cy="2263897"/>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dirty="0"/>
            </a:p>
          </p:txBody>
        </p:sp>
        <p:sp>
          <p:nvSpPr>
            <p:cNvPr id="138" name="Google Shape;138;g2bc0694e329_0_30"/>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pic>
        <p:nvPicPr>
          <p:cNvPr id="139" name="Google Shape;139;g2bc0694e329_0_30" descr="A black rectangle with a black background&#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65074" y="8715421"/>
            <a:ext cx="4724400" cy="1447800"/>
          </a:xfrm>
          <a:prstGeom prst="rect">
            <a:avLst/>
          </a:prstGeom>
          <a:noFill/>
          <a:ln>
            <a:noFill/>
          </a:ln>
        </p:spPr>
      </p:pic>
      <p:pic>
        <p:nvPicPr>
          <p:cNvPr id="140" name="Google Shape;140;g2bc0694e329_0_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sp>
        <p:nvSpPr>
          <p:cNvPr id="141" name="Google Shape;141;g2bc0694e329_0_30"/>
          <p:cNvSpPr txBox="1">
            <a:spLocks noGrp="1"/>
          </p:cNvSpPr>
          <p:nvPr>
            <p:ph type="title"/>
          </p:nvPr>
        </p:nvSpPr>
        <p:spPr>
          <a:xfrm>
            <a:off x="2840173" y="348069"/>
            <a:ext cx="126075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6000" b="1" dirty="0">
                <a:solidFill>
                  <a:srgbClr val="002060"/>
                </a:solidFill>
              </a:rPr>
              <a:t>Metabolic Acidosis in AKI/ICU</a:t>
            </a:r>
            <a:endParaRPr sz="6000" b="1" dirty="0">
              <a:solidFill>
                <a:srgbClr val="002060"/>
              </a:solidFill>
            </a:endParaRPr>
          </a:p>
        </p:txBody>
      </p:sp>
      <p:sp>
        <p:nvSpPr>
          <p:cNvPr id="142" name="Google Shape;142;g2bc0694e329_0_30"/>
          <p:cNvSpPr txBox="1">
            <a:spLocks noGrp="1"/>
          </p:cNvSpPr>
          <p:nvPr>
            <p:ph type="body" idx="1"/>
          </p:nvPr>
        </p:nvSpPr>
        <p:spPr>
          <a:xfrm>
            <a:off x="1371597" y="1819058"/>
            <a:ext cx="4040100" cy="6399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US" sz="5500" dirty="0">
                <a:solidFill>
                  <a:srgbClr val="C00000"/>
                </a:solidFill>
              </a:rPr>
              <a:t>MUDPILES</a:t>
            </a:r>
            <a:endParaRPr sz="5500" dirty="0">
              <a:solidFill>
                <a:srgbClr val="C00000"/>
              </a:solidFill>
            </a:endParaRPr>
          </a:p>
        </p:txBody>
      </p:sp>
      <p:sp>
        <p:nvSpPr>
          <p:cNvPr id="143" name="Google Shape;143;g2bc0694e329_0_30"/>
          <p:cNvSpPr txBox="1">
            <a:spLocks noGrp="1"/>
          </p:cNvSpPr>
          <p:nvPr>
            <p:ph type="body" idx="2"/>
          </p:nvPr>
        </p:nvSpPr>
        <p:spPr>
          <a:xfrm>
            <a:off x="1371597" y="2681874"/>
            <a:ext cx="6822300" cy="70548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US" sz="3400" b="1" dirty="0"/>
              <a:t>M</a:t>
            </a:r>
            <a:r>
              <a:rPr lang="en-US" sz="3400" dirty="0"/>
              <a:t> ethanol</a:t>
            </a:r>
            <a:endParaRPr sz="3400" dirty="0"/>
          </a:p>
          <a:p>
            <a:pPr marL="0" lvl="0" indent="0" algn="l" rtl="0">
              <a:spcBef>
                <a:spcPts val="480"/>
              </a:spcBef>
              <a:spcAft>
                <a:spcPts val="0"/>
              </a:spcAft>
              <a:buNone/>
            </a:pPr>
            <a:r>
              <a:rPr lang="en-US" sz="3400" b="1" dirty="0"/>
              <a:t>U</a:t>
            </a:r>
            <a:r>
              <a:rPr lang="en-US" sz="3400" dirty="0"/>
              <a:t> remia</a:t>
            </a:r>
            <a:endParaRPr sz="3400" dirty="0"/>
          </a:p>
          <a:p>
            <a:pPr marL="0" lvl="0" indent="0" algn="l" rtl="0">
              <a:spcBef>
                <a:spcPts val="480"/>
              </a:spcBef>
              <a:spcAft>
                <a:spcPts val="0"/>
              </a:spcAft>
              <a:buNone/>
            </a:pPr>
            <a:r>
              <a:rPr lang="en-US" sz="3400" b="1" dirty="0"/>
              <a:t>D</a:t>
            </a:r>
            <a:r>
              <a:rPr lang="en-US" sz="3400" dirty="0"/>
              <a:t> iabetic ketoacidosis</a:t>
            </a:r>
            <a:endParaRPr sz="3400" dirty="0"/>
          </a:p>
          <a:p>
            <a:pPr marL="0" lvl="0" indent="0" algn="l" rtl="0">
              <a:spcBef>
                <a:spcPts val="480"/>
              </a:spcBef>
              <a:spcAft>
                <a:spcPts val="0"/>
              </a:spcAft>
              <a:buNone/>
            </a:pPr>
            <a:r>
              <a:rPr lang="en-US" sz="3400" b="1" dirty="0"/>
              <a:t>P</a:t>
            </a:r>
            <a:r>
              <a:rPr lang="en-US" sz="3400" dirty="0"/>
              <a:t> araldehydes</a:t>
            </a:r>
            <a:endParaRPr sz="3400" dirty="0"/>
          </a:p>
          <a:p>
            <a:pPr marL="0" lvl="0" indent="0" algn="l" rtl="0">
              <a:spcBef>
                <a:spcPts val="480"/>
              </a:spcBef>
              <a:spcAft>
                <a:spcPts val="0"/>
              </a:spcAft>
              <a:buNone/>
            </a:pPr>
            <a:r>
              <a:rPr lang="en-US" sz="3400" b="1" dirty="0"/>
              <a:t>I</a:t>
            </a:r>
            <a:r>
              <a:rPr lang="en-US" sz="3400" dirty="0"/>
              <a:t> soniazid</a:t>
            </a:r>
            <a:endParaRPr sz="3400" dirty="0"/>
          </a:p>
          <a:p>
            <a:pPr marL="0" lvl="0" indent="0" algn="l" rtl="0">
              <a:spcBef>
                <a:spcPts val="480"/>
              </a:spcBef>
              <a:spcAft>
                <a:spcPts val="0"/>
              </a:spcAft>
              <a:buNone/>
            </a:pPr>
            <a:r>
              <a:rPr lang="en-US" sz="3400" b="1" dirty="0"/>
              <a:t>L</a:t>
            </a:r>
            <a:r>
              <a:rPr lang="en-US" sz="3400" dirty="0"/>
              <a:t> actic acidosis</a:t>
            </a:r>
            <a:endParaRPr sz="3400" dirty="0"/>
          </a:p>
          <a:p>
            <a:pPr marL="0" lvl="0" indent="0" algn="l" rtl="0">
              <a:spcBef>
                <a:spcPts val="480"/>
              </a:spcBef>
              <a:spcAft>
                <a:spcPts val="0"/>
              </a:spcAft>
              <a:buNone/>
            </a:pPr>
            <a:r>
              <a:rPr lang="en-US" sz="3400" b="1" dirty="0"/>
              <a:t>E</a:t>
            </a:r>
            <a:r>
              <a:rPr lang="en-US" sz="3400" dirty="0"/>
              <a:t> thylene Glycol</a:t>
            </a:r>
            <a:endParaRPr sz="3400" dirty="0"/>
          </a:p>
          <a:p>
            <a:pPr marL="0" lvl="0" indent="0" algn="l" rtl="0">
              <a:spcBef>
                <a:spcPts val="480"/>
              </a:spcBef>
              <a:spcAft>
                <a:spcPts val="0"/>
              </a:spcAft>
              <a:buNone/>
            </a:pPr>
            <a:r>
              <a:rPr lang="en-US" sz="3400" b="1" dirty="0"/>
              <a:t>S</a:t>
            </a:r>
            <a:r>
              <a:rPr lang="en-US" sz="3400" dirty="0"/>
              <a:t> alicylates</a:t>
            </a:r>
            <a:endParaRPr sz="3400" dirty="0"/>
          </a:p>
        </p:txBody>
      </p:sp>
      <p:sp>
        <p:nvSpPr>
          <p:cNvPr id="144" name="Google Shape;144;g2bc0694e329_0_30"/>
          <p:cNvSpPr txBox="1">
            <a:spLocks noGrp="1"/>
          </p:cNvSpPr>
          <p:nvPr>
            <p:ph type="body" idx="3"/>
          </p:nvPr>
        </p:nvSpPr>
        <p:spPr>
          <a:xfrm>
            <a:off x="7633425" y="1819058"/>
            <a:ext cx="4041900" cy="6399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US" sz="5500" dirty="0">
                <a:solidFill>
                  <a:srgbClr val="C00000"/>
                </a:solidFill>
              </a:rPr>
              <a:t>GOLDMARK</a:t>
            </a:r>
            <a:endParaRPr sz="5500" dirty="0">
              <a:solidFill>
                <a:srgbClr val="C00000"/>
              </a:solidFill>
            </a:endParaRPr>
          </a:p>
        </p:txBody>
      </p:sp>
      <p:sp>
        <p:nvSpPr>
          <p:cNvPr id="145" name="Google Shape;145;g2bc0694e329_0_30"/>
          <p:cNvSpPr txBox="1">
            <a:spLocks noGrp="1"/>
          </p:cNvSpPr>
          <p:nvPr>
            <p:ph type="body" idx="4"/>
          </p:nvPr>
        </p:nvSpPr>
        <p:spPr>
          <a:xfrm>
            <a:off x="7633425" y="2681874"/>
            <a:ext cx="9990600" cy="70548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US" sz="3800" b="1" dirty="0"/>
              <a:t>G</a:t>
            </a:r>
            <a:r>
              <a:rPr lang="en-US" sz="3800" dirty="0"/>
              <a:t> lycols (ethylene and propylene)</a:t>
            </a:r>
            <a:endParaRPr sz="3800" dirty="0"/>
          </a:p>
          <a:p>
            <a:pPr marL="0" lvl="0" indent="0" algn="l" rtl="0">
              <a:spcBef>
                <a:spcPts val="480"/>
              </a:spcBef>
              <a:spcAft>
                <a:spcPts val="0"/>
              </a:spcAft>
              <a:buNone/>
            </a:pPr>
            <a:r>
              <a:rPr lang="en-US" sz="3800" b="1" dirty="0"/>
              <a:t>O</a:t>
            </a:r>
            <a:r>
              <a:rPr lang="en-US" sz="3800" dirty="0"/>
              <a:t> xoproline (pyroglutamic acidosis from Tylenol)</a:t>
            </a:r>
            <a:endParaRPr sz="3800" dirty="0"/>
          </a:p>
          <a:p>
            <a:pPr marL="0" lvl="0" indent="0" algn="l" rtl="0">
              <a:spcBef>
                <a:spcPts val="480"/>
              </a:spcBef>
              <a:spcAft>
                <a:spcPts val="0"/>
              </a:spcAft>
              <a:buNone/>
            </a:pPr>
            <a:r>
              <a:rPr lang="en-US" sz="3800" b="1" dirty="0"/>
              <a:t>L</a:t>
            </a:r>
            <a:r>
              <a:rPr lang="en-US" sz="3800" dirty="0"/>
              <a:t> - lactic acidosis</a:t>
            </a:r>
            <a:endParaRPr sz="3800" dirty="0"/>
          </a:p>
          <a:p>
            <a:pPr marL="0" lvl="0" indent="0" algn="l" rtl="0">
              <a:spcBef>
                <a:spcPts val="480"/>
              </a:spcBef>
              <a:spcAft>
                <a:spcPts val="0"/>
              </a:spcAft>
              <a:buNone/>
            </a:pPr>
            <a:r>
              <a:rPr lang="en-US" sz="3800" b="1" dirty="0"/>
              <a:t>D</a:t>
            </a:r>
            <a:r>
              <a:rPr lang="en-US" sz="3800" dirty="0"/>
              <a:t> - lactic acidosis (short gut syndrome)</a:t>
            </a:r>
            <a:endParaRPr sz="3800" dirty="0"/>
          </a:p>
          <a:p>
            <a:pPr marL="0" lvl="0" indent="0" algn="l" rtl="0">
              <a:spcBef>
                <a:spcPts val="480"/>
              </a:spcBef>
              <a:spcAft>
                <a:spcPts val="0"/>
              </a:spcAft>
              <a:buNone/>
            </a:pPr>
            <a:r>
              <a:rPr lang="en-US" sz="3800" b="1" dirty="0"/>
              <a:t>M</a:t>
            </a:r>
            <a:r>
              <a:rPr lang="en-US" sz="3800" dirty="0"/>
              <a:t> ethanol</a:t>
            </a:r>
            <a:endParaRPr sz="3800" dirty="0"/>
          </a:p>
          <a:p>
            <a:pPr marL="0" lvl="0" indent="0" algn="l" rtl="0">
              <a:spcBef>
                <a:spcPts val="480"/>
              </a:spcBef>
              <a:spcAft>
                <a:spcPts val="0"/>
              </a:spcAft>
              <a:buNone/>
            </a:pPr>
            <a:r>
              <a:rPr lang="en-US" sz="3800" b="1" dirty="0"/>
              <a:t>A</a:t>
            </a:r>
            <a:r>
              <a:rPr lang="en-US" sz="3800" dirty="0"/>
              <a:t> spirin</a:t>
            </a:r>
            <a:endParaRPr sz="3800" dirty="0"/>
          </a:p>
          <a:p>
            <a:pPr marL="0" lvl="0" indent="0" algn="l" rtl="0">
              <a:spcBef>
                <a:spcPts val="480"/>
              </a:spcBef>
              <a:spcAft>
                <a:spcPts val="0"/>
              </a:spcAft>
              <a:buNone/>
            </a:pPr>
            <a:r>
              <a:rPr lang="en-US" sz="3800" b="1" dirty="0"/>
              <a:t>R</a:t>
            </a:r>
            <a:r>
              <a:rPr lang="en-US" sz="3800" dirty="0"/>
              <a:t> enal failure</a:t>
            </a:r>
            <a:endParaRPr sz="3800" dirty="0"/>
          </a:p>
          <a:p>
            <a:pPr marL="0" lvl="0" indent="0" algn="l" rtl="0">
              <a:spcBef>
                <a:spcPts val="480"/>
              </a:spcBef>
              <a:spcAft>
                <a:spcPts val="0"/>
              </a:spcAft>
              <a:buNone/>
            </a:pPr>
            <a:r>
              <a:rPr lang="en-US" sz="3800" b="1" dirty="0"/>
              <a:t>K</a:t>
            </a:r>
            <a:r>
              <a:rPr lang="en-US" sz="3800" dirty="0"/>
              <a:t> etoacidosis (starvation, DKA)</a:t>
            </a:r>
            <a:endParaRPr sz="3800" dirty="0"/>
          </a:p>
        </p:txBody>
      </p:sp>
      <p:pic>
        <p:nvPicPr>
          <p:cNvPr id="2050" name="Picture 2" descr="Case 46: Diagnosis &amp; Conclusions -">
            <a:extLst>
              <a:ext uri="{FF2B5EF4-FFF2-40B4-BE49-F238E27FC236}">
                <a16:creationId xmlns:a16="http://schemas.microsoft.com/office/drawing/2014/main" id="{5EFADD4A-7600-AC8A-8E7B-F0C6D0B1CF4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468156" y="5321959"/>
            <a:ext cx="3155869" cy="32646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2bc0694e329_0_65" descr="A black and blue background&#10;&#10;Description automatically generated"/>
          <p:cNvPicPr preferRelativeResize="0"/>
          <p:nvPr/>
        </p:nvPicPr>
        <p:blipFill rotWithShape="1">
          <a:blip r:embed="rId3">
            <a:alphaModFix/>
          </a:blip>
          <a:srcRect/>
          <a:stretch/>
        </p:blipFill>
        <p:spPr>
          <a:xfrm>
            <a:off x="0" y="1657"/>
            <a:ext cx="18290945" cy="10285344"/>
          </a:xfrm>
          <a:prstGeom prst="rect">
            <a:avLst/>
          </a:prstGeom>
          <a:noFill/>
          <a:ln>
            <a:noFill/>
          </a:ln>
        </p:spPr>
      </p:pic>
      <p:sp>
        <p:nvSpPr>
          <p:cNvPr id="151" name="Google Shape;151;g2bc0694e329_0_65"/>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152" name="Google Shape;152;g2bc0694e329_0_65"/>
          <p:cNvGrpSpPr/>
          <p:nvPr/>
        </p:nvGrpSpPr>
        <p:grpSpPr>
          <a:xfrm>
            <a:off x="244929" y="329646"/>
            <a:ext cx="17729535" cy="9520138"/>
            <a:chOff x="0" y="-38100"/>
            <a:chExt cx="4813492" cy="2263897"/>
          </a:xfrm>
        </p:grpSpPr>
        <p:sp>
          <p:nvSpPr>
            <p:cNvPr id="153" name="Google Shape;153;g2bc0694e329_0_65"/>
            <p:cNvSpPr/>
            <p:nvPr/>
          </p:nvSpPr>
          <p:spPr>
            <a:xfrm>
              <a:off x="18585" y="-38100"/>
              <a:ext cx="4794907" cy="2263897"/>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dirty="0"/>
            </a:p>
          </p:txBody>
        </p:sp>
        <p:sp>
          <p:nvSpPr>
            <p:cNvPr id="154" name="Google Shape;154;g2bc0694e329_0_65"/>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lvl="0" indent="0" algn="l" rtl="0">
                <a:spcBef>
                  <a:spcPts val="0"/>
                </a:spcBef>
                <a:spcAft>
                  <a:spcPts val="0"/>
                </a:spcAft>
                <a:buClr>
                  <a:srgbClr val="000000"/>
                </a:buClr>
                <a:buSzPts val="1800"/>
                <a:buFont typeface="Arial"/>
                <a:buNone/>
              </a:pPr>
              <a:endParaRPr dirty="0"/>
            </a:p>
          </p:txBody>
        </p:sp>
      </p:grpSp>
      <p:pic>
        <p:nvPicPr>
          <p:cNvPr id="155" name="Google Shape;155;g2bc0694e329_0_65" descr="A black rectangle with a black background&#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65074" y="8715421"/>
            <a:ext cx="4724400" cy="1447800"/>
          </a:xfrm>
          <a:prstGeom prst="rect">
            <a:avLst/>
          </a:prstGeom>
          <a:noFill/>
          <a:ln>
            <a:noFill/>
          </a:ln>
        </p:spPr>
      </p:pic>
      <p:pic>
        <p:nvPicPr>
          <p:cNvPr id="156" name="Google Shape;156;g2bc0694e329_0_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959013" y="9229725"/>
            <a:ext cx="3328990" cy="1045048"/>
          </a:xfrm>
          <a:prstGeom prst="rect">
            <a:avLst/>
          </a:prstGeom>
          <a:noFill/>
          <a:ln>
            <a:noFill/>
          </a:ln>
        </p:spPr>
      </p:pic>
      <p:sp>
        <p:nvSpPr>
          <p:cNvPr id="157" name="Google Shape;157;g2bc0694e329_0_65"/>
          <p:cNvSpPr txBox="1">
            <a:spLocks noGrp="1"/>
          </p:cNvSpPr>
          <p:nvPr>
            <p:ph type="title"/>
          </p:nvPr>
        </p:nvSpPr>
        <p:spPr>
          <a:xfrm>
            <a:off x="457200" y="274650"/>
            <a:ext cx="17517264"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dirty="0">
                <a:solidFill>
                  <a:srgbClr val="002060"/>
                </a:solidFill>
              </a:rPr>
              <a:t>Bicarbonate and RRT for Metabolic Acidosis in the ICU</a:t>
            </a:r>
            <a:endParaRPr sz="6000" b="1" dirty="0">
              <a:solidFill>
                <a:srgbClr val="002060"/>
              </a:solidFill>
            </a:endParaRPr>
          </a:p>
        </p:txBody>
      </p:sp>
      <p:sp>
        <p:nvSpPr>
          <p:cNvPr id="158" name="Google Shape;158;g2bc0694e329_0_65"/>
          <p:cNvSpPr txBox="1">
            <a:spLocks noGrp="1"/>
          </p:cNvSpPr>
          <p:nvPr>
            <p:ph type="body" idx="1"/>
          </p:nvPr>
        </p:nvSpPr>
        <p:spPr>
          <a:xfrm>
            <a:off x="457200" y="1600200"/>
            <a:ext cx="17243400" cy="7629600"/>
          </a:xfrm>
          <a:prstGeom prst="rect">
            <a:avLst/>
          </a:prstGeom>
        </p:spPr>
        <p:txBody>
          <a:bodyPr spcFirstLastPara="1" wrap="square" lIns="91425" tIns="45700" rIns="91425" bIns="45700" anchor="t" anchorCtr="0">
            <a:normAutofit lnSpcReduction="10000"/>
          </a:bodyPr>
          <a:lstStyle/>
          <a:p>
            <a:pPr marL="0" lvl="0" indent="0" algn="l" rtl="0">
              <a:spcBef>
                <a:spcPts val="360"/>
              </a:spcBef>
              <a:spcAft>
                <a:spcPts val="0"/>
              </a:spcAft>
              <a:buNone/>
            </a:pPr>
            <a:r>
              <a:rPr lang="en-US" dirty="0"/>
              <a:t>Typically considered when pH &lt; 7.2 due to animal studies showing reduced LV contractility and vasodilation/lower BP in animal studies</a:t>
            </a:r>
            <a:endParaRPr dirty="0"/>
          </a:p>
          <a:p>
            <a:pPr marL="457200" lvl="0" indent="-342900" algn="l" rtl="0">
              <a:spcBef>
                <a:spcPts val="360"/>
              </a:spcBef>
              <a:spcAft>
                <a:spcPts val="0"/>
              </a:spcAft>
              <a:buSzPts val="1800"/>
              <a:buChar char="-"/>
            </a:pPr>
            <a:r>
              <a:rPr lang="en-US" dirty="0"/>
              <a:t>However, limited human data (BICAR-ICU) does not show any mortality benefit in shock</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a:t>Bicarbonate administration has the following effects outside of pH:</a:t>
            </a:r>
            <a:endParaRPr dirty="0"/>
          </a:p>
          <a:p>
            <a:pPr marL="457200" lvl="0" indent="-342900" algn="l" rtl="0">
              <a:spcBef>
                <a:spcPts val="360"/>
              </a:spcBef>
              <a:spcAft>
                <a:spcPts val="0"/>
              </a:spcAft>
              <a:buSzPts val="1800"/>
              <a:buChar char="-"/>
            </a:pPr>
            <a:r>
              <a:rPr lang="en-US" dirty="0"/>
              <a:t>volume</a:t>
            </a:r>
            <a:endParaRPr dirty="0"/>
          </a:p>
          <a:p>
            <a:pPr marL="457200" lvl="0" indent="-342900" algn="l" rtl="0">
              <a:spcBef>
                <a:spcPts val="0"/>
              </a:spcBef>
              <a:spcAft>
                <a:spcPts val="0"/>
              </a:spcAft>
              <a:buSzPts val="1800"/>
              <a:buChar char="-"/>
            </a:pPr>
            <a:r>
              <a:rPr lang="en-US" dirty="0"/>
              <a:t>hypernatremia if hypertonic bicarb (e.g. 4.2%) administered</a:t>
            </a:r>
            <a:endParaRPr dirty="0"/>
          </a:p>
          <a:p>
            <a:pPr marL="457200" lvl="0" indent="-342900" algn="l" rtl="0">
              <a:spcBef>
                <a:spcPts val="0"/>
              </a:spcBef>
              <a:spcAft>
                <a:spcPts val="0"/>
              </a:spcAft>
              <a:buSzPts val="1800"/>
              <a:buChar char="-"/>
            </a:pPr>
            <a:r>
              <a:rPr lang="en-US" dirty="0"/>
              <a:t>hypocalcemia</a:t>
            </a:r>
            <a:endParaRPr dirty="0"/>
          </a:p>
          <a:p>
            <a:pPr marL="457200" lvl="0" indent="-342900" algn="l" rtl="0">
              <a:spcBef>
                <a:spcPts val="0"/>
              </a:spcBef>
              <a:spcAft>
                <a:spcPts val="0"/>
              </a:spcAft>
              <a:buSzPts val="1800"/>
              <a:buChar char="-"/>
            </a:pPr>
            <a:r>
              <a:rPr lang="en-US" dirty="0"/>
              <a:t>hypokalemia</a:t>
            </a:r>
            <a:endParaRPr dirty="0"/>
          </a:p>
          <a:p>
            <a:pPr marL="457200" lvl="0" indent="-342900" algn="l" rtl="0">
              <a:spcBef>
                <a:spcPts val="0"/>
              </a:spcBef>
              <a:spcAft>
                <a:spcPts val="0"/>
              </a:spcAft>
              <a:buSzPts val="1800"/>
              <a:buChar char="-"/>
            </a:pPr>
            <a:r>
              <a:rPr lang="en-US" dirty="0"/>
              <a:t>increased pCO2</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a:t>RRT for severe metabolic acidosis often required to deliver sufficient bicarbonate and prevent volume and electrolyte imbalances - higher doses 35 ml/kg/hr often required</a:t>
            </a:r>
            <a:endParaRPr dirty="0"/>
          </a:p>
          <a:p>
            <a:pPr marL="457200" lvl="0" indent="-342900" algn="l" rtl="0">
              <a:spcBef>
                <a:spcPts val="360"/>
              </a:spcBef>
              <a:spcAft>
                <a:spcPts val="0"/>
              </a:spcAft>
              <a:buSzPts val="1800"/>
              <a:buChar char="-"/>
            </a:pPr>
            <a:r>
              <a:rPr lang="en-US" dirty="0"/>
              <a:t>ICU trials looking at early vs late start RRT (e.g. AKIKI, STAART) show that metabolic acidosis is the primary indication for dialysis in approximately 20% of patients</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Google Shape;164;g2bab3723f70_0_10"/>
          <p:cNvSpPr txBox="1"/>
          <p:nvPr/>
        </p:nvSpPr>
        <p:spPr>
          <a:xfrm>
            <a:off x="-99639" y="226269"/>
            <a:ext cx="3094500" cy="3230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descr="A screenshot of a medical information&#10;&#10;Description automatically generated">
            <a:extLst>
              <a:ext uri="{FF2B5EF4-FFF2-40B4-BE49-F238E27FC236}">
                <a16:creationId xmlns:a16="http://schemas.microsoft.com/office/drawing/2014/main" id="{56D1E677-C876-BC46-AE2E-837FF63E0928}"/>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2bc0694e329_0_77"/>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688;p155">
            <a:extLst>
              <a:ext uri="{FF2B5EF4-FFF2-40B4-BE49-F238E27FC236}">
                <a16:creationId xmlns:a16="http://schemas.microsoft.com/office/drawing/2014/main" id="{F2AB9EC3-E9F1-0947-A4C5-DD522D9A43E9}"/>
              </a:ext>
            </a:extLst>
          </p:cNvPr>
          <p:cNvSpPr/>
          <p:nvPr/>
        </p:nvSpPr>
        <p:spPr>
          <a:xfrm>
            <a:off x="2616834" y="329647"/>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200" b="1" dirty="0">
                <a:solidFill>
                  <a:srgbClr val="002060"/>
                </a:solidFill>
                <a:latin typeface="Calibri"/>
                <a:ea typeface="Calibri"/>
                <a:cs typeface="Calibri"/>
                <a:sym typeface="Calibri"/>
              </a:rPr>
              <a:t>EFFLUENT EIGHT ROUND</a:t>
            </a:r>
            <a:endParaRPr sz="7200" dirty="0"/>
          </a:p>
        </p:txBody>
      </p:sp>
      <p:sp>
        <p:nvSpPr>
          <p:cNvPr id="10" name="Google Shape;1689;p155">
            <a:extLst>
              <a:ext uri="{FF2B5EF4-FFF2-40B4-BE49-F238E27FC236}">
                <a16:creationId xmlns:a16="http://schemas.microsoft.com/office/drawing/2014/main" id="{8C7C455A-AE1D-F642-A8C9-D96B34CBAE3F}"/>
              </a:ext>
            </a:extLst>
          </p:cNvPr>
          <p:cNvSpPr/>
          <p:nvPr/>
        </p:nvSpPr>
        <p:spPr>
          <a:xfrm>
            <a:off x="7380113" y="6488593"/>
            <a:ext cx="4930419" cy="154397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Metabolic Acidosis in CKD</a:t>
            </a:r>
            <a:endParaRPr sz="3200" dirty="0">
              <a:solidFill>
                <a:srgbClr val="235451"/>
              </a:solidFill>
            </a:endParaRPr>
          </a:p>
        </p:txBody>
      </p:sp>
      <p:sp>
        <p:nvSpPr>
          <p:cNvPr id="11" name="Google Shape;1690;p155">
            <a:extLst>
              <a:ext uri="{FF2B5EF4-FFF2-40B4-BE49-F238E27FC236}">
                <a16:creationId xmlns:a16="http://schemas.microsoft.com/office/drawing/2014/main" id="{A0A981C5-861B-624F-BC5E-D84E84FA9BBA}"/>
              </a:ext>
            </a:extLst>
          </p:cNvPr>
          <p:cNvSpPr txBox="1"/>
          <p:nvPr/>
        </p:nvSpPr>
        <p:spPr>
          <a:xfrm>
            <a:off x="2874591" y="1498857"/>
            <a:ext cx="12538815" cy="661699"/>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35451"/>
                </a:solidFill>
                <a:latin typeface="Calibri"/>
                <a:ea typeface="Calibri"/>
                <a:cs typeface="Calibri"/>
                <a:sym typeface="Calibri"/>
              </a:rPr>
              <a:t>Pick Your Champion for the Metabolic Acidosis Region</a:t>
            </a:r>
            <a:endParaRPr sz="4000" dirty="0">
              <a:solidFill>
                <a:srgbClr val="235451"/>
              </a:solidFill>
            </a:endParaRPr>
          </a:p>
        </p:txBody>
      </p:sp>
      <p:sp>
        <p:nvSpPr>
          <p:cNvPr id="14" name="Google Shape;1691;p155">
            <a:extLst>
              <a:ext uri="{FF2B5EF4-FFF2-40B4-BE49-F238E27FC236}">
                <a16:creationId xmlns:a16="http://schemas.microsoft.com/office/drawing/2014/main" id="{FC13BA3F-4B00-634F-8B9D-C5A390D88AB5}"/>
              </a:ext>
            </a:extLst>
          </p:cNvPr>
          <p:cNvSpPr/>
          <p:nvPr/>
        </p:nvSpPr>
        <p:spPr>
          <a:xfrm>
            <a:off x="12737814" y="6565918"/>
            <a:ext cx="493041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Metabolic Acidosis in AKI</a:t>
            </a:r>
            <a:endParaRPr sz="3200" dirty="0">
              <a:solidFill>
                <a:srgbClr val="235451"/>
              </a:solidFill>
            </a:endParaRPr>
          </a:p>
        </p:txBody>
      </p:sp>
      <p:sp>
        <p:nvSpPr>
          <p:cNvPr id="15" name="Google Shape;1692;p155">
            <a:extLst>
              <a:ext uri="{FF2B5EF4-FFF2-40B4-BE49-F238E27FC236}">
                <a16:creationId xmlns:a16="http://schemas.microsoft.com/office/drawing/2014/main" id="{EF950466-9EAF-3245-B483-498BE424652A}"/>
              </a:ext>
            </a:extLst>
          </p:cNvPr>
          <p:cNvSpPr/>
          <p:nvPr/>
        </p:nvSpPr>
        <p:spPr>
          <a:xfrm>
            <a:off x="11439880" y="4935878"/>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2700" b="1" dirty="0">
                <a:solidFill>
                  <a:srgbClr val="EA60F1"/>
                </a:solidFill>
                <a:latin typeface="Calibri"/>
                <a:ea typeface="Calibri"/>
                <a:cs typeface="Calibri"/>
                <a:sym typeface="Calibri"/>
              </a:rPr>
              <a:t>vs</a:t>
            </a:r>
            <a:endParaRPr sz="2700" b="1" dirty="0">
              <a:solidFill>
                <a:srgbClr val="EA60F1"/>
              </a:solidFill>
              <a:latin typeface="Calibri"/>
              <a:ea typeface="Calibri"/>
              <a:cs typeface="Calibri"/>
              <a:sym typeface="Calibri"/>
            </a:endParaRPr>
          </a:p>
        </p:txBody>
      </p:sp>
      <p:pic>
        <p:nvPicPr>
          <p:cNvPr id="18" name="Picture 17" descr="A lemon tree with fruits on it&#10;&#10;Description automatically generated">
            <a:extLst>
              <a:ext uri="{FF2B5EF4-FFF2-40B4-BE49-F238E27FC236}">
                <a16:creationId xmlns:a16="http://schemas.microsoft.com/office/drawing/2014/main" id="{F806323E-1267-004A-BEE0-40ED70BD86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1013" y="3805478"/>
            <a:ext cx="4692457" cy="3127113"/>
          </a:xfrm>
          <a:prstGeom prst="rect">
            <a:avLst/>
          </a:prstGeom>
          <a:ln w="38100" cap="sq">
            <a:solidFill>
              <a:srgbClr val="000000"/>
            </a:solidFill>
            <a:miter lim="800000"/>
          </a:ln>
        </p:spPr>
      </p:pic>
      <p:pic>
        <p:nvPicPr>
          <p:cNvPr id="22" name="Picture 21" descr="Close-up of several batteries&#10;&#10;Description automatically generated">
            <a:extLst>
              <a:ext uri="{FF2B5EF4-FFF2-40B4-BE49-F238E27FC236}">
                <a16:creationId xmlns:a16="http://schemas.microsoft.com/office/drawing/2014/main" id="{AD6C5205-5C72-B445-AE9B-99E753D23D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856794" y="3804286"/>
            <a:ext cx="4692457" cy="3128305"/>
          </a:xfrm>
          <a:prstGeom prst="rect">
            <a:avLst/>
          </a:prstGeom>
          <a:ln w="38100" cap="sq">
            <a:solidFill>
              <a:srgbClr val="000000"/>
            </a:solidFill>
            <a:miter lim="800000"/>
          </a:ln>
        </p:spPr>
      </p:pic>
      <p:pic>
        <p:nvPicPr>
          <p:cNvPr id="17" name="Picture 16" descr="A hand holding a pipette with a yellow liquid in a beaker&#10;&#10;Description automatically generated">
            <a:extLst>
              <a:ext uri="{FF2B5EF4-FFF2-40B4-BE49-F238E27FC236}">
                <a16:creationId xmlns:a16="http://schemas.microsoft.com/office/drawing/2014/main" id="{66174B0E-43AD-9045-9D6B-BF6EF10F9F72}"/>
              </a:ext>
            </a:extLst>
          </p:cNvPr>
          <p:cNvPicPr>
            <a:picLocks noChangeAspect="1"/>
          </p:cNvPicPr>
          <p:nvPr/>
        </p:nvPicPr>
        <p:blipFill>
          <a:blip r:embed="rId8"/>
          <a:stretch>
            <a:fillRect/>
          </a:stretch>
        </p:blipFill>
        <p:spPr>
          <a:xfrm>
            <a:off x="619766" y="2307799"/>
            <a:ext cx="6453965" cy="6480344"/>
          </a:xfrm>
          <a:prstGeom prst="rect">
            <a:avLst/>
          </a:prstGeom>
          <a:ln w="38100" cap="sq">
            <a:solidFill>
              <a:srgbClr val="000000"/>
            </a:solidFill>
            <a:miter lim="800000"/>
          </a:ln>
        </p:spPr>
      </p:pic>
    </p:spTree>
    <p:extLst>
      <p:ext uri="{BB962C8B-B14F-4D97-AF65-F5344CB8AC3E}">
        <p14:creationId xmlns:p14="http://schemas.microsoft.com/office/powerpoint/2010/main" val="3624704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70;p67">
            <a:extLst>
              <a:ext uri="{FF2B5EF4-FFF2-40B4-BE49-F238E27FC236}">
                <a16:creationId xmlns:a16="http://schemas.microsoft.com/office/drawing/2014/main" id="{1F790697-AB78-0B40-9294-F9091F91B452}"/>
              </a:ext>
            </a:extLst>
          </p:cNvPr>
          <p:cNvSpPr/>
          <p:nvPr/>
        </p:nvSpPr>
        <p:spPr>
          <a:xfrm>
            <a:off x="9243712" y="623455"/>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Dual Organ Transplant</a:t>
            </a:r>
            <a:endParaRPr sz="6000" b="1" dirty="0">
              <a:solidFill>
                <a:srgbClr val="002060"/>
              </a:solidFill>
              <a:latin typeface="Calibri"/>
              <a:ea typeface="Calibri"/>
              <a:cs typeface="Calibri"/>
              <a:sym typeface="Calibri"/>
            </a:endParaRPr>
          </a:p>
        </p:txBody>
      </p:sp>
      <p:sp>
        <p:nvSpPr>
          <p:cNvPr id="14" name="Google Shape;471;p67">
            <a:extLst>
              <a:ext uri="{FF2B5EF4-FFF2-40B4-BE49-F238E27FC236}">
                <a16:creationId xmlns:a16="http://schemas.microsoft.com/office/drawing/2014/main" id="{1756975E-11CE-6241-8FFD-8B2976591FBE}"/>
              </a:ext>
            </a:extLst>
          </p:cNvPr>
          <p:cNvSpPr txBox="1"/>
          <p:nvPr/>
        </p:nvSpPr>
        <p:spPr>
          <a:xfrm>
            <a:off x="10245162" y="2118739"/>
            <a:ext cx="7041953" cy="4978548"/>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Writers: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Sam Kant</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Manal Alotaibi</a:t>
            </a:r>
            <a:endParaRPr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lang="en"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Expert: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Roslyn Mannon</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Region Execs: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Samira Farouk</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Matt Sparks</a:t>
            </a:r>
            <a:endParaRPr sz="3200" b="1" dirty="0">
              <a:solidFill>
                <a:srgbClr val="235451"/>
              </a:solidFill>
              <a:latin typeface="Calibri" panose="020F0502020204030204" pitchFamily="34" charset="0"/>
              <a:ea typeface="Calibri"/>
              <a:cs typeface="Calibri" panose="020F0502020204030204" pitchFamily="34" charset="0"/>
              <a:sym typeface="Calibri"/>
            </a:endParaRPr>
          </a:p>
        </p:txBody>
      </p:sp>
      <p:pic>
        <p:nvPicPr>
          <p:cNvPr id="5" name="Picture 4" descr="A sign with a glowing sign and a liver&#10;&#10;Description automatically generated with medium confidence">
            <a:extLst>
              <a:ext uri="{FF2B5EF4-FFF2-40B4-BE49-F238E27FC236}">
                <a16:creationId xmlns:a16="http://schemas.microsoft.com/office/drawing/2014/main" id="{40CD3B64-7BCF-D54B-B3C0-5EC11DAB2921}"/>
              </a:ext>
            </a:extLst>
          </p:cNvPr>
          <p:cNvPicPr>
            <a:picLocks noChangeAspect="1"/>
          </p:cNvPicPr>
          <p:nvPr/>
        </p:nvPicPr>
        <p:blipFill>
          <a:blip r:embed="rId6"/>
          <a:stretch>
            <a:fillRect/>
          </a:stretch>
        </p:blipFill>
        <p:spPr>
          <a:xfrm>
            <a:off x="491591" y="540327"/>
            <a:ext cx="9123218" cy="9123218"/>
          </a:xfrm>
          <a:prstGeom prst="rect">
            <a:avLst/>
          </a:prstGeom>
          <a:ln w="38100" cap="sq">
            <a:solidFill>
              <a:srgbClr val="000000"/>
            </a:solidFill>
            <a:miter lim="800000"/>
          </a:ln>
        </p:spPr>
      </p:pic>
    </p:spTree>
    <p:extLst>
      <p:ext uri="{BB962C8B-B14F-4D97-AF65-F5344CB8AC3E}">
        <p14:creationId xmlns:p14="http://schemas.microsoft.com/office/powerpoint/2010/main" val="3485810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470;p67">
            <a:extLst>
              <a:ext uri="{FF2B5EF4-FFF2-40B4-BE49-F238E27FC236}">
                <a16:creationId xmlns:a16="http://schemas.microsoft.com/office/drawing/2014/main" id="{1F790697-AB78-0B40-9294-F9091F91B452}"/>
              </a:ext>
            </a:extLst>
          </p:cNvPr>
          <p:cNvSpPr/>
          <p:nvPr/>
        </p:nvSpPr>
        <p:spPr>
          <a:xfrm>
            <a:off x="9243712" y="623455"/>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Preeclampsia</a:t>
            </a:r>
            <a:endParaRPr sz="6000" b="1" dirty="0">
              <a:solidFill>
                <a:srgbClr val="002060"/>
              </a:solidFill>
              <a:latin typeface="Calibri"/>
              <a:ea typeface="Calibri"/>
              <a:cs typeface="Calibri"/>
              <a:sym typeface="Calibri"/>
            </a:endParaRPr>
          </a:p>
        </p:txBody>
      </p:sp>
      <p:sp>
        <p:nvSpPr>
          <p:cNvPr id="14" name="Google Shape;471;p67">
            <a:extLst>
              <a:ext uri="{FF2B5EF4-FFF2-40B4-BE49-F238E27FC236}">
                <a16:creationId xmlns:a16="http://schemas.microsoft.com/office/drawing/2014/main" id="{1756975E-11CE-6241-8FFD-8B2976591FBE}"/>
              </a:ext>
            </a:extLst>
          </p:cNvPr>
          <p:cNvSpPr txBox="1"/>
          <p:nvPr/>
        </p:nvSpPr>
        <p:spPr>
          <a:xfrm>
            <a:off x="10245162" y="1872518"/>
            <a:ext cx="7041953" cy="5470991"/>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Writers: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Gilda Portalatin</a:t>
            </a:r>
            <a:endParaRPr lang="en"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b="1" dirty="0">
                <a:solidFill>
                  <a:srgbClr val="235451"/>
                </a:solidFill>
                <a:latin typeface="Calibri" panose="020F0502020204030204" pitchFamily="34" charset="0"/>
                <a:cs typeface="Calibri" panose="020F0502020204030204" pitchFamily="34" charset="0"/>
                <a:sym typeface="Calibri"/>
              </a:rPr>
              <a:t>Connor Grantham</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200"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Experts: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Michelle Hladunewich</a:t>
            </a:r>
          </a:p>
          <a:p>
            <a:pPr marL="0" marR="0" lvl="0" indent="0" algn="l" rtl="0">
              <a:spcBef>
                <a:spcPts val="0"/>
              </a:spcBef>
              <a:spcAft>
                <a:spcPts val="0"/>
              </a:spcAft>
              <a:buNone/>
            </a:pPr>
            <a:r>
              <a:rPr lang="en-US" sz="3200" b="1" dirty="0">
                <a:solidFill>
                  <a:srgbClr val="235451"/>
                </a:solidFill>
                <a:latin typeface="Calibri" panose="020F0502020204030204" pitchFamily="34" charset="0"/>
                <a:ea typeface="Calibri"/>
                <a:cs typeface="Calibri" panose="020F0502020204030204" pitchFamily="34" charset="0"/>
                <a:sym typeface="Calibri"/>
              </a:rPr>
              <a:t>Jessica Tangren</a:t>
            </a:r>
          </a:p>
          <a:p>
            <a:pPr marL="0" marR="0" lvl="0" indent="0" algn="l" rtl="0">
              <a:spcBef>
                <a:spcPts val="0"/>
              </a:spcBef>
              <a:spcAft>
                <a:spcPts val="0"/>
              </a:spcAft>
              <a:buNone/>
            </a:pPr>
            <a:endParaRPr sz="3200" b="1" dirty="0">
              <a:solidFill>
                <a:srgbClr val="235451"/>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3200" dirty="0">
                <a:solidFill>
                  <a:srgbClr val="235451"/>
                </a:solidFill>
                <a:latin typeface="Calibri" panose="020F0502020204030204" pitchFamily="34" charset="0"/>
                <a:ea typeface="Calibri"/>
                <a:cs typeface="Calibri" panose="020F0502020204030204" pitchFamily="34" charset="0"/>
                <a:sym typeface="Calibri"/>
              </a:rPr>
              <a:t>Region Execs:  </a:t>
            </a:r>
            <a:endParaRPr sz="3200" dirty="0">
              <a:solidFill>
                <a:srgbClr val="23545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Anna Burgner</a:t>
            </a:r>
          </a:p>
          <a:p>
            <a:pPr marL="0" marR="0" lvl="0" indent="0" algn="l" rtl="0">
              <a:spcBef>
                <a:spcPts val="0"/>
              </a:spcBef>
              <a:spcAft>
                <a:spcPts val="0"/>
              </a:spcAft>
              <a:buNone/>
            </a:pPr>
            <a:r>
              <a:rPr lang="en" sz="3200" b="1" dirty="0">
                <a:solidFill>
                  <a:srgbClr val="235451"/>
                </a:solidFill>
                <a:latin typeface="Calibri" panose="020F0502020204030204" pitchFamily="34" charset="0"/>
                <a:ea typeface="Calibri"/>
                <a:cs typeface="Calibri" panose="020F0502020204030204" pitchFamily="34" charset="0"/>
                <a:sym typeface="Calibri"/>
              </a:rPr>
              <a:t>Samira Farouk</a:t>
            </a:r>
            <a:endParaRPr sz="3200" b="1" dirty="0">
              <a:solidFill>
                <a:srgbClr val="235451"/>
              </a:solidFill>
              <a:latin typeface="Calibri" panose="020F0502020204030204" pitchFamily="34" charset="0"/>
              <a:ea typeface="Calibri"/>
              <a:cs typeface="Calibri" panose="020F0502020204030204" pitchFamily="34" charset="0"/>
              <a:sym typeface="Calibri"/>
            </a:endParaRPr>
          </a:p>
        </p:txBody>
      </p:sp>
      <p:pic>
        <p:nvPicPr>
          <p:cNvPr id="5" name="Picture 4" descr="Neon light of a pregnant person with a baby in her stomach&#10;&#10;Description automatically generated">
            <a:extLst>
              <a:ext uri="{FF2B5EF4-FFF2-40B4-BE49-F238E27FC236}">
                <a16:creationId xmlns:a16="http://schemas.microsoft.com/office/drawing/2014/main" id="{F1D6D9CF-DB05-FE4F-90AB-91D940B6409B}"/>
              </a:ext>
            </a:extLst>
          </p:cNvPr>
          <p:cNvPicPr>
            <a:picLocks noChangeAspect="1"/>
          </p:cNvPicPr>
          <p:nvPr/>
        </p:nvPicPr>
        <p:blipFill>
          <a:blip r:embed="rId6"/>
          <a:stretch>
            <a:fillRect/>
          </a:stretch>
        </p:blipFill>
        <p:spPr>
          <a:xfrm>
            <a:off x="518493" y="589140"/>
            <a:ext cx="9039166" cy="9039166"/>
          </a:xfrm>
          <a:prstGeom prst="rect">
            <a:avLst/>
          </a:prstGeom>
          <a:ln w="38100" cap="sq">
            <a:solidFill>
              <a:srgbClr val="000000"/>
            </a:solidFill>
            <a:miter lim="800000"/>
          </a:ln>
        </p:spPr>
      </p:pic>
    </p:spTree>
    <p:extLst>
      <p:ext uri="{BB962C8B-B14F-4D97-AF65-F5344CB8AC3E}">
        <p14:creationId xmlns:p14="http://schemas.microsoft.com/office/powerpoint/2010/main" val="3243613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close-up of yellow flowers&#10;&#10;Description automatically generated">
            <a:extLst>
              <a:ext uri="{FF2B5EF4-FFF2-40B4-BE49-F238E27FC236}">
                <a16:creationId xmlns:a16="http://schemas.microsoft.com/office/drawing/2014/main" id="{71259429-D7F7-7F4E-B2B3-D8DD07A789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0114" y="1395154"/>
            <a:ext cx="13847769" cy="7629743"/>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48507" y="4245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Liver-Kidney</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640596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Shape 194">
            <a:extLst>
              <a:ext uri="{FF2B5EF4-FFF2-40B4-BE49-F238E27FC236}">
                <a16:creationId xmlns:a16="http://schemas.microsoft.com/office/drawing/2014/main" id="{AE32D8F8-315E-2EAB-8A23-AC08B06914B2}"/>
              </a:ext>
            </a:extLst>
          </p:cNvPr>
          <p:cNvSpPr/>
          <p:nvPr/>
        </p:nvSpPr>
        <p:spPr>
          <a:xfrm>
            <a:off x="844123" y="2135130"/>
            <a:ext cx="6106641" cy="1031534"/>
          </a:xfrm>
          <a:prstGeom prst="rect">
            <a:avLst/>
          </a:prstGeom>
          <a:ln w="12700">
            <a:miter lim="400000"/>
          </a:ln>
          <a:extLst>
            <a:ext uri="{C572A759-6A51-4108-AA02-DFA0A04FC94B}">
              <ma14:wrappingTextBoxFlag xmlns="" xmlns:ma14="http://schemas.microsoft.com/office/mac/drawingml/2011/main" val="1"/>
            </a:ext>
          </a:extLst>
        </p:spPr>
        <p:txBody>
          <a:bodyPr wrap="none" lIns="53579" tIns="53579" rIns="53579" bIns="53579" anchor="ctr">
            <a:spAutoFit/>
          </a:bodyPr>
          <a:lstStyle>
            <a:lvl1pPr>
              <a:defRPr sz="10000" spc="1600">
                <a:latin typeface="Helvetica Neue Light"/>
                <a:ea typeface="Helvetica Neue Light"/>
                <a:cs typeface="Helvetica Neue Light"/>
                <a:sym typeface="Helvetica Neue Light"/>
              </a:defRPr>
            </a:lvl1pPr>
          </a:lstStyle>
          <a:p>
            <a:r>
              <a:rPr lang="en-US" sz="6000" b="1" spc="0" dirty="0">
                <a:solidFill>
                  <a:schemeClr val="tx1">
                    <a:lumMod val="75000"/>
                    <a:lumOff val="25000"/>
                  </a:schemeClr>
                </a:solidFill>
                <a:latin typeface="Calibri" panose="020F0502020204030204" pitchFamily="34" charset="0"/>
                <a:cs typeface="Calibri" panose="020F0502020204030204" pitchFamily="34" charset="0"/>
              </a:rPr>
              <a:t>VA #1: SLK criteria </a:t>
            </a:r>
            <a:endParaRPr sz="6000" b="1" spc="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screenshot of a medical information&#10;&#10;Description automatically generated">
            <a:extLst>
              <a:ext uri="{FF2B5EF4-FFF2-40B4-BE49-F238E27FC236}">
                <a16:creationId xmlns:a16="http://schemas.microsoft.com/office/drawing/2014/main" id="{56F8DDC5-5102-7C4D-B030-34DD72722E51}"/>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D7E04788-71D5-9652-9F4D-091F5C36820A}"/>
            </a:ext>
          </a:extLst>
        </p:cNvPr>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051D9F91-3201-83F6-404F-9F608B20B210}"/>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a:extLst>
              <a:ext uri="{FF2B5EF4-FFF2-40B4-BE49-F238E27FC236}">
                <a16:creationId xmlns:a16="http://schemas.microsoft.com/office/drawing/2014/main" id="{D0C33D1B-768A-1C0E-0DD7-3642DBF1B4EE}"/>
              </a:ext>
            </a:extLst>
          </p:cNvPr>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a:extLst>
              <a:ext uri="{FF2B5EF4-FFF2-40B4-BE49-F238E27FC236}">
                <a16:creationId xmlns:a16="http://schemas.microsoft.com/office/drawing/2014/main" id="{A17E1840-0B65-AC2C-E03A-78C249E92069}"/>
              </a:ext>
            </a:extLst>
          </p:cNvPr>
          <p:cNvGrpSpPr/>
          <p:nvPr/>
        </p:nvGrpSpPr>
        <p:grpSpPr>
          <a:xfrm>
            <a:off x="244929" y="329647"/>
            <a:ext cx="17729689" cy="9532809"/>
            <a:chOff x="0" y="-38100"/>
            <a:chExt cx="4813492" cy="2266923"/>
          </a:xfrm>
        </p:grpSpPr>
        <p:sp>
          <p:nvSpPr>
            <p:cNvPr id="89" name="Google Shape;89;p1">
              <a:extLst>
                <a:ext uri="{FF2B5EF4-FFF2-40B4-BE49-F238E27FC236}">
                  <a16:creationId xmlns:a16="http://schemas.microsoft.com/office/drawing/2014/main" id="{C687AFDA-E2AC-529F-B051-C476BF7A8D8E}"/>
                </a:ext>
              </a:extLst>
            </p:cNvPr>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a:extLst>
                <a:ext uri="{FF2B5EF4-FFF2-40B4-BE49-F238E27FC236}">
                  <a16:creationId xmlns:a16="http://schemas.microsoft.com/office/drawing/2014/main" id="{10849322-0F27-9970-D26D-1917F06B3261}"/>
                </a:ext>
              </a:extLst>
            </p:cNvPr>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8398ECAB-A4D3-E67B-7C1A-4AB2122C84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E1497210-8D07-D329-F15C-61FFEE3A62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2" name="Shape 194">
            <a:extLst>
              <a:ext uri="{FF2B5EF4-FFF2-40B4-BE49-F238E27FC236}">
                <a16:creationId xmlns:a16="http://schemas.microsoft.com/office/drawing/2014/main" id="{E0285D52-6884-0575-5F2C-7B5A62502D6F}"/>
              </a:ext>
            </a:extLst>
          </p:cNvPr>
          <p:cNvSpPr/>
          <p:nvPr/>
        </p:nvSpPr>
        <p:spPr>
          <a:xfrm>
            <a:off x="629611" y="218593"/>
            <a:ext cx="17130493" cy="1031534"/>
          </a:xfrm>
          <a:prstGeom prst="rect">
            <a:avLst/>
          </a:prstGeom>
          <a:ln w="12700">
            <a:miter lim="400000"/>
          </a:ln>
          <a:extLst>
            <a:ext uri="{C572A759-6A51-4108-AA02-DFA0A04FC94B}">
              <ma14:wrappingTextBoxFlag xmlns:ma14="http://schemas.microsoft.com/office/mac/drawingml/2011/main" xmlns="" val="1"/>
            </a:ext>
          </a:extLst>
        </p:spPr>
        <p:txBody>
          <a:bodyPr wrap="none" lIns="53579" tIns="53579" rIns="53579" bIns="53579" anchor="ctr">
            <a:spAutoFit/>
          </a:bodyPr>
          <a:lstStyle>
            <a:lvl1pPr>
              <a:defRPr sz="10000" spc="1600">
                <a:latin typeface="Helvetica Neue Light"/>
                <a:ea typeface="Helvetica Neue Light"/>
                <a:cs typeface="Helvetica Neue Light"/>
                <a:sym typeface="Helvetica Neue Light"/>
              </a:defRPr>
            </a:lvl1pPr>
          </a:lstStyle>
          <a:p>
            <a:r>
              <a:rPr lang="en-US" sz="6000" b="1" spc="0" dirty="0">
                <a:solidFill>
                  <a:srgbClr val="002060"/>
                </a:solidFill>
                <a:latin typeface="Calibri" panose="020F0502020204030204" pitchFamily="34" charset="0"/>
                <a:cs typeface="Calibri" panose="020F0502020204030204" pitchFamily="34" charset="0"/>
              </a:rPr>
              <a:t>AKI Prevalence is High Among Patients With Cirrhosis</a:t>
            </a:r>
            <a:endParaRPr sz="6000" b="1" spc="0"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25912DE-59D5-6394-0BB7-9DD60FADA92B}"/>
              </a:ext>
            </a:extLst>
          </p:cNvPr>
          <p:cNvSpPr txBox="1"/>
          <p:nvPr/>
        </p:nvSpPr>
        <p:spPr>
          <a:xfrm>
            <a:off x="415097" y="1201718"/>
            <a:ext cx="17247007" cy="16712267"/>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chemeClr val="tx1">
                    <a:lumMod val="75000"/>
                    <a:lumOff val="25000"/>
                  </a:schemeClr>
                </a:solidFill>
                <a:latin typeface="Calibri" panose="020F0502020204030204" pitchFamily="34" charset="0"/>
                <a:cs typeface="Calibri" panose="020F0502020204030204" pitchFamily="34" charset="0"/>
              </a:rPr>
              <a:t> In 2021, 780 simultaneous liver-kidney (SLK) transplants (8% of all liver transplants) were performed for both adults &amp; pediatric patients</a:t>
            </a:r>
          </a:p>
          <a:p>
            <a:pPr marL="457200" indent="-457200">
              <a:buFont typeface="Arial" panose="020B0604020202020204" pitchFamily="34" charset="0"/>
              <a:buChar char="•"/>
            </a:pPr>
            <a:endParaRPr lang="en-US" sz="28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b="1" dirty="0">
                <a:solidFill>
                  <a:schemeClr val="tx1">
                    <a:lumMod val="75000"/>
                    <a:lumOff val="25000"/>
                  </a:schemeClr>
                </a:solidFill>
                <a:latin typeface="Calibri" panose="020F0502020204030204" pitchFamily="34" charset="0"/>
                <a:cs typeface="Calibri" panose="020F0502020204030204" pitchFamily="34" charset="0"/>
              </a:rPr>
              <a:t>Up until 2017, there were no standardized medical criteria to help make this decision</a:t>
            </a:r>
            <a:r>
              <a:rPr lang="en-US" sz="3000" dirty="0">
                <a:solidFill>
                  <a:schemeClr val="tx1">
                    <a:lumMod val="75000"/>
                    <a:lumOff val="25000"/>
                  </a:schemeClr>
                </a:solidFill>
                <a:latin typeface="Calibri" panose="020F0502020204030204" pitchFamily="34" charset="0"/>
                <a:cs typeface="Calibri" panose="020F0502020204030204" pitchFamily="34" charset="0"/>
              </a:rPr>
              <a:t>, raising concerns that high quality kidneys were being allocated to candidates who may have regained kidney function following liver transplant alone (LTA) – check out the new criteria introduced in 2017 on the next slide </a:t>
            </a:r>
          </a:p>
          <a:p>
            <a:pPr marL="457200" indent="-457200">
              <a:buFont typeface="Arial" panose="020B0604020202020204" pitchFamily="34" charset="0"/>
              <a:buChar char="•"/>
            </a:pPr>
            <a:endParaRPr lang="en-US" sz="28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solidFill>
                  <a:schemeClr val="tx1">
                    <a:lumMod val="75000"/>
                    <a:lumOff val="25000"/>
                  </a:schemeClr>
                </a:solidFill>
                <a:latin typeface="Calibri" panose="020F0502020204030204" pitchFamily="34" charset="0"/>
                <a:cs typeface="Calibri" panose="020F0502020204030204" pitchFamily="34" charset="0"/>
              </a:rPr>
              <a:t>SLK-kidneys are usually </a:t>
            </a:r>
            <a:r>
              <a:rPr lang="en-US" sz="3000" b="1" dirty="0">
                <a:solidFill>
                  <a:schemeClr val="tx1">
                    <a:lumMod val="75000"/>
                    <a:lumOff val="25000"/>
                  </a:schemeClr>
                </a:solidFill>
                <a:latin typeface="Calibri" panose="020F0502020204030204" pitchFamily="34" charset="0"/>
                <a:cs typeface="Calibri" panose="020F0502020204030204" pitchFamily="34" charset="0"/>
              </a:rPr>
              <a:t>significantly higher quality </a:t>
            </a:r>
            <a:r>
              <a:rPr lang="en-US" sz="3000" dirty="0">
                <a:solidFill>
                  <a:schemeClr val="tx1">
                    <a:lumMod val="75000"/>
                    <a:lumOff val="25000"/>
                  </a:schemeClr>
                </a:solidFill>
                <a:latin typeface="Calibri" panose="020F0502020204030204" pitchFamily="34" charset="0"/>
                <a:cs typeface="Calibri" panose="020F0502020204030204" pitchFamily="34" charset="0"/>
              </a:rPr>
              <a:t>than those used for kidney transplantation alone, with a mean kidney donor profile index (KDPI) below 35% in 2014</a:t>
            </a:r>
          </a:p>
          <a:p>
            <a:pPr marL="457200" lvl="1" indent="-457200">
              <a:buFont typeface="Arial" panose="020B0604020202020204" pitchFamily="34" charset="0"/>
              <a:buChar char="•"/>
            </a:pPr>
            <a:endParaRPr lang="en-US" sz="28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solidFill>
                  <a:schemeClr val="tx1">
                    <a:lumMod val="75000"/>
                    <a:lumOff val="25000"/>
                  </a:schemeClr>
                </a:solidFill>
                <a:latin typeface="Calibri" panose="020F0502020204030204" pitchFamily="34" charset="0"/>
                <a:cs typeface="Calibri" panose="020F0502020204030204" pitchFamily="34" charset="0"/>
              </a:rPr>
              <a:t>Determining the cause of AKI (and if kidney function will recover after LTA) in patients with cirrhosis is hard…and </a:t>
            </a:r>
            <a:r>
              <a:rPr lang="en-US" sz="3000" b="1" dirty="0">
                <a:solidFill>
                  <a:schemeClr val="tx1">
                    <a:lumMod val="75000"/>
                    <a:lumOff val="25000"/>
                  </a:schemeClr>
                </a:solidFill>
                <a:latin typeface="Calibri" panose="020F0502020204030204" pitchFamily="34" charset="0"/>
                <a:cs typeface="Calibri" panose="020F0502020204030204" pitchFamily="34" charset="0"/>
              </a:rPr>
              <a:t>distinguishing between hepatorenal syndrome (HRS), acute tubular necrosis (ATN), &amp; other intrinsic kidney diseases is crucial</a:t>
            </a:r>
            <a:r>
              <a:rPr lang="en-US" sz="3000" dirty="0">
                <a:solidFill>
                  <a:schemeClr val="tx1">
                    <a:lumMod val="75000"/>
                    <a:lumOff val="25000"/>
                  </a:schemeClr>
                </a:solidFill>
                <a:latin typeface="Calibri" panose="020F0502020204030204" pitchFamily="34" charset="0"/>
                <a:cs typeface="Calibri" panose="020F0502020204030204" pitchFamily="34" charset="0"/>
              </a:rPr>
              <a:t>. The fractional excretion of sodium may not always help, and biopsies may be risky due to potential higher risk of bleeding. </a:t>
            </a:r>
          </a:p>
          <a:p>
            <a:endParaRPr lang="en-US" sz="28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solidFill>
                  <a:schemeClr val="tx1">
                    <a:lumMod val="75000"/>
                    <a:lumOff val="25000"/>
                  </a:schemeClr>
                </a:solidFill>
                <a:latin typeface="Calibri" panose="020F0502020204030204" pitchFamily="34" charset="0"/>
                <a:cs typeface="Calibri" panose="020F0502020204030204" pitchFamily="34" charset="0"/>
              </a:rPr>
              <a:t>Recipients of SLK have lower rates of both acute cellular and antibody-mediated rejection, thought to be due to the </a:t>
            </a:r>
            <a:r>
              <a:rPr lang="en-US" sz="3000" b="1" dirty="0">
                <a:solidFill>
                  <a:schemeClr val="tx1">
                    <a:lumMod val="75000"/>
                    <a:lumOff val="25000"/>
                  </a:schemeClr>
                </a:solidFill>
                <a:latin typeface="Calibri" panose="020F0502020204030204" pitchFamily="34" charset="0"/>
                <a:cs typeface="Calibri" panose="020F0502020204030204" pitchFamily="34" charset="0"/>
              </a:rPr>
              <a:t>immunomodulatory properties of the liver on the immune system (antibody sink?!)</a:t>
            </a: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lvl="1"/>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lvl="8"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b="1"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2694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DCB8C751-F106-2A62-C403-ED716CAE1294}"/>
            </a:ext>
          </a:extLst>
        </p:cNvPr>
        <p:cNvGrpSpPr/>
        <p:nvPr/>
      </p:nvGrpSpPr>
      <p:grpSpPr>
        <a:xfrm>
          <a:off x="0" y="0"/>
          <a:ext cx="0" cy="0"/>
          <a:chOff x="0" y="0"/>
          <a:chExt cx="0" cy="0"/>
        </a:xfrm>
      </p:grpSpPr>
      <p:sp>
        <p:nvSpPr>
          <p:cNvPr id="87" name="Google Shape;87;p1">
            <a:extLst>
              <a:ext uri="{FF2B5EF4-FFF2-40B4-BE49-F238E27FC236}">
                <a16:creationId xmlns:a16="http://schemas.microsoft.com/office/drawing/2014/main" id="{028AC99E-C718-69C9-1357-E92269B63960}"/>
              </a:ext>
            </a:extLst>
          </p:cNvPr>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Shape 194">
            <a:extLst>
              <a:ext uri="{FF2B5EF4-FFF2-40B4-BE49-F238E27FC236}">
                <a16:creationId xmlns:a16="http://schemas.microsoft.com/office/drawing/2014/main" id="{D1107047-A3DF-D7F2-6656-284F31DCA29E}"/>
              </a:ext>
            </a:extLst>
          </p:cNvPr>
          <p:cNvSpPr/>
          <p:nvPr/>
        </p:nvSpPr>
        <p:spPr>
          <a:xfrm>
            <a:off x="844123" y="2135130"/>
            <a:ext cx="6034507" cy="1031534"/>
          </a:xfrm>
          <a:prstGeom prst="rect">
            <a:avLst/>
          </a:prstGeom>
          <a:ln w="12700">
            <a:miter lim="400000"/>
          </a:ln>
          <a:extLst>
            <a:ext uri="{C572A759-6A51-4108-AA02-DFA0A04FC94B}">
              <ma14:wrappingTextBoxFlag xmlns:ma14="http://schemas.microsoft.com/office/mac/drawingml/2011/main" xmlns="" val="1"/>
            </a:ext>
          </a:extLst>
        </p:spPr>
        <p:txBody>
          <a:bodyPr wrap="none" lIns="53579" tIns="53579" rIns="53579" bIns="53579" anchor="ctr">
            <a:spAutoFit/>
          </a:bodyPr>
          <a:lstStyle>
            <a:lvl1pPr>
              <a:defRPr sz="10000" spc="1600">
                <a:latin typeface="Helvetica Neue Light"/>
                <a:ea typeface="Helvetica Neue Light"/>
                <a:cs typeface="Helvetica Neue Light"/>
                <a:sym typeface="Helvetica Neue Light"/>
              </a:defRPr>
            </a:lvl1pPr>
          </a:lstStyle>
          <a:p>
            <a:r>
              <a:rPr lang="en-US" sz="6000" b="1" spc="0" dirty="0">
                <a:solidFill>
                  <a:schemeClr val="tx1">
                    <a:lumMod val="75000"/>
                    <a:lumOff val="25000"/>
                  </a:schemeClr>
                </a:solidFill>
                <a:latin typeface="Calibri" panose="020F0502020204030204" pitchFamily="34" charset="0"/>
                <a:cs typeface="Calibri" panose="020F0502020204030204" pitchFamily="34" charset="0"/>
              </a:rPr>
              <a:t>VA #2: 2023 study </a:t>
            </a:r>
            <a:endParaRPr sz="6000" b="1" spc="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screenshot of a computer screen&#10;&#10;Description automatically generated">
            <a:extLst>
              <a:ext uri="{FF2B5EF4-FFF2-40B4-BE49-F238E27FC236}">
                <a16:creationId xmlns:a16="http://schemas.microsoft.com/office/drawing/2014/main" id="{36BA9324-E8D7-484D-B7AB-7A24E4F2BE97}"/>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9360224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Bees on a honeycomb&#10;&#10;Description automatically generated">
            <a:extLst>
              <a:ext uri="{FF2B5EF4-FFF2-40B4-BE49-F238E27FC236}">
                <a16:creationId xmlns:a16="http://schemas.microsoft.com/office/drawing/2014/main" id="{77763CE5-617B-AA4F-8199-3F44FDB927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2012" y="1170687"/>
            <a:ext cx="11860376" cy="7906917"/>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4431882" y="358044"/>
            <a:ext cx="9390985"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Pancreas-Kidney</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9338081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Shape 194">
            <a:extLst>
              <a:ext uri="{FF2B5EF4-FFF2-40B4-BE49-F238E27FC236}">
                <a16:creationId xmlns:a16="http://schemas.microsoft.com/office/drawing/2014/main" id="{8E4F4840-0E20-F746-9AC6-318CADA41D9B}"/>
              </a:ext>
            </a:extLst>
          </p:cNvPr>
          <p:cNvSpPr/>
          <p:nvPr/>
        </p:nvSpPr>
        <p:spPr>
          <a:xfrm>
            <a:off x="2349565" y="272459"/>
            <a:ext cx="14273942" cy="785313"/>
          </a:xfrm>
          <a:prstGeom prst="rect">
            <a:avLst/>
          </a:prstGeom>
          <a:ln w="12700">
            <a:miter lim="400000"/>
          </a:ln>
          <a:extLst>
            <a:ext uri="{C572A759-6A51-4108-AA02-DFA0A04FC94B}">
              <ma14:wrappingTextBoxFlag xmlns="" xmlns:ma14="http://schemas.microsoft.com/office/mac/drawingml/2011/main" val="1"/>
            </a:ext>
          </a:extLst>
        </p:spPr>
        <p:txBody>
          <a:bodyPr wrap="none" lIns="53579" tIns="53579" rIns="53579" bIns="53579" anchor="ctr">
            <a:spAutoFit/>
          </a:bodyPr>
          <a:lstStyle>
            <a:lvl1pPr>
              <a:defRPr sz="10000" spc="1600">
                <a:latin typeface="Helvetica Neue Light"/>
                <a:ea typeface="Helvetica Neue Light"/>
                <a:cs typeface="Helvetica Neue Light"/>
                <a:sym typeface="Helvetica Neue Light"/>
              </a:defRPr>
            </a:lvl1pPr>
          </a:lstStyle>
          <a:p>
            <a:r>
              <a:rPr lang="en-US" sz="4400" b="1" spc="0" dirty="0">
                <a:solidFill>
                  <a:srgbClr val="002060"/>
                </a:solidFill>
                <a:latin typeface="Calibri" panose="020F0502020204030204" pitchFamily="34" charset="0"/>
                <a:cs typeface="Calibri" panose="020F0502020204030204" pitchFamily="34" charset="0"/>
              </a:rPr>
              <a:t>Diabetic Kidney Disease is the Most Common Cause of ESKD </a:t>
            </a:r>
            <a:endParaRPr sz="4400" b="1" spc="0"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E74DE23-3B5A-0A43-8C47-D94CE6E3AC1E}"/>
              </a:ext>
            </a:extLst>
          </p:cNvPr>
          <p:cNvSpPr txBox="1"/>
          <p:nvPr/>
        </p:nvSpPr>
        <p:spPr>
          <a:xfrm>
            <a:off x="334033" y="956174"/>
            <a:ext cx="17607325" cy="9294852"/>
          </a:xfrm>
          <a:prstGeom prst="rect">
            <a:avLst/>
          </a:prstGeom>
          <a:noFill/>
        </p:spPr>
        <p:txBody>
          <a:bodyPr wrap="square" rtlCol="0">
            <a:spAutoFit/>
          </a:bodyPr>
          <a:lstStyle/>
          <a:p>
            <a:pPr marL="457200" indent="-457200">
              <a:buFont typeface="Arial" panose="020B0604020202020204" pitchFamily="34" charset="0"/>
              <a:buChar char="•"/>
            </a:pPr>
            <a:r>
              <a:rPr lang="en-US" sz="2300" dirty="0">
                <a:solidFill>
                  <a:schemeClr val="tx1"/>
                </a:solidFill>
                <a:latin typeface="Calibri" panose="020F0502020204030204" pitchFamily="34" charset="0"/>
                <a:cs typeface="Calibri" panose="020F0502020204030204" pitchFamily="34" charset="0"/>
              </a:rPr>
              <a:t>Individuals eligible for kidney transplantation who are also insulin dependent (T1 or T2DM) can be considered for one of the options below: </a:t>
            </a:r>
          </a:p>
          <a:p>
            <a:pPr marL="457200" indent="-457200">
              <a:buFont typeface="Arial" panose="020B0604020202020204" pitchFamily="34" charset="0"/>
              <a:buChar char="•"/>
            </a:pPr>
            <a:endParaRPr lang="en-US" sz="23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300" dirty="0">
              <a:solidFill>
                <a:schemeClr val="tx1"/>
              </a:solidFill>
              <a:latin typeface="Calibri" panose="020F0502020204030204" pitchFamily="34" charset="0"/>
              <a:cs typeface="Calibri" panose="020F0502020204030204" pitchFamily="34" charset="0"/>
            </a:endParaRPr>
          </a:p>
          <a:p>
            <a:pPr lvl="1"/>
            <a:endParaRPr lang="en-US" sz="2300" i="1"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3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solidFill>
                  <a:schemeClr val="tx1"/>
                </a:solidFill>
                <a:latin typeface="Calibri" panose="020F0502020204030204" pitchFamily="34" charset="0"/>
                <a:cs typeface="Calibri" panose="020F0502020204030204" pitchFamily="34" charset="0"/>
              </a:rPr>
              <a:t>Immunosuppression for pancreas allografts is “off label” use and the 1</a:t>
            </a:r>
            <a:r>
              <a:rPr lang="en-US" sz="2300" baseline="30000" dirty="0">
                <a:solidFill>
                  <a:schemeClr val="tx1"/>
                </a:solidFill>
                <a:latin typeface="Calibri" panose="020F0502020204030204" pitchFamily="34" charset="0"/>
                <a:cs typeface="Calibri" panose="020F0502020204030204" pitchFamily="34" charset="0"/>
              </a:rPr>
              <a:t>st</a:t>
            </a:r>
            <a:r>
              <a:rPr lang="en-US" sz="2300" dirty="0">
                <a:solidFill>
                  <a:schemeClr val="tx1"/>
                </a:solidFill>
                <a:latin typeface="Calibri" panose="020F0502020204030204" pitchFamily="34" charset="0"/>
                <a:cs typeface="Calibri" panose="020F0502020204030204" pitchFamily="34" charset="0"/>
              </a:rPr>
              <a:t> ever consensus conference for pancreas transplantation was held in 2019</a:t>
            </a:r>
            <a:br>
              <a:rPr lang="en-US" sz="2300" dirty="0">
                <a:solidFill>
                  <a:schemeClr val="tx1"/>
                </a:solidFill>
                <a:latin typeface="Calibri" panose="020F0502020204030204" pitchFamily="34" charset="0"/>
                <a:cs typeface="Calibri" panose="020F0502020204030204" pitchFamily="34" charset="0"/>
              </a:rPr>
            </a:br>
            <a:endParaRPr lang="en-US" sz="23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solidFill>
                  <a:schemeClr val="tx1"/>
                </a:solidFill>
                <a:latin typeface="Calibri" panose="020F0502020204030204" pitchFamily="34" charset="0"/>
                <a:cs typeface="Calibri" panose="020F0502020204030204" pitchFamily="34" charset="0"/>
              </a:rPr>
              <a:t>About 1,000 pancreas transplants were performed in the US in 2021: 80% SPK, 23% in those with T2DM. Recipients of PAK (after LDKA) have both increased kidney and pancreas allograft survival compared to SPK recipients</a:t>
            </a:r>
          </a:p>
          <a:p>
            <a:pPr marL="457200" indent="-457200">
              <a:buFont typeface="Arial" panose="020B0604020202020204" pitchFamily="34" charset="0"/>
              <a:buChar char="•"/>
            </a:pPr>
            <a:endParaRPr lang="en-US" sz="23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solidFill>
                  <a:schemeClr val="tx1"/>
                </a:solidFill>
                <a:latin typeface="Calibri" panose="020F0502020204030204" pitchFamily="34" charset="0"/>
                <a:cs typeface="Calibri" panose="020F0502020204030204" pitchFamily="34" charset="0"/>
              </a:rPr>
              <a:t>Some anatomy</a:t>
            </a:r>
            <a:r>
              <a:rPr lang="en-US" sz="2300" b="1" dirty="0">
                <a:solidFill>
                  <a:schemeClr val="tx1"/>
                </a:solidFill>
                <a:latin typeface="Calibri" panose="020F0502020204030204" pitchFamily="34" charset="0"/>
                <a:cs typeface="Calibri" panose="020F0502020204030204" pitchFamily="34" charset="0"/>
              </a:rPr>
              <a:t>: donor pancreas + a piece of their duodenum</a:t>
            </a:r>
            <a:r>
              <a:rPr lang="en-US" sz="2300" dirty="0">
                <a:solidFill>
                  <a:schemeClr val="tx1"/>
                </a:solidFill>
                <a:latin typeface="Calibri" panose="020F0502020204030204" pitchFamily="34" charset="0"/>
                <a:cs typeface="Calibri" panose="020F0502020204030204" pitchFamily="34" charset="0"/>
              </a:rPr>
              <a:t> is goes into the recipient. Drainage of pancreatic enzymes (where the duodenum connects) can be either via the bladder or jejunum (“enteric”). Bladder drainage can lead to metabolic acidosis, cystitis, volume depletion…so </a:t>
            </a:r>
            <a:r>
              <a:rPr lang="en-US" sz="2300" b="1" dirty="0">
                <a:solidFill>
                  <a:schemeClr val="tx1"/>
                </a:solidFill>
                <a:latin typeface="Calibri" panose="020F0502020204030204" pitchFamily="34" charset="0"/>
                <a:cs typeface="Calibri" panose="020F0502020204030204" pitchFamily="34" charset="0"/>
              </a:rPr>
              <a:t>90% are now enterically drained</a:t>
            </a:r>
          </a:p>
          <a:p>
            <a:pPr marL="457200" indent="-457200">
              <a:buFont typeface="Arial" panose="020B0604020202020204" pitchFamily="34" charset="0"/>
              <a:buChar char="•"/>
            </a:pPr>
            <a:endParaRPr lang="en-US" sz="23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solidFill>
                  <a:schemeClr val="tx1"/>
                </a:solidFill>
                <a:latin typeface="Calibri" panose="020F0502020204030204" pitchFamily="34" charset="0"/>
                <a:cs typeface="Calibri" panose="020F0502020204030204" pitchFamily="34" charset="0"/>
              </a:rPr>
              <a:t>Rates of early pancreatic graft failure (within 3 months) can be up to 10% - </a:t>
            </a:r>
            <a:r>
              <a:rPr lang="en-US" sz="2300" b="1" dirty="0">
                <a:solidFill>
                  <a:schemeClr val="tx1"/>
                </a:solidFill>
                <a:latin typeface="Calibri" panose="020F0502020204030204" pitchFamily="34" charset="0"/>
                <a:cs typeface="Calibri" panose="020F0502020204030204" pitchFamily="34" charset="0"/>
              </a:rPr>
              <a:t>most common cause is thrombosis</a:t>
            </a:r>
          </a:p>
          <a:p>
            <a:pPr marL="457200" indent="-457200">
              <a:buFont typeface="Arial" panose="020B0604020202020204" pitchFamily="34" charset="0"/>
              <a:buChar char="•"/>
            </a:pPr>
            <a:endParaRPr lang="en-US" sz="23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solidFill>
                  <a:schemeClr val="tx1"/>
                </a:solidFill>
                <a:latin typeface="Calibri" panose="020F0502020204030204" pitchFamily="34" charset="0"/>
                <a:cs typeface="Calibri" panose="020F0502020204030204" pitchFamily="34" charset="0"/>
              </a:rPr>
              <a:t>Pancreas rejection is usually asymptomatic &amp; presents most commonly with ↑ serum levels of pancreatic enzymes  (amylase, lipase). </a:t>
            </a:r>
            <a:r>
              <a:rPr lang="en-US" sz="2300" b="1" dirty="0">
                <a:solidFill>
                  <a:schemeClr val="tx1"/>
                </a:solidFill>
                <a:latin typeface="Calibri" panose="020F0502020204030204" pitchFamily="34" charset="0"/>
                <a:cs typeface="Calibri" panose="020F0502020204030204" pitchFamily="34" charset="0"/>
              </a:rPr>
              <a:t>Inflammation impacts the exocrine component before causing islet cell injury</a:t>
            </a:r>
            <a:r>
              <a:rPr lang="en-US" sz="2300" dirty="0">
                <a:solidFill>
                  <a:schemeClr val="tx1"/>
                </a:solidFill>
                <a:latin typeface="Calibri" panose="020F0502020204030204" pitchFamily="34" charset="0"/>
                <a:cs typeface="Calibri" panose="020F0502020204030204" pitchFamily="34" charset="0"/>
              </a:rPr>
              <a:t>. Treatment follows Banff criteria guidelines, as is done for kidney transplant rejection</a:t>
            </a:r>
          </a:p>
          <a:p>
            <a:pPr marL="457200" indent="-457200">
              <a:buFont typeface="Arial" panose="020B0604020202020204" pitchFamily="34" charset="0"/>
              <a:buChar char="•"/>
            </a:pPr>
            <a:endParaRPr lang="en-US" sz="23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solidFill>
                  <a:schemeClr val="tx1"/>
                </a:solidFill>
                <a:latin typeface="Calibri" panose="020F0502020204030204" pitchFamily="34" charset="0"/>
                <a:cs typeface="Calibri" panose="020F0502020204030204" pitchFamily="34" charset="0"/>
              </a:rPr>
              <a:t>↑ pre-transplant c-peptide levels (suggestive of higher levels of endogenous insulin production) may be associated with poorer post-transplant outcomes</a:t>
            </a:r>
          </a:p>
          <a:p>
            <a:endParaRPr lang="en-US" sz="23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solidFill>
                  <a:schemeClr val="tx1"/>
                </a:solidFill>
                <a:latin typeface="Calibri" panose="020F0502020204030204" pitchFamily="34" charset="0"/>
                <a:cs typeface="Calibri" panose="020F0502020204030204" pitchFamily="34" charset="0"/>
              </a:rPr>
              <a:t>SPK is the “express lane” to kidney transplantation due to shorter wait times compared to DDKA alone</a:t>
            </a:r>
          </a:p>
          <a:p>
            <a:pPr marL="457200" indent="-457200">
              <a:buFont typeface="Arial" panose="020B0604020202020204" pitchFamily="34" charset="0"/>
              <a:buChar char="•"/>
            </a:pPr>
            <a:endParaRPr lang="en-US" sz="2300"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651AFCC-E830-F34B-9853-98566D51CB67}"/>
              </a:ext>
            </a:extLst>
          </p:cNvPr>
          <p:cNvSpPr txBox="1"/>
          <p:nvPr/>
        </p:nvSpPr>
        <p:spPr>
          <a:xfrm>
            <a:off x="1338084" y="1404675"/>
            <a:ext cx="9304866" cy="1323439"/>
          </a:xfrm>
          <a:prstGeom prst="rect">
            <a:avLst/>
          </a:prstGeom>
          <a:noFill/>
        </p:spPr>
        <p:txBody>
          <a:bodyPr wrap="square">
            <a:spAutoFit/>
          </a:bodyPr>
          <a:lstStyle/>
          <a:p>
            <a:pPr marL="457200" lvl="2" indent="-457200">
              <a:buFont typeface="Arial" panose="020B0604020202020204" pitchFamily="34" charset="0"/>
              <a:buChar char="•"/>
            </a:pPr>
            <a:r>
              <a:rPr lang="en-US" sz="2000" b="1" i="1" dirty="0">
                <a:solidFill>
                  <a:srgbClr val="265E55"/>
                </a:solidFill>
                <a:latin typeface="Calibri" panose="020F0502020204030204" pitchFamily="34" charset="0"/>
                <a:cs typeface="Calibri" panose="020F0502020204030204" pitchFamily="34" charset="0"/>
              </a:rPr>
              <a:t>SPK (simultaneous pancreas-kidney) transplantation </a:t>
            </a:r>
          </a:p>
          <a:p>
            <a:pPr marL="457200" lvl="1" indent="-457200">
              <a:buFont typeface="Arial" panose="020B0604020202020204" pitchFamily="34" charset="0"/>
              <a:buChar char="•"/>
            </a:pPr>
            <a:r>
              <a:rPr lang="en-US" sz="2000" b="1" i="1" dirty="0">
                <a:solidFill>
                  <a:srgbClr val="265E55"/>
                </a:solidFill>
                <a:latin typeface="Calibri" panose="020F0502020204030204" pitchFamily="34" charset="0"/>
                <a:cs typeface="Calibri" panose="020F0502020204030204" pitchFamily="34" charset="0"/>
              </a:rPr>
              <a:t>Deceased donor kidney transplant alone (DDKA)</a:t>
            </a:r>
          </a:p>
          <a:p>
            <a:pPr marL="457200" lvl="1" indent="-457200">
              <a:buFont typeface="Arial" panose="020B0604020202020204" pitchFamily="34" charset="0"/>
              <a:buChar char="•"/>
            </a:pPr>
            <a:r>
              <a:rPr lang="en-US" sz="2000" b="1" i="1" dirty="0">
                <a:solidFill>
                  <a:srgbClr val="265E55"/>
                </a:solidFill>
                <a:latin typeface="Calibri" panose="020F0502020204030204" pitchFamily="34" charset="0"/>
                <a:cs typeface="Calibri" panose="020F0502020204030204" pitchFamily="34" charset="0"/>
              </a:rPr>
              <a:t>Living donor kidney transplant alone (LDKA)</a:t>
            </a:r>
          </a:p>
          <a:p>
            <a:pPr marL="457200" lvl="1" indent="-457200">
              <a:buFont typeface="Arial" panose="020B0604020202020204" pitchFamily="34" charset="0"/>
              <a:buChar char="•"/>
            </a:pPr>
            <a:r>
              <a:rPr lang="en-US" sz="2000" b="1" i="1" dirty="0">
                <a:solidFill>
                  <a:srgbClr val="265E55"/>
                </a:solidFill>
                <a:latin typeface="Calibri" panose="020F0502020204030204" pitchFamily="34" charset="0"/>
                <a:cs typeface="Calibri" panose="020F0502020204030204" pitchFamily="34" charset="0"/>
              </a:rPr>
              <a:t>Pancreas AFTER kidney transplant (PAK, typically after a LDKA)</a:t>
            </a:r>
          </a:p>
        </p:txBody>
      </p:sp>
    </p:spTree>
    <p:extLst>
      <p:ext uri="{BB962C8B-B14F-4D97-AF65-F5344CB8AC3E}">
        <p14:creationId xmlns:p14="http://schemas.microsoft.com/office/powerpoint/2010/main" val="263827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pic>
        <p:nvPicPr>
          <p:cNvPr id="14" name="Picture 13">
            <a:extLst>
              <a:ext uri="{FF2B5EF4-FFF2-40B4-BE49-F238E27FC236}">
                <a16:creationId xmlns:a16="http://schemas.microsoft.com/office/drawing/2014/main" id="{807E9306-6C11-7048-BBE0-738CA8C820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2663" y="852607"/>
            <a:ext cx="16445897" cy="7862814"/>
          </a:xfrm>
          <a:prstGeom prst="rect">
            <a:avLst/>
          </a:prstGeom>
          <a:ln>
            <a:noFill/>
          </a:ln>
        </p:spPr>
      </p:pic>
    </p:spTree>
    <p:extLst>
      <p:ext uri="{BB962C8B-B14F-4D97-AF65-F5344CB8AC3E}">
        <p14:creationId xmlns:p14="http://schemas.microsoft.com/office/powerpoint/2010/main" val="23013264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9" name="Shape 194">
            <a:extLst>
              <a:ext uri="{FF2B5EF4-FFF2-40B4-BE49-F238E27FC236}">
                <a16:creationId xmlns:a16="http://schemas.microsoft.com/office/drawing/2014/main" id="{E4EFAC03-BE59-914D-AF2F-C2E664CEADAF}"/>
              </a:ext>
            </a:extLst>
          </p:cNvPr>
          <p:cNvSpPr/>
          <p:nvPr/>
        </p:nvSpPr>
        <p:spPr>
          <a:xfrm>
            <a:off x="2349565" y="3120150"/>
            <a:ext cx="3254900" cy="785313"/>
          </a:xfrm>
          <a:prstGeom prst="rect">
            <a:avLst/>
          </a:prstGeom>
          <a:ln w="12700">
            <a:miter lim="400000"/>
          </a:ln>
          <a:extLst>
            <a:ext uri="{C572A759-6A51-4108-AA02-DFA0A04FC94B}">
              <ma14:wrappingTextBoxFlag xmlns="" xmlns:ma14="http://schemas.microsoft.com/office/mac/drawingml/2011/main" val="1"/>
            </a:ext>
          </a:extLst>
        </p:spPr>
        <p:txBody>
          <a:bodyPr wrap="none" lIns="53579" tIns="53579" rIns="53579" bIns="53579" anchor="ctr">
            <a:spAutoFit/>
          </a:bodyPr>
          <a:lstStyle>
            <a:lvl1pPr>
              <a:defRPr sz="10000" spc="1600">
                <a:latin typeface="Helvetica Neue Light"/>
                <a:ea typeface="Helvetica Neue Light"/>
                <a:cs typeface="Helvetica Neue Light"/>
                <a:sym typeface="Helvetica Neue Light"/>
              </a:defRPr>
            </a:lvl1pPr>
          </a:lstStyle>
          <a:p>
            <a:r>
              <a:rPr lang="en-US" sz="4400" b="1" spc="0" dirty="0">
                <a:solidFill>
                  <a:schemeClr val="tx1">
                    <a:lumMod val="75000"/>
                    <a:lumOff val="25000"/>
                  </a:schemeClr>
                </a:solidFill>
                <a:latin typeface="Calibri" panose="020F0502020204030204" pitchFamily="34" charset="0"/>
                <a:cs typeface="Calibri" panose="020F0502020204030204" pitchFamily="34" charset="0"/>
              </a:rPr>
              <a:t>VA#2: Paper  </a:t>
            </a:r>
            <a:endParaRPr sz="4400" b="1" spc="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4" name="Picture 3" descr="A screenshot of a computer screen&#10;&#10;Description automatically generated">
            <a:extLst>
              <a:ext uri="{FF2B5EF4-FFF2-40B4-BE49-F238E27FC236}">
                <a16:creationId xmlns:a16="http://schemas.microsoft.com/office/drawing/2014/main" id="{9AE13298-27B1-A146-B42A-610824A3E508}"/>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559578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688;p155">
            <a:extLst>
              <a:ext uri="{FF2B5EF4-FFF2-40B4-BE49-F238E27FC236}">
                <a16:creationId xmlns:a16="http://schemas.microsoft.com/office/drawing/2014/main" id="{F2AB9EC3-E9F1-0947-A4C5-DD522D9A43E9}"/>
              </a:ext>
            </a:extLst>
          </p:cNvPr>
          <p:cNvSpPr/>
          <p:nvPr/>
        </p:nvSpPr>
        <p:spPr>
          <a:xfrm>
            <a:off x="2616834" y="329647"/>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200" b="1" dirty="0">
                <a:solidFill>
                  <a:srgbClr val="002060"/>
                </a:solidFill>
                <a:latin typeface="Calibri"/>
                <a:ea typeface="Calibri"/>
                <a:cs typeface="Calibri"/>
                <a:sym typeface="Calibri"/>
              </a:rPr>
              <a:t>EFFLUENT EIGHT ROUND</a:t>
            </a:r>
            <a:endParaRPr sz="7200" dirty="0"/>
          </a:p>
        </p:txBody>
      </p:sp>
      <p:sp>
        <p:nvSpPr>
          <p:cNvPr id="10" name="Google Shape;1689;p155">
            <a:extLst>
              <a:ext uri="{FF2B5EF4-FFF2-40B4-BE49-F238E27FC236}">
                <a16:creationId xmlns:a16="http://schemas.microsoft.com/office/drawing/2014/main" id="{8C7C455A-AE1D-F642-A8C9-D96B34CBAE3F}"/>
              </a:ext>
            </a:extLst>
          </p:cNvPr>
          <p:cNvSpPr/>
          <p:nvPr/>
        </p:nvSpPr>
        <p:spPr>
          <a:xfrm>
            <a:off x="8198726" y="6488593"/>
            <a:ext cx="3515882" cy="154397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Liver-Kidney</a:t>
            </a:r>
            <a:endParaRPr sz="3200" dirty="0">
              <a:solidFill>
                <a:srgbClr val="235451"/>
              </a:solidFill>
            </a:endParaRPr>
          </a:p>
        </p:txBody>
      </p:sp>
      <p:sp>
        <p:nvSpPr>
          <p:cNvPr id="11" name="Google Shape;1690;p155">
            <a:extLst>
              <a:ext uri="{FF2B5EF4-FFF2-40B4-BE49-F238E27FC236}">
                <a16:creationId xmlns:a16="http://schemas.microsoft.com/office/drawing/2014/main" id="{A0A981C5-861B-624F-BC5E-D84E84FA9BBA}"/>
              </a:ext>
            </a:extLst>
          </p:cNvPr>
          <p:cNvSpPr txBox="1"/>
          <p:nvPr/>
        </p:nvSpPr>
        <p:spPr>
          <a:xfrm>
            <a:off x="2874591" y="1498857"/>
            <a:ext cx="12538815" cy="661699"/>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35451"/>
                </a:solidFill>
                <a:latin typeface="Calibri"/>
                <a:ea typeface="Calibri"/>
                <a:cs typeface="Calibri"/>
                <a:sym typeface="Calibri"/>
              </a:rPr>
              <a:t>Pick Your Champion for the Dual Organ Transplant Region</a:t>
            </a:r>
            <a:endParaRPr sz="4000" dirty="0">
              <a:solidFill>
                <a:srgbClr val="235451"/>
              </a:solidFill>
            </a:endParaRPr>
          </a:p>
        </p:txBody>
      </p:sp>
      <p:sp>
        <p:nvSpPr>
          <p:cNvPr id="14" name="Google Shape;1691;p155">
            <a:extLst>
              <a:ext uri="{FF2B5EF4-FFF2-40B4-BE49-F238E27FC236}">
                <a16:creationId xmlns:a16="http://schemas.microsoft.com/office/drawing/2014/main" id="{FC13BA3F-4B00-634F-8B9D-C5A390D88AB5}"/>
              </a:ext>
            </a:extLst>
          </p:cNvPr>
          <p:cNvSpPr/>
          <p:nvPr/>
        </p:nvSpPr>
        <p:spPr>
          <a:xfrm>
            <a:off x="13971285" y="6565918"/>
            <a:ext cx="2884241"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3200" b="1" dirty="0">
                <a:solidFill>
                  <a:srgbClr val="235451"/>
                </a:solidFill>
                <a:latin typeface="Calibri"/>
                <a:ea typeface="Calibri"/>
                <a:cs typeface="Calibri"/>
                <a:sym typeface="Calibri"/>
              </a:rPr>
              <a:t>Pancreas-Kidney</a:t>
            </a:r>
            <a:endParaRPr sz="3200" dirty="0">
              <a:solidFill>
                <a:srgbClr val="235451"/>
              </a:solidFill>
            </a:endParaRPr>
          </a:p>
        </p:txBody>
      </p:sp>
      <p:sp>
        <p:nvSpPr>
          <p:cNvPr id="15" name="Google Shape;1692;p155">
            <a:extLst>
              <a:ext uri="{FF2B5EF4-FFF2-40B4-BE49-F238E27FC236}">
                <a16:creationId xmlns:a16="http://schemas.microsoft.com/office/drawing/2014/main" id="{EF950466-9EAF-3245-B483-498BE424652A}"/>
              </a:ext>
            </a:extLst>
          </p:cNvPr>
          <p:cNvSpPr/>
          <p:nvPr/>
        </p:nvSpPr>
        <p:spPr>
          <a:xfrm>
            <a:off x="11450906" y="4860178"/>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2700" b="1" dirty="0">
                <a:solidFill>
                  <a:srgbClr val="EA60F1"/>
                </a:solidFill>
                <a:latin typeface="Calibri"/>
                <a:ea typeface="Calibri"/>
                <a:cs typeface="Calibri"/>
                <a:sym typeface="Calibri"/>
              </a:rPr>
              <a:t>vs</a:t>
            </a:r>
            <a:endParaRPr sz="2700" b="1" dirty="0">
              <a:solidFill>
                <a:srgbClr val="EA60F1"/>
              </a:solidFill>
              <a:latin typeface="Calibri"/>
              <a:ea typeface="Calibri"/>
              <a:cs typeface="Calibri"/>
              <a:sym typeface="Calibri"/>
            </a:endParaRPr>
          </a:p>
        </p:txBody>
      </p:sp>
      <p:pic>
        <p:nvPicPr>
          <p:cNvPr id="17" name="Picture 16" descr="A sign with a glowing sign and a liver&#10;&#10;Description automatically generated with medium confidence">
            <a:extLst>
              <a:ext uri="{FF2B5EF4-FFF2-40B4-BE49-F238E27FC236}">
                <a16:creationId xmlns:a16="http://schemas.microsoft.com/office/drawing/2014/main" id="{3CE1CAA8-F8F0-A24A-83D1-DD6EF05F3D67}"/>
              </a:ext>
            </a:extLst>
          </p:cNvPr>
          <p:cNvPicPr>
            <a:picLocks noChangeAspect="1"/>
          </p:cNvPicPr>
          <p:nvPr/>
        </p:nvPicPr>
        <p:blipFill>
          <a:blip r:embed="rId6"/>
          <a:stretch>
            <a:fillRect/>
          </a:stretch>
        </p:blipFill>
        <p:spPr>
          <a:xfrm>
            <a:off x="623876" y="2488546"/>
            <a:ext cx="6437266" cy="6437266"/>
          </a:xfrm>
          <a:prstGeom prst="rect">
            <a:avLst/>
          </a:prstGeom>
          <a:ln w="38100" cap="sq">
            <a:solidFill>
              <a:srgbClr val="000000"/>
            </a:solidFill>
            <a:miter lim="800000"/>
          </a:ln>
        </p:spPr>
      </p:pic>
      <p:pic>
        <p:nvPicPr>
          <p:cNvPr id="18" name="Picture 17" descr="A close-up of yellow flowers&#10;&#10;Description automatically generated">
            <a:extLst>
              <a:ext uri="{FF2B5EF4-FFF2-40B4-BE49-F238E27FC236}">
                <a16:creationId xmlns:a16="http://schemas.microsoft.com/office/drawing/2014/main" id="{654E287A-CA08-4F40-8F66-AF15C2CB42F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82229" y="3701362"/>
            <a:ext cx="4348877" cy="2884276"/>
          </a:xfrm>
          <a:prstGeom prst="rect">
            <a:avLst/>
          </a:prstGeom>
          <a:ln w="38100" cap="sq">
            <a:solidFill>
              <a:srgbClr val="000000"/>
            </a:solidFill>
            <a:miter lim="800000"/>
          </a:ln>
        </p:spPr>
      </p:pic>
      <p:pic>
        <p:nvPicPr>
          <p:cNvPr id="22" name="Picture 21" descr="Bees on a honeycomb&#10;&#10;Description automatically generated">
            <a:extLst>
              <a:ext uri="{FF2B5EF4-FFF2-40B4-BE49-F238E27FC236}">
                <a16:creationId xmlns:a16="http://schemas.microsoft.com/office/drawing/2014/main" id="{53B60DD7-1568-8B4A-9806-EE2BC14D47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064804" y="3701362"/>
            <a:ext cx="4326414" cy="2884276"/>
          </a:xfrm>
          <a:prstGeom prst="rect">
            <a:avLst/>
          </a:prstGeom>
          <a:ln w="38100" cap="sq">
            <a:solidFill>
              <a:srgbClr val="000000"/>
            </a:solidFill>
            <a:miter lim="800000"/>
          </a:ln>
        </p:spPr>
      </p:pic>
    </p:spTree>
    <p:extLst>
      <p:ext uri="{BB962C8B-B14F-4D97-AF65-F5344CB8AC3E}">
        <p14:creationId xmlns:p14="http://schemas.microsoft.com/office/powerpoint/2010/main" val="15771729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5" name="Picture 44" descr="A sign with a glowing sign and a liver&#10;&#10;Description automatically generated with medium confidence">
            <a:extLst>
              <a:ext uri="{FF2B5EF4-FFF2-40B4-BE49-F238E27FC236}">
                <a16:creationId xmlns:a16="http://schemas.microsoft.com/office/drawing/2014/main" id="{5474CD88-6936-EE4F-9615-A0616EA94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30959" y="7509221"/>
            <a:ext cx="1545517" cy="1545517"/>
          </a:xfrm>
          <a:prstGeom prst="rect">
            <a:avLst/>
          </a:prstGeom>
          <a:ln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711;p156">
            <a:extLst>
              <a:ext uri="{FF2B5EF4-FFF2-40B4-BE49-F238E27FC236}">
                <a16:creationId xmlns:a16="http://schemas.microsoft.com/office/drawing/2014/main" id="{A83843F1-1558-604A-A6F2-365444D79145}"/>
              </a:ext>
            </a:extLst>
          </p:cNvPr>
          <p:cNvSpPr/>
          <p:nvPr/>
        </p:nvSpPr>
        <p:spPr>
          <a:xfrm>
            <a:off x="1324096" y="869908"/>
            <a:ext cx="15639808" cy="1584705"/>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From Your Effluent 8,</a:t>
            </a:r>
            <a:endParaRPr sz="6000" dirty="0"/>
          </a:p>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Pick Your Filtered 4</a:t>
            </a:r>
            <a:endParaRPr sz="6000" dirty="0"/>
          </a:p>
        </p:txBody>
      </p:sp>
      <p:pic>
        <p:nvPicPr>
          <p:cNvPr id="54" name="Google Shape;1712;p156">
            <a:extLst>
              <a:ext uri="{FF2B5EF4-FFF2-40B4-BE49-F238E27FC236}">
                <a16:creationId xmlns:a16="http://schemas.microsoft.com/office/drawing/2014/main" id="{FF623009-B7A9-2647-8C9F-4F41D93639B2}"/>
              </a:ext>
            </a:extLst>
          </p:cNvPr>
          <p:cNvPicPr preferRelativeResize="0"/>
          <p:nvPr/>
        </p:nvPicPr>
        <p:blipFill rotWithShape="1">
          <a:blip r:embed="rId7">
            <a:alphaModFix/>
          </a:blip>
          <a:srcRect/>
          <a:stretch/>
        </p:blipFill>
        <p:spPr>
          <a:xfrm>
            <a:off x="3372366" y="2579559"/>
            <a:ext cx="1475490" cy="95627"/>
          </a:xfrm>
          <a:prstGeom prst="rect">
            <a:avLst/>
          </a:prstGeom>
          <a:noFill/>
          <a:ln>
            <a:noFill/>
          </a:ln>
        </p:spPr>
      </p:pic>
      <p:pic>
        <p:nvPicPr>
          <p:cNvPr id="55" name="Google Shape;1713;p156">
            <a:extLst>
              <a:ext uri="{FF2B5EF4-FFF2-40B4-BE49-F238E27FC236}">
                <a16:creationId xmlns:a16="http://schemas.microsoft.com/office/drawing/2014/main" id="{7963F74D-E115-B940-97F5-FE49FDD6F9D3}"/>
              </a:ext>
            </a:extLst>
          </p:cNvPr>
          <p:cNvPicPr preferRelativeResize="0"/>
          <p:nvPr/>
        </p:nvPicPr>
        <p:blipFill rotWithShape="1">
          <a:blip r:embed="rId7">
            <a:alphaModFix/>
          </a:blip>
          <a:srcRect/>
          <a:stretch/>
        </p:blipFill>
        <p:spPr>
          <a:xfrm>
            <a:off x="3372366" y="4185504"/>
            <a:ext cx="1475490" cy="95627"/>
          </a:xfrm>
          <a:prstGeom prst="rect">
            <a:avLst/>
          </a:prstGeom>
          <a:noFill/>
          <a:ln>
            <a:noFill/>
          </a:ln>
        </p:spPr>
      </p:pic>
      <p:pic>
        <p:nvPicPr>
          <p:cNvPr id="56" name="Google Shape;1714;p156">
            <a:extLst>
              <a:ext uri="{FF2B5EF4-FFF2-40B4-BE49-F238E27FC236}">
                <a16:creationId xmlns:a16="http://schemas.microsoft.com/office/drawing/2014/main" id="{2CEA88EC-171E-0544-8A65-15272C3D57DB}"/>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3938042" y="3413361"/>
            <a:ext cx="1673423" cy="71847"/>
          </a:xfrm>
          <a:prstGeom prst="rect">
            <a:avLst/>
          </a:prstGeom>
          <a:noFill/>
          <a:ln>
            <a:noFill/>
          </a:ln>
        </p:spPr>
      </p:pic>
      <p:pic>
        <p:nvPicPr>
          <p:cNvPr id="57" name="Google Shape;1715;p156">
            <a:extLst>
              <a:ext uri="{FF2B5EF4-FFF2-40B4-BE49-F238E27FC236}">
                <a16:creationId xmlns:a16="http://schemas.microsoft.com/office/drawing/2014/main" id="{2669FF8D-A688-8440-9D0D-546361A5E854}"/>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738830" y="3406369"/>
            <a:ext cx="1475490" cy="95627"/>
          </a:xfrm>
          <a:prstGeom prst="rect">
            <a:avLst/>
          </a:prstGeom>
          <a:noFill/>
          <a:ln>
            <a:noFill/>
          </a:ln>
        </p:spPr>
      </p:pic>
      <p:pic>
        <p:nvPicPr>
          <p:cNvPr id="58" name="Google Shape;1712;p156">
            <a:extLst>
              <a:ext uri="{FF2B5EF4-FFF2-40B4-BE49-F238E27FC236}">
                <a16:creationId xmlns:a16="http://schemas.microsoft.com/office/drawing/2014/main" id="{E184D000-F05E-5A47-8601-530B3B99BD0F}"/>
              </a:ext>
            </a:extLst>
          </p:cNvPr>
          <p:cNvPicPr preferRelativeResize="0"/>
          <p:nvPr/>
        </p:nvPicPr>
        <p:blipFill rotWithShape="1">
          <a:blip r:embed="rId7">
            <a:alphaModFix/>
          </a:blip>
          <a:srcRect/>
          <a:stretch/>
        </p:blipFill>
        <p:spPr>
          <a:xfrm>
            <a:off x="3372366" y="6605384"/>
            <a:ext cx="1475490" cy="95627"/>
          </a:xfrm>
          <a:prstGeom prst="rect">
            <a:avLst/>
          </a:prstGeom>
          <a:noFill/>
          <a:ln>
            <a:noFill/>
          </a:ln>
        </p:spPr>
      </p:pic>
      <p:pic>
        <p:nvPicPr>
          <p:cNvPr id="59" name="Google Shape;1713;p156">
            <a:extLst>
              <a:ext uri="{FF2B5EF4-FFF2-40B4-BE49-F238E27FC236}">
                <a16:creationId xmlns:a16="http://schemas.microsoft.com/office/drawing/2014/main" id="{AADF034F-E5D4-5244-81F1-718E76762EFA}"/>
              </a:ext>
            </a:extLst>
          </p:cNvPr>
          <p:cNvPicPr preferRelativeResize="0"/>
          <p:nvPr/>
        </p:nvPicPr>
        <p:blipFill rotWithShape="1">
          <a:blip r:embed="rId7">
            <a:alphaModFix/>
          </a:blip>
          <a:srcRect/>
          <a:stretch/>
        </p:blipFill>
        <p:spPr>
          <a:xfrm>
            <a:off x="3372366" y="8225247"/>
            <a:ext cx="1475490" cy="95626"/>
          </a:xfrm>
          <a:prstGeom prst="rect">
            <a:avLst/>
          </a:prstGeom>
          <a:noFill/>
          <a:ln>
            <a:noFill/>
          </a:ln>
        </p:spPr>
      </p:pic>
      <p:pic>
        <p:nvPicPr>
          <p:cNvPr id="60" name="Google Shape;1714;p156">
            <a:extLst>
              <a:ext uri="{FF2B5EF4-FFF2-40B4-BE49-F238E27FC236}">
                <a16:creationId xmlns:a16="http://schemas.microsoft.com/office/drawing/2014/main" id="{03765335-3785-614A-96EB-458453F7336F}"/>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3938042" y="7439186"/>
            <a:ext cx="1673423" cy="71847"/>
          </a:xfrm>
          <a:prstGeom prst="rect">
            <a:avLst/>
          </a:prstGeom>
          <a:noFill/>
          <a:ln>
            <a:noFill/>
          </a:ln>
        </p:spPr>
      </p:pic>
      <p:pic>
        <p:nvPicPr>
          <p:cNvPr id="61" name="Google Shape;1715;p156">
            <a:extLst>
              <a:ext uri="{FF2B5EF4-FFF2-40B4-BE49-F238E27FC236}">
                <a16:creationId xmlns:a16="http://schemas.microsoft.com/office/drawing/2014/main" id="{FD72E981-A61C-E342-8F66-B7B7A30131C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738830" y="7432194"/>
            <a:ext cx="1475490" cy="95627"/>
          </a:xfrm>
          <a:prstGeom prst="rect">
            <a:avLst/>
          </a:prstGeom>
          <a:noFill/>
          <a:ln>
            <a:noFill/>
          </a:ln>
        </p:spPr>
      </p:pic>
      <p:pic>
        <p:nvPicPr>
          <p:cNvPr id="34" name="Picture 33" descr="Neon light of a pregnant person with a baby in her stomach&#10;&#10;Description automatically generated">
            <a:extLst>
              <a:ext uri="{FF2B5EF4-FFF2-40B4-BE49-F238E27FC236}">
                <a16:creationId xmlns:a16="http://schemas.microsoft.com/office/drawing/2014/main" id="{09CFADB1-175B-5948-9AF1-31AFE410EA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98652" y="1819960"/>
            <a:ext cx="1531509" cy="1531509"/>
          </a:xfrm>
          <a:prstGeom prst="rect">
            <a:avLst/>
          </a:prstGeom>
          <a:ln cap="sq">
            <a:solidFill>
              <a:srgbClr val="000000"/>
            </a:solidFill>
            <a:miter lim="800000"/>
          </a:ln>
        </p:spPr>
      </p:pic>
      <p:pic>
        <p:nvPicPr>
          <p:cNvPr id="38" name="Picture 37" descr="A bird flying over a lizard&#10;&#10;Description automatically generated">
            <a:extLst>
              <a:ext uri="{FF2B5EF4-FFF2-40B4-BE49-F238E27FC236}">
                <a16:creationId xmlns:a16="http://schemas.microsoft.com/office/drawing/2014/main" id="{04364564-A538-C74B-9A74-AB9647EFCDD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11431" y="3556883"/>
            <a:ext cx="1545336" cy="1545336"/>
          </a:xfrm>
          <a:prstGeom prst="rect">
            <a:avLst/>
          </a:prstGeom>
          <a:ln w="9525" cap="sq">
            <a:solidFill>
              <a:srgbClr val="000000"/>
            </a:solidFill>
            <a:miter lim="800000"/>
          </a:ln>
        </p:spPr>
      </p:pic>
      <p:pic>
        <p:nvPicPr>
          <p:cNvPr id="36" name="Picture 35" descr="A car driving through a video game&#10;&#10;Description automatically generated">
            <a:extLst>
              <a:ext uri="{FF2B5EF4-FFF2-40B4-BE49-F238E27FC236}">
                <a16:creationId xmlns:a16="http://schemas.microsoft.com/office/drawing/2014/main" id="{88B4AC3B-1AC6-434E-B015-0290928569F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98653" y="5793899"/>
            <a:ext cx="1531509" cy="1535817"/>
          </a:xfrm>
          <a:prstGeom prst="rect">
            <a:avLst/>
          </a:prstGeom>
          <a:ln cap="sq">
            <a:solidFill>
              <a:srgbClr val="000000"/>
            </a:solidFill>
            <a:miter lim="800000"/>
          </a:ln>
        </p:spPr>
      </p:pic>
      <p:pic>
        <p:nvPicPr>
          <p:cNvPr id="37" name="Picture 36" descr="A neon light house with a chair and a medical equipment&#10;&#10;Description automatically generated">
            <a:extLst>
              <a:ext uri="{FF2B5EF4-FFF2-40B4-BE49-F238E27FC236}">
                <a16:creationId xmlns:a16="http://schemas.microsoft.com/office/drawing/2014/main" id="{8B86256E-AB98-C840-ACAF-462D5E55500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84645" y="7522300"/>
            <a:ext cx="1545517" cy="1447800"/>
          </a:xfrm>
          <a:prstGeom prst="rect">
            <a:avLst/>
          </a:prstGeom>
          <a:ln cap="sq">
            <a:solidFill>
              <a:srgbClr val="000000"/>
            </a:solidFill>
            <a:miter lim="800000"/>
          </a:ln>
        </p:spPr>
      </p:pic>
      <p:pic>
        <p:nvPicPr>
          <p:cNvPr id="62" name="Google Shape;1712;p156">
            <a:extLst>
              <a:ext uri="{FF2B5EF4-FFF2-40B4-BE49-F238E27FC236}">
                <a16:creationId xmlns:a16="http://schemas.microsoft.com/office/drawing/2014/main" id="{BD2F4BAE-D795-7C47-B16A-BD3E26B5A47E}"/>
              </a:ext>
            </a:extLst>
          </p:cNvPr>
          <p:cNvPicPr preferRelativeResize="0"/>
          <p:nvPr/>
        </p:nvPicPr>
        <p:blipFill rotWithShape="1">
          <a:blip r:embed="rId7">
            <a:alphaModFix/>
          </a:blip>
          <a:srcRect/>
          <a:stretch/>
        </p:blipFill>
        <p:spPr>
          <a:xfrm>
            <a:off x="13449449" y="2566480"/>
            <a:ext cx="1475490" cy="95627"/>
          </a:xfrm>
          <a:prstGeom prst="rect">
            <a:avLst/>
          </a:prstGeom>
          <a:noFill/>
          <a:ln>
            <a:noFill/>
          </a:ln>
        </p:spPr>
      </p:pic>
      <p:pic>
        <p:nvPicPr>
          <p:cNvPr id="63" name="Google Shape;1713;p156">
            <a:extLst>
              <a:ext uri="{FF2B5EF4-FFF2-40B4-BE49-F238E27FC236}">
                <a16:creationId xmlns:a16="http://schemas.microsoft.com/office/drawing/2014/main" id="{FD4EDA51-72F2-E742-8923-F56149B4A989}"/>
              </a:ext>
            </a:extLst>
          </p:cNvPr>
          <p:cNvPicPr preferRelativeResize="0"/>
          <p:nvPr/>
        </p:nvPicPr>
        <p:blipFill rotWithShape="1">
          <a:blip r:embed="rId7">
            <a:alphaModFix/>
          </a:blip>
          <a:srcRect/>
          <a:stretch/>
        </p:blipFill>
        <p:spPr>
          <a:xfrm>
            <a:off x="13449449" y="4172425"/>
            <a:ext cx="1475490" cy="95627"/>
          </a:xfrm>
          <a:prstGeom prst="rect">
            <a:avLst/>
          </a:prstGeom>
          <a:noFill/>
          <a:ln>
            <a:noFill/>
          </a:ln>
        </p:spPr>
      </p:pic>
      <p:pic>
        <p:nvPicPr>
          <p:cNvPr id="42" name="Picture 41" descr="A person with a magnifying glass&#10;&#10;Description automatically generated">
            <a:extLst>
              <a:ext uri="{FF2B5EF4-FFF2-40B4-BE49-F238E27FC236}">
                <a16:creationId xmlns:a16="http://schemas.microsoft.com/office/drawing/2014/main" id="{0A8BE8D3-5879-8C45-96F0-83E807588EE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830959" y="1844664"/>
            <a:ext cx="1555096" cy="1535818"/>
          </a:xfrm>
          <a:prstGeom prst="rect">
            <a:avLst/>
          </a:prstGeom>
          <a:ln cap="sq">
            <a:solidFill>
              <a:srgbClr val="000000"/>
            </a:solidFill>
            <a:miter lim="800000"/>
          </a:ln>
        </p:spPr>
      </p:pic>
      <p:pic>
        <p:nvPicPr>
          <p:cNvPr id="43" name="Picture 42" descr="A bottle with a skull and a syringe and a device&#10;&#10;Description automatically generated">
            <a:extLst>
              <a:ext uri="{FF2B5EF4-FFF2-40B4-BE49-F238E27FC236}">
                <a16:creationId xmlns:a16="http://schemas.microsoft.com/office/drawing/2014/main" id="{4E7EF43F-1862-0C4D-81B1-2BD10361D34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840538" y="3547016"/>
            <a:ext cx="1545517" cy="1545517"/>
          </a:xfrm>
          <a:prstGeom prst="rect">
            <a:avLst/>
          </a:prstGeom>
          <a:ln cap="sq">
            <a:solidFill>
              <a:srgbClr val="000000"/>
            </a:solidFill>
            <a:miter lim="800000"/>
          </a:ln>
        </p:spPr>
      </p:pic>
      <p:pic>
        <p:nvPicPr>
          <p:cNvPr id="66" name="Google Shape;1712;p156">
            <a:extLst>
              <a:ext uri="{FF2B5EF4-FFF2-40B4-BE49-F238E27FC236}">
                <a16:creationId xmlns:a16="http://schemas.microsoft.com/office/drawing/2014/main" id="{2E09C256-27C5-AB45-BEB6-5FE5F45B0EE5}"/>
              </a:ext>
            </a:extLst>
          </p:cNvPr>
          <p:cNvPicPr preferRelativeResize="0"/>
          <p:nvPr/>
        </p:nvPicPr>
        <p:blipFill rotWithShape="1">
          <a:blip r:embed="rId7">
            <a:alphaModFix/>
          </a:blip>
          <a:srcRect/>
          <a:stretch/>
        </p:blipFill>
        <p:spPr>
          <a:xfrm>
            <a:off x="13449449" y="6592305"/>
            <a:ext cx="1475490" cy="95627"/>
          </a:xfrm>
          <a:prstGeom prst="rect">
            <a:avLst/>
          </a:prstGeom>
          <a:noFill/>
          <a:ln>
            <a:noFill/>
          </a:ln>
        </p:spPr>
      </p:pic>
      <p:pic>
        <p:nvPicPr>
          <p:cNvPr id="67" name="Google Shape;1713;p156">
            <a:extLst>
              <a:ext uri="{FF2B5EF4-FFF2-40B4-BE49-F238E27FC236}">
                <a16:creationId xmlns:a16="http://schemas.microsoft.com/office/drawing/2014/main" id="{50D26F0A-4265-6E49-88F6-B31C5715BD8E}"/>
              </a:ext>
            </a:extLst>
          </p:cNvPr>
          <p:cNvPicPr preferRelativeResize="0"/>
          <p:nvPr/>
        </p:nvPicPr>
        <p:blipFill rotWithShape="1">
          <a:blip r:embed="rId7">
            <a:alphaModFix/>
          </a:blip>
          <a:srcRect/>
          <a:stretch/>
        </p:blipFill>
        <p:spPr>
          <a:xfrm>
            <a:off x="13449449" y="8212168"/>
            <a:ext cx="1475490" cy="95626"/>
          </a:xfrm>
          <a:prstGeom prst="rect">
            <a:avLst/>
          </a:prstGeom>
          <a:noFill/>
          <a:ln>
            <a:noFill/>
          </a:ln>
        </p:spPr>
      </p:pic>
      <p:pic>
        <p:nvPicPr>
          <p:cNvPr id="44" name="Picture 43" descr="A hand holding a pipette with a yellow liquid in a beaker&#10;&#10;Description automatically generated">
            <a:extLst>
              <a:ext uri="{FF2B5EF4-FFF2-40B4-BE49-F238E27FC236}">
                <a16:creationId xmlns:a16="http://schemas.microsoft.com/office/drawing/2014/main" id="{31619F19-D3A1-534C-B986-9E1B0564298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4830959" y="5762314"/>
            <a:ext cx="1545517" cy="1551834"/>
          </a:xfrm>
          <a:prstGeom prst="rect">
            <a:avLst/>
          </a:prstGeom>
          <a:ln cap="sq">
            <a:solidFill>
              <a:srgbClr val="000000"/>
            </a:solidFill>
            <a:miter lim="800000"/>
          </a:ln>
        </p:spPr>
      </p:pic>
      <p:pic>
        <p:nvPicPr>
          <p:cNvPr id="64" name="Google Shape;1714;p156">
            <a:extLst>
              <a:ext uri="{FF2B5EF4-FFF2-40B4-BE49-F238E27FC236}">
                <a16:creationId xmlns:a16="http://schemas.microsoft.com/office/drawing/2014/main" id="{42BE3E4E-0962-184F-8453-64E4CC617F29}"/>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12685840" y="3386139"/>
            <a:ext cx="1673423" cy="71847"/>
          </a:xfrm>
          <a:prstGeom prst="rect">
            <a:avLst/>
          </a:prstGeom>
          <a:noFill/>
          <a:ln>
            <a:noFill/>
          </a:ln>
        </p:spPr>
      </p:pic>
      <p:pic>
        <p:nvPicPr>
          <p:cNvPr id="65" name="Google Shape;1715;p156">
            <a:extLst>
              <a:ext uri="{FF2B5EF4-FFF2-40B4-BE49-F238E27FC236}">
                <a16:creationId xmlns:a16="http://schemas.microsoft.com/office/drawing/2014/main" id="{BF1FA0AB-7B5C-D94E-918B-489C2BCA322D}"/>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2082985" y="3393290"/>
            <a:ext cx="1475490" cy="95627"/>
          </a:xfrm>
          <a:prstGeom prst="rect">
            <a:avLst/>
          </a:prstGeom>
          <a:noFill/>
          <a:ln>
            <a:noFill/>
          </a:ln>
        </p:spPr>
      </p:pic>
      <p:pic>
        <p:nvPicPr>
          <p:cNvPr id="68" name="Google Shape;1714;p156">
            <a:extLst>
              <a:ext uri="{FF2B5EF4-FFF2-40B4-BE49-F238E27FC236}">
                <a16:creationId xmlns:a16="http://schemas.microsoft.com/office/drawing/2014/main" id="{B8F713BE-5468-C94E-8F5D-96A9044E6F9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12685840" y="7411964"/>
            <a:ext cx="1673423" cy="71847"/>
          </a:xfrm>
          <a:prstGeom prst="rect">
            <a:avLst/>
          </a:prstGeom>
          <a:noFill/>
          <a:ln>
            <a:noFill/>
          </a:ln>
        </p:spPr>
      </p:pic>
      <p:pic>
        <p:nvPicPr>
          <p:cNvPr id="69" name="Google Shape;1715;p156">
            <a:extLst>
              <a:ext uri="{FF2B5EF4-FFF2-40B4-BE49-F238E27FC236}">
                <a16:creationId xmlns:a16="http://schemas.microsoft.com/office/drawing/2014/main" id="{E21C25D9-D63C-1D4B-A964-E59B54BAC00A}"/>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2082985" y="7402236"/>
            <a:ext cx="1475490" cy="95627"/>
          </a:xfrm>
          <a:prstGeom prst="rect">
            <a:avLst/>
          </a:prstGeom>
          <a:noFill/>
          <a:ln>
            <a:noFill/>
          </a:ln>
        </p:spPr>
      </p:pic>
    </p:spTree>
    <p:extLst>
      <p:ext uri="{BB962C8B-B14F-4D97-AF65-F5344CB8AC3E}">
        <p14:creationId xmlns:p14="http://schemas.microsoft.com/office/powerpoint/2010/main" val="4225172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 name="Picture 3" descr="A house on fire at night&#10;&#10;Description automatically generated">
            <a:extLst>
              <a:ext uri="{FF2B5EF4-FFF2-40B4-BE49-F238E27FC236}">
                <a16:creationId xmlns:a16="http://schemas.microsoft.com/office/drawing/2014/main" id="{17CB12CC-BB5A-CC47-8539-CCA8DE847C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7698" y="1358173"/>
            <a:ext cx="11652826" cy="7768550"/>
          </a:xfrm>
          <a:prstGeom prst="rect">
            <a:avLst/>
          </a:prstGeom>
          <a:ln w="38100" cap="sq">
            <a:solidFill>
              <a:srgbClr val="000000"/>
            </a:solidFill>
            <a:miter lim="800000"/>
          </a:ln>
        </p:spPr>
      </p:pic>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10" name="Google Shape;470;p67">
            <a:extLst>
              <a:ext uri="{FF2B5EF4-FFF2-40B4-BE49-F238E27FC236}">
                <a16:creationId xmlns:a16="http://schemas.microsoft.com/office/drawing/2014/main" id="{466F52EC-A391-8F4F-8461-311493EA6DB0}"/>
              </a:ext>
            </a:extLst>
          </p:cNvPr>
          <p:cNvSpPr/>
          <p:nvPr/>
        </p:nvSpPr>
        <p:spPr>
          <a:xfrm>
            <a:off x="2537073" y="415950"/>
            <a:ext cx="13213851"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Diagnosis and Treatment of Preeclampsia</a:t>
            </a:r>
            <a:endParaRPr sz="60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2980899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750;p157">
            <a:extLst>
              <a:ext uri="{FF2B5EF4-FFF2-40B4-BE49-F238E27FC236}">
                <a16:creationId xmlns:a16="http://schemas.microsoft.com/office/drawing/2014/main" id="{B68278C2-07B8-294E-8245-4DEAC6E1E903}"/>
              </a:ext>
            </a:extLst>
          </p:cNvPr>
          <p:cNvSpPr/>
          <p:nvPr/>
        </p:nvSpPr>
        <p:spPr>
          <a:xfrm>
            <a:off x="1981200" y="884823"/>
            <a:ext cx="14325600" cy="1162097"/>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From Your Filtered 4,</a:t>
            </a:r>
            <a:endParaRPr sz="6000" dirty="0"/>
          </a:p>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Pick Your Left &amp; Right Kidneys</a:t>
            </a:r>
            <a:endParaRPr sz="6000" dirty="0"/>
          </a:p>
        </p:txBody>
      </p:sp>
      <p:pic>
        <p:nvPicPr>
          <p:cNvPr id="16" name="Google Shape;1755;p157">
            <a:extLst>
              <a:ext uri="{FF2B5EF4-FFF2-40B4-BE49-F238E27FC236}">
                <a16:creationId xmlns:a16="http://schemas.microsoft.com/office/drawing/2014/main" id="{CD449E32-E599-B54B-B5EC-94291A027F2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359406" y="3768092"/>
            <a:ext cx="1117400" cy="65354"/>
          </a:xfrm>
          <a:prstGeom prst="rect">
            <a:avLst/>
          </a:prstGeom>
          <a:noFill/>
          <a:ln>
            <a:noFill/>
          </a:ln>
        </p:spPr>
      </p:pic>
      <p:pic>
        <p:nvPicPr>
          <p:cNvPr id="17" name="Google Shape;1756;p157">
            <a:extLst>
              <a:ext uri="{FF2B5EF4-FFF2-40B4-BE49-F238E27FC236}">
                <a16:creationId xmlns:a16="http://schemas.microsoft.com/office/drawing/2014/main" id="{583BD8AD-8B62-574E-8F64-FC1B173B5171}"/>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312892" y="6143703"/>
            <a:ext cx="1117400" cy="65353"/>
          </a:xfrm>
          <a:prstGeom prst="rect">
            <a:avLst/>
          </a:prstGeom>
          <a:noFill/>
          <a:ln>
            <a:noFill/>
          </a:ln>
        </p:spPr>
      </p:pic>
      <p:pic>
        <p:nvPicPr>
          <p:cNvPr id="18" name="Google Shape;1757;p157">
            <a:extLst>
              <a:ext uri="{FF2B5EF4-FFF2-40B4-BE49-F238E27FC236}">
                <a16:creationId xmlns:a16="http://schemas.microsoft.com/office/drawing/2014/main" id="{BE31A217-8EF8-4046-B771-D57A7ECB1C72}"/>
              </a:ext>
            </a:extLst>
          </p:cNvPr>
          <p:cNvPicPr preferRelativeResize="0"/>
          <p:nvPr/>
        </p:nvPicPr>
        <p:blipFill rotWithShape="1">
          <a:blip r:embed="rId7">
            <a:alphaModFix/>
          </a:blip>
          <a:srcRect/>
          <a:stretch/>
        </p:blipFill>
        <p:spPr>
          <a:xfrm rot="-5400000">
            <a:off x="9147079" y="4944209"/>
            <a:ext cx="2477234" cy="88573"/>
          </a:xfrm>
          <a:prstGeom prst="rect">
            <a:avLst/>
          </a:prstGeom>
          <a:noFill/>
          <a:ln>
            <a:noFill/>
          </a:ln>
        </p:spPr>
      </p:pic>
      <p:pic>
        <p:nvPicPr>
          <p:cNvPr id="19" name="Google Shape;1758;p157">
            <a:extLst>
              <a:ext uri="{FF2B5EF4-FFF2-40B4-BE49-F238E27FC236}">
                <a16:creationId xmlns:a16="http://schemas.microsoft.com/office/drawing/2014/main" id="{5D4DD1EA-2F90-894F-8FC4-6C7DADBD59D2}"/>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143999" y="4934281"/>
            <a:ext cx="1285983" cy="108587"/>
          </a:xfrm>
          <a:prstGeom prst="rect">
            <a:avLst/>
          </a:prstGeom>
          <a:noFill/>
          <a:ln>
            <a:noFill/>
          </a:ln>
        </p:spPr>
      </p:pic>
      <p:pic>
        <p:nvPicPr>
          <p:cNvPr id="41" name="Google Shape;1755;p157">
            <a:extLst>
              <a:ext uri="{FF2B5EF4-FFF2-40B4-BE49-F238E27FC236}">
                <a16:creationId xmlns:a16="http://schemas.microsoft.com/office/drawing/2014/main" id="{EB8E5C38-3081-6144-A109-DD5AE8168241}"/>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93741" y="3785235"/>
            <a:ext cx="1117400" cy="65354"/>
          </a:xfrm>
          <a:prstGeom prst="rect">
            <a:avLst/>
          </a:prstGeom>
          <a:noFill/>
          <a:ln>
            <a:noFill/>
          </a:ln>
        </p:spPr>
      </p:pic>
      <p:pic>
        <p:nvPicPr>
          <p:cNvPr id="42" name="Google Shape;1756;p157">
            <a:extLst>
              <a:ext uri="{FF2B5EF4-FFF2-40B4-BE49-F238E27FC236}">
                <a16:creationId xmlns:a16="http://schemas.microsoft.com/office/drawing/2014/main" id="{73FE1402-3F09-8E44-A207-D517E8BE086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72485" y="6168886"/>
            <a:ext cx="1117400" cy="65353"/>
          </a:xfrm>
          <a:prstGeom prst="rect">
            <a:avLst/>
          </a:prstGeom>
          <a:noFill/>
          <a:ln>
            <a:noFill/>
          </a:ln>
        </p:spPr>
      </p:pic>
      <p:sp>
        <p:nvSpPr>
          <p:cNvPr id="20" name="Google Shape;1759;p157">
            <a:extLst>
              <a:ext uri="{FF2B5EF4-FFF2-40B4-BE49-F238E27FC236}">
                <a16:creationId xmlns:a16="http://schemas.microsoft.com/office/drawing/2014/main" id="{1DAFC86A-342B-4440-A5E6-2FAC02E676B6}"/>
              </a:ext>
            </a:extLst>
          </p:cNvPr>
          <p:cNvSpPr/>
          <p:nvPr/>
        </p:nvSpPr>
        <p:spPr>
          <a:xfrm>
            <a:off x="3483670" y="2936443"/>
            <a:ext cx="2757854" cy="1788384"/>
          </a:xfrm>
          <a:prstGeom prst="rect">
            <a:avLst/>
          </a:prstGeom>
          <a:solidFill>
            <a:srgbClr val="1D3B6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Avenir"/>
              <a:ea typeface="Avenir"/>
              <a:cs typeface="Avenir"/>
              <a:sym typeface="Avenir"/>
            </a:endParaRPr>
          </a:p>
        </p:txBody>
      </p:sp>
      <p:sp>
        <p:nvSpPr>
          <p:cNvPr id="21" name="Google Shape;1760;p157">
            <a:extLst>
              <a:ext uri="{FF2B5EF4-FFF2-40B4-BE49-F238E27FC236}">
                <a16:creationId xmlns:a16="http://schemas.microsoft.com/office/drawing/2014/main" id="{3E51C0E7-A536-C446-988A-B638EA923A04}"/>
              </a:ext>
            </a:extLst>
          </p:cNvPr>
          <p:cNvSpPr txBox="1"/>
          <p:nvPr/>
        </p:nvSpPr>
        <p:spPr>
          <a:xfrm>
            <a:off x="4099854" y="3290085"/>
            <a:ext cx="1517532" cy="113397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FFFFFF"/>
              </a:buClr>
              <a:buSzPts val="6900"/>
              <a:buFont typeface="Avenir"/>
              <a:buNone/>
            </a:pPr>
            <a:r>
              <a:rPr lang="en" sz="6900" b="1" i="0" u="none" strike="noStrike" cap="none" dirty="0">
                <a:solidFill>
                  <a:srgbClr val="FFFFFF"/>
                </a:solidFill>
                <a:latin typeface="Avenir"/>
                <a:ea typeface="Avenir"/>
                <a:cs typeface="Avenir"/>
                <a:sym typeface="Avenir"/>
              </a:rPr>
              <a:t>?</a:t>
            </a:r>
            <a:endParaRPr sz="700" dirty="0"/>
          </a:p>
        </p:txBody>
      </p:sp>
      <p:sp>
        <p:nvSpPr>
          <p:cNvPr id="28" name="Google Shape;1759;p157">
            <a:extLst>
              <a:ext uri="{FF2B5EF4-FFF2-40B4-BE49-F238E27FC236}">
                <a16:creationId xmlns:a16="http://schemas.microsoft.com/office/drawing/2014/main" id="{893C51BC-E766-1A42-99A2-32E7A9ECD4D2}"/>
              </a:ext>
            </a:extLst>
          </p:cNvPr>
          <p:cNvSpPr/>
          <p:nvPr/>
        </p:nvSpPr>
        <p:spPr>
          <a:xfrm>
            <a:off x="3477947" y="5306483"/>
            <a:ext cx="2757854" cy="1788384"/>
          </a:xfrm>
          <a:prstGeom prst="rect">
            <a:avLst/>
          </a:prstGeom>
          <a:solidFill>
            <a:srgbClr val="1D3B6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Avenir"/>
              <a:ea typeface="Avenir"/>
              <a:cs typeface="Avenir"/>
              <a:sym typeface="Avenir"/>
            </a:endParaRPr>
          </a:p>
        </p:txBody>
      </p:sp>
      <p:sp>
        <p:nvSpPr>
          <p:cNvPr id="29" name="Google Shape;1760;p157">
            <a:extLst>
              <a:ext uri="{FF2B5EF4-FFF2-40B4-BE49-F238E27FC236}">
                <a16:creationId xmlns:a16="http://schemas.microsoft.com/office/drawing/2014/main" id="{F287259E-FAF2-014B-8A41-3096B4DA57CF}"/>
              </a:ext>
            </a:extLst>
          </p:cNvPr>
          <p:cNvSpPr txBox="1"/>
          <p:nvPr/>
        </p:nvSpPr>
        <p:spPr>
          <a:xfrm>
            <a:off x="4094131" y="5660125"/>
            <a:ext cx="1517532" cy="113397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FFFFFF"/>
              </a:buClr>
              <a:buSzPts val="6900"/>
              <a:buFont typeface="Avenir"/>
              <a:buNone/>
            </a:pPr>
            <a:r>
              <a:rPr lang="en" sz="6900" b="1" i="0" u="none" strike="noStrike" cap="none" dirty="0">
                <a:solidFill>
                  <a:srgbClr val="FFFFFF"/>
                </a:solidFill>
                <a:latin typeface="Avenir"/>
                <a:ea typeface="Avenir"/>
                <a:cs typeface="Avenir"/>
                <a:sym typeface="Avenir"/>
              </a:rPr>
              <a:t>?</a:t>
            </a:r>
            <a:endParaRPr sz="700" dirty="0"/>
          </a:p>
        </p:txBody>
      </p:sp>
      <p:sp>
        <p:nvSpPr>
          <p:cNvPr id="30" name="Google Shape;1759;p157">
            <a:extLst>
              <a:ext uri="{FF2B5EF4-FFF2-40B4-BE49-F238E27FC236}">
                <a16:creationId xmlns:a16="http://schemas.microsoft.com/office/drawing/2014/main" id="{B10B71A1-6DEE-9D41-9D12-3497507D8DDB}"/>
              </a:ext>
            </a:extLst>
          </p:cNvPr>
          <p:cNvSpPr/>
          <p:nvPr/>
        </p:nvSpPr>
        <p:spPr>
          <a:xfrm>
            <a:off x="11430292" y="2936443"/>
            <a:ext cx="2757854" cy="1788384"/>
          </a:xfrm>
          <a:prstGeom prst="rect">
            <a:avLst/>
          </a:prstGeom>
          <a:solidFill>
            <a:srgbClr val="1D3B6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Avenir"/>
              <a:ea typeface="Avenir"/>
              <a:cs typeface="Avenir"/>
              <a:sym typeface="Avenir"/>
            </a:endParaRPr>
          </a:p>
        </p:txBody>
      </p:sp>
      <p:sp>
        <p:nvSpPr>
          <p:cNvPr id="31" name="Google Shape;1760;p157">
            <a:extLst>
              <a:ext uri="{FF2B5EF4-FFF2-40B4-BE49-F238E27FC236}">
                <a16:creationId xmlns:a16="http://schemas.microsoft.com/office/drawing/2014/main" id="{6AD8C5B1-CD8D-9F4C-860F-C69B2B5004EE}"/>
              </a:ext>
            </a:extLst>
          </p:cNvPr>
          <p:cNvSpPr txBox="1"/>
          <p:nvPr/>
        </p:nvSpPr>
        <p:spPr>
          <a:xfrm>
            <a:off x="12046476" y="3290085"/>
            <a:ext cx="1517532" cy="113397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FFFFFF"/>
              </a:buClr>
              <a:buSzPts val="6900"/>
              <a:buFont typeface="Avenir"/>
              <a:buNone/>
            </a:pPr>
            <a:r>
              <a:rPr lang="en" sz="6900" b="1" i="0" u="none" strike="noStrike" cap="none" dirty="0">
                <a:solidFill>
                  <a:srgbClr val="FFFFFF"/>
                </a:solidFill>
                <a:latin typeface="Avenir"/>
                <a:ea typeface="Avenir"/>
                <a:cs typeface="Avenir"/>
                <a:sym typeface="Avenir"/>
              </a:rPr>
              <a:t>?</a:t>
            </a:r>
            <a:endParaRPr sz="700" dirty="0"/>
          </a:p>
        </p:txBody>
      </p:sp>
      <p:sp>
        <p:nvSpPr>
          <p:cNvPr id="32" name="Google Shape;1759;p157">
            <a:extLst>
              <a:ext uri="{FF2B5EF4-FFF2-40B4-BE49-F238E27FC236}">
                <a16:creationId xmlns:a16="http://schemas.microsoft.com/office/drawing/2014/main" id="{57C8A09F-4FC7-844F-9DF9-1E5790E75BD4}"/>
              </a:ext>
            </a:extLst>
          </p:cNvPr>
          <p:cNvSpPr/>
          <p:nvPr/>
        </p:nvSpPr>
        <p:spPr>
          <a:xfrm>
            <a:off x="11374930" y="5306483"/>
            <a:ext cx="2757854" cy="1788384"/>
          </a:xfrm>
          <a:prstGeom prst="rect">
            <a:avLst/>
          </a:prstGeom>
          <a:solidFill>
            <a:srgbClr val="1D3B6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FFFFFF"/>
              </a:solidFill>
              <a:latin typeface="Avenir"/>
              <a:ea typeface="Avenir"/>
              <a:cs typeface="Avenir"/>
              <a:sym typeface="Avenir"/>
            </a:endParaRPr>
          </a:p>
        </p:txBody>
      </p:sp>
      <p:sp>
        <p:nvSpPr>
          <p:cNvPr id="33" name="Google Shape;1760;p157">
            <a:extLst>
              <a:ext uri="{FF2B5EF4-FFF2-40B4-BE49-F238E27FC236}">
                <a16:creationId xmlns:a16="http://schemas.microsoft.com/office/drawing/2014/main" id="{A48ED9D9-2D2B-6941-A4B8-6FF521E1C95B}"/>
              </a:ext>
            </a:extLst>
          </p:cNvPr>
          <p:cNvSpPr txBox="1"/>
          <p:nvPr/>
        </p:nvSpPr>
        <p:spPr>
          <a:xfrm>
            <a:off x="11991114" y="5660125"/>
            <a:ext cx="1517532" cy="113397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FFFFFF"/>
              </a:buClr>
              <a:buSzPts val="6900"/>
              <a:buFont typeface="Avenir"/>
              <a:buNone/>
            </a:pPr>
            <a:r>
              <a:rPr lang="en" sz="6900" b="1" i="0" u="none" strike="noStrike" cap="none" dirty="0">
                <a:solidFill>
                  <a:srgbClr val="FFFFFF"/>
                </a:solidFill>
                <a:latin typeface="Avenir"/>
                <a:ea typeface="Avenir"/>
                <a:cs typeface="Avenir"/>
                <a:sym typeface="Avenir"/>
              </a:rPr>
              <a:t>?</a:t>
            </a:r>
            <a:endParaRPr sz="700" dirty="0"/>
          </a:p>
        </p:txBody>
      </p:sp>
      <p:pic>
        <p:nvPicPr>
          <p:cNvPr id="43" name="Google Shape;1757;p157">
            <a:extLst>
              <a:ext uri="{FF2B5EF4-FFF2-40B4-BE49-F238E27FC236}">
                <a16:creationId xmlns:a16="http://schemas.microsoft.com/office/drawing/2014/main" id="{52E2E34F-B6A3-9E4D-9FC3-85B0299CA821}"/>
              </a:ext>
            </a:extLst>
          </p:cNvPr>
          <p:cNvPicPr preferRelativeResize="0"/>
          <p:nvPr/>
        </p:nvPicPr>
        <p:blipFill rotWithShape="1">
          <a:blip r:embed="rId7">
            <a:alphaModFix/>
          </a:blip>
          <a:srcRect/>
          <a:stretch/>
        </p:blipFill>
        <p:spPr>
          <a:xfrm rot="-5400000">
            <a:off x="6009761" y="4961647"/>
            <a:ext cx="2512112" cy="88573"/>
          </a:xfrm>
          <a:prstGeom prst="rect">
            <a:avLst/>
          </a:prstGeom>
          <a:noFill/>
          <a:ln>
            <a:noFill/>
          </a:ln>
        </p:spPr>
      </p:pic>
      <p:pic>
        <p:nvPicPr>
          <p:cNvPr id="44" name="Google Shape;1758;p157">
            <a:extLst>
              <a:ext uri="{FF2B5EF4-FFF2-40B4-BE49-F238E27FC236}">
                <a16:creationId xmlns:a16="http://schemas.microsoft.com/office/drawing/2014/main" id="{4B6A299D-7F88-8246-91FE-4A4CF88399C4}"/>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221529" y="4951424"/>
            <a:ext cx="1117400" cy="108587"/>
          </a:xfrm>
          <a:prstGeom prst="rect">
            <a:avLst/>
          </a:prstGeom>
          <a:noFill/>
          <a:ln>
            <a:noFill/>
          </a:ln>
        </p:spPr>
      </p:pic>
    </p:spTree>
    <p:extLst>
      <p:ext uri="{BB962C8B-B14F-4D97-AF65-F5344CB8AC3E}">
        <p14:creationId xmlns:p14="http://schemas.microsoft.com/office/powerpoint/2010/main" val="42511513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sp>
        <p:nvSpPr>
          <p:cNvPr id="9" name="Google Shape;1781;p158">
            <a:extLst>
              <a:ext uri="{FF2B5EF4-FFF2-40B4-BE49-F238E27FC236}">
                <a16:creationId xmlns:a16="http://schemas.microsoft.com/office/drawing/2014/main" id="{1825EA14-CF52-F847-AEB2-3653E5995967}"/>
              </a:ext>
            </a:extLst>
          </p:cNvPr>
          <p:cNvSpPr txBox="1"/>
          <p:nvPr/>
        </p:nvSpPr>
        <p:spPr>
          <a:xfrm>
            <a:off x="2641026" y="2273574"/>
            <a:ext cx="13005948" cy="2816135"/>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Crown your </a:t>
            </a:r>
            <a:endParaRPr sz="6000" dirty="0"/>
          </a:p>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NephMadness 2024</a:t>
            </a:r>
            <a:endParaRPr sz="6000" dirty="0"/>
          </a:p>
          <a:p>
            <a:pPr marL="0" marR="0" lvl="0" indent="0" algn="ctr" rtl="0">
              <a:spcBef>
                <a:spcPts val="0"/>
              </a:spcBef>
              <a:spcAft>
                <a:spcPts val="0"/>
              </a:spcAft>
              <a:buNone/>
            </a:pPr>
            <a:r>
              <a:rPr lang="en" sz="6000" b="1" dirty="0">
                <a:solidFill>
                  <a:srgbClr val="002060"/>
                </a:solidFill>
                <a:latin typeface="Calibri"/>
                <a:ea typeface="Calibri"/>
                <a:cs typeface="Calibri"/>
                <a:sym typeface="Calibri"/>
              </a:rPr>
              <a:t>CHAMPION:</a:t>
            </a:r>
            <a:endParaRPr sz="6000" dirty="0"/>
          </a:p>
        </p:txBody>
      </p:sp>
      <p:pic>
        <p:nvPicPr>
          <p:cNvPr id="10" name="Google Shape;1782;p158">
            <a:extLst>
              <a:ext uri="{FF2B5EF4-FFF2-40B4-BE49-F238E27FC236}">
                <a16:creationId xmlns:a16="http://schemas.microsoft.com/office/drawing/2014/main" id="{0FB1E922-05C7-3A4D-B760-9373F6DE9F5E}"/>
              </a:ext>
            </a:extLst>
          </p:cNvPr>
          <p:cNvPicPr preferRelativeResize="0"/>
          <p:nvPr/>
        </p:nvPicPr>
        <p:blipFill rotWithShape="1">
          <a:blip r:embed="rId6">
            <a:alphaModFix/>
          </a:blip>
          <a:srcRect/>
          <a:stretch/>
        </p:blipFill>
        <p:spPr>
          <a:xfrm>
            <a:off x="4390853" y="7445789"/>
            <a:ext cx="9506293" cy="153789"/>
          </a:xfrm>
          <a:prstGeom prst="rect">
            <a:avLst/>
          </a:prstGeom>
          <a:noFill/>
          <a:ln>
            <a:noFill/>
          </a:ln>
        </p:spPr>
      </p:pic>
      <p:pic>
        <p:nvPicPr>
          <p:cNvPr id="11" name="Google Shape;1783;p158">
            <a:extLst>
              <a:ext uri="{FF2B5EF4-FFF2-40B4-BE49-F238E27FC236}">
                <a16:creationId xmlns:a16="http://schemas.microsoft.com/office/drawing/2014/main" id="{DCBBEA26-5002-8C47-AF73-EDC9CCC8902F}"/>
              </a:ext>
            </a:extLst>
          </p:cNvPr>
          <p:cNvPicPr preferRelativeResize="0"/>
          <p:nvPr/>
        </p:nvPicPr>
        <p:blipFill rotWithShape="1">
          <a:blip r:embed="rId6">
            <a:alphaModFix/>
          </a:blip>
          <a:srcRect/>
          <a:stretch/>
        </p:blipFill>
        <p:spPr>
          <a:xfrm>
            <a:off x="4390853" y="5590847"/>
            <a:ext cx="9506293" cy="155177"/>
          </a:xfrm>
          <a:prstGeom prst="rect">
            <a:avLst/>
          </a:prstGeom>
          <a:noFill/>
          <a:ln>
            <a:noFill/>
          </a:ln>
        </p:spPr>
      </p:pic>
      <p:pic>
        <p:nvPicPr>
          <p:cNvPr id="14" name="Google Shape;1784;p158">
            <a:extLst>
              <a:ext uri="{FF2B5EF4-FFF2-40B4-BE49-F238E27FC236}">
                <a16:creationId xmlns:a16="http://schemas.microsoft.com/office/drawing/2014/main" id="{29782640-4CA2-2040-BF5D-BB72F1C7FF37}"/>
              </a:ext>
            </a:extLst>
          </p:cNvPr>
          <p:cNvPicPr preferRelativeResize="0"/>
          <p:nvPr/>
        </p:nvPicPr>
        <p:blipFill rotWithShape="1">
          <a:blip r:embed="rId6">
            <a:alphaModFix/>
          </a:blip>
          <a:srcRect/>
          <a:stretch/>
        </p:blipFill>
        <p:spPr>
          <a:xfrm rot="-5400000">
            <a:off x="3577295" y="6564991"/>
            <a:ext cx="1943448" cy="125726"/>
          </a:xfrm>
          <a:prstGeom prst="rect">
            <a:avLst/>
          </a:prstGeom>
          <a:noFill/>
          <a:ln>
            <a:noFill/>
          </a:ln>
        </p:spPr>
      </p:pic>
      <p:pic>
        <p:nvPicPr>
          <p:cNvPr id="15" name="Google Shape;1785;p158">
            <a:extLst>
              <a:ext uri="{FF2B5EF4-FFF2-40B4-BE49-F238E27FC236}">
                <a16:creationId xmlns:a16="http://schemas.microsoft.com/office/drawing/2014/main" id="{44B8CE7D-5922-1F42-9DA6-B53F74C5AC30}"/>
              </a:ext>
            </a:extLst>
          </p:cNvPr>
          <p:cNvPicPr preferRelativeResize="0"/>
          <p:nvPr/>
        </p:nvPicPr>
        <p:blipFill rotWithShape="1">
          <a:blip r:embed="rId6">
            <a:alphaModFix/>
          </a:blip>
          <a:srcRect/>
          <a:stretch/>
        </p:blipFill>
        <p:spPr>
          <a:xfrm rot="-5400000">
            <a:off x="12767258" y="6564990"/>
            <a:ext cx="1943447" cy="125725"/>
          </a:xfrm>
          <a:prstGeom prst="rect">
            <a:avLst/>
          </a:prstGeom>
          <a:noFill/>
          <a:ln>
            <a:noFill/>
          </a:ln>
        </p:spPr>
      </p:pic>
    </p:spTree>
    <p:extLst>
      <p:ext uri="{BB962C8B-B14F-4D97-AF65-F5344CB8AC3E}">
        <p14:creationId xmlns:p14="http://schemas.microsoft.com/office/powerpoint/2010/main" val="17468039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3" name="Picture 12" descr="A black and blue background&#10;&#10;Description automatically generated">
            <a:extLst>
              <a:ext uri="{FF2B5EF4-FFF2-40B4-BE49-F238E27FC236}">
                <a16:creationId xmlns:a16="http://schemas.microsoft.com/office/drawing/2014/main" id="{281A38AC-18E7-0F45-8ADC-7FE98BECC121}"/>
              </a:ext>
            </a:extLst>
          </p:cNvPr>
          <p:cNvPicPr>
            <a:picLocks noChangeAspect="1"/>
          </p:cNvPicPr>
          <p:nvPr/>
        </p:nvPicPr>
        <p:blipFill>
          <a:blip r:embed="rId3"/>
          <a:stretch>
            <a:fillRect/>
          </a:stretch>
        </p:blipFill>
        <p:spPr>
          <a:xfrm>
            <a:off x="0" y="1657"/>
            <a:ext cx="18290946" cy="10285343"/>
          </a:xfrm>
          <a:prstGeom prst="rect">
            <a:avLst/>
          </a:prstGeom>
        </p:spPr>
      </p:pic>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nvGrpSpPr>
          <p:cNvPr id="88" name="Google Shape;88;p1"/>
          <p:cNvGrpSpPr/>
          <p:nvPr/>
        </p:nvGrpSpPr>
        <p:grpSpPr>
          <a:xfrm>
            <a:off x="244929" y="329647"/>
            <a:ext cx="17729689" cy="9532809"/>
            <a:chOff x="0" y="-38100"/>
            <a:chExt cx="4813492" cy="2266923"/>
          </a:xfrm>
        </p:grpSpPr>
        <p:sp>
          <p:nvSpPr>
            <p:cNvPr id="89" name="Google Shape;89;p1"/>
            <p:cNvSpPr/>
            <p:nvPr/>
          </p:nvSpPr>
          <p:spPr>
            <a:xfrm>
              <a:off x="18585" y="-38100"/>
              <a:ext cx="4794907" cy="2266923"/>
            </a:xfrm>
            <a:custGeom>
              <a:avLst/>
              <a:gdLst/>
              <a:ahLst/>
              <a:cxnLst/>
              <a:rect l="l" t="t" r="r" b="b"/>
              <a:pathLst>
                <a:path w="4794907" h="2494652" extrusionOk="0">
                  <a:moveTo>
                    <a:pt x="21688" y="0"/>
                  </a:moveTo>
                  <a:lnTo>
                    <a:pt x="4773220" y="0"/>
                  </a:lnTo>
                  <a:cubicBezTo>
                    <a:pt x="4785197" y="0"/>
                    <a:pt x="4794907" y="9710"/>
                    <a:pt x="4794907" y="21688"/>
                  </a:cubicBezTo>
                  <a:lnTo>
                    <a:pt x="4794907" y="2472965"/>
                  </a:lnTo>
                  <a:cubicBezTo>
                    <a:pt x="4794907" y="2478717"/>
                    <a:pt x="4792623" y="2484233"/>
                    <a:pt x="4788555" y="2488300"/>
                  </a:cubicBezTo>
                  <a:cubicBezTo>
                    <a:pt x="4784488" y="2492367"/>
                    <a:pt x="4778971" y="2494652"/>
                    <a:pt x="4773220" y="2494652"/>
                  </a:cubicBezTo>
                  <a:lnTo>
                    <a:pt x="21688" y="2494652"/>
                  </a:lnTo>
                  <a:cubicBezTo>
                    <a:pt x="9710" y="2494652"/>
                    <a:pt x="0" y="2484943"/>
                    <a:pt x="0" y="2472965"/>
                  </a:cubicBezTo>
                  <a:lnTo>
                    <a:pt x="0" y="21688"/>
                  </a:lnTo>
                  <a:cubicBezTo>
                    <a:pt x="0" y="9710"/>
                    <a:pt x="9710" y="0"/>
                    <a:pt x="2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3" name="Picture 2" descr="A black rectangle with a black background&#10;&#10;Description automatically generated">
            <a:extLst>
              <a:ext uri="{FF2B5EF4-FFF2-40B4-BE49-F238E27FC236}">
                <a16:creationId xmlns:a16="http://schemas.microsoft.com/office/drawing/2014/main" id="{46811F40-09DA-644F-B2A8-A8D53A1C99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65074" y="8715421"/>
            <a:ext cx="4724400" cy="1447800"/>
          </a:xfrm>
          <a:prstGeom prst="rect">
            <a:avLst/>
          </a:prstGeom>
        </p:spPr>
      </p:pic>
      <p:pic>
        <p:nvPicPr>
          <p:cNvPr id="12" name="Picture 11">
            <a:extLst>
              <a:ext uri="{FF2B5EF4-FFF2-40B4-BE49-F238E27FC236}">
                <a16:creationId xmlns:a16="http://schemas.microsoft.com/office/drawing/2014/main" id="{962D3BE0-708C-5D41-8852-D79510D09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4959013" y="9229725"/>
            <a:ext cx="3328988" cy="1045049"/>
          </a:xfrm>
          <a:prstGeom prst="rect">
            <a:avLst/>
          </a:prstGeom>
        </p:spPr>
      </p:pic>
      <p:cxnSp>
        <p:nvCxnSpPr>
          <p:cNvPr id="9" name="Google Shape;1799;p159">
            <a:extLst>
              <a:ext uri="{FF2B5EF4-FFF2-40B4-BE49-F238E27FC236}">
                <a16:creationId xmlns:a16="http://schemas.microsoft.com/office/drawing/2014/main" id="{1FC4581C-D3E1-CD41-B6A9-9929403DCB6D}"/>
              </a:ext>
            </a:extLst>
          </p:cNvPr>
          <p:cNvCxnSpPr/>
          <p:nvPr/>
        </p:nvCxnSpPr>
        <p:spPr>
          <a:xfrm rot="5400000">
            <a:off x="4994172" y="4454024"/>
            <a:ext cx="764797" cy="0"/>
          </a:xfrm>
          <a:prstGeom prst="straightConnector1">
            <a:avLst/>
          </a:prstGeom>
          <a:noFill/>
          <a:ln w="95250" cap="rnd" cmpd="sng">
            <a:solidFill>
              <a:srgbClr val="FFFFFF"/>
            </a:solidFill>
            <a:prstDash val="solid"/>
            <a:round/>
            <a:headEnd type="none" w="sm" len="sm"/>
            <a:tailEnd type="none" w="sm" len="sm"/>
          </a:ln>
        </p:spPr>
      </p:cxnSp>
      <p:sp>
        <p:nvSpPr>
          <p:cNvPr id="10" name="Google Shape;1800;p159">
            <a:extLst>
              <a:ext uri="{FF2B5EF4-FFF2-40B4-BE49-F238E27FC236}">
                <a16:creationId xmlns:a16="http://schemas.microsoft.com/office/drawing/2014/main" id="{040AE231-602A-5F4F-919C-92E36407EACD}"/>
              </a:ext>
            </a:extLst>
          </p:cNvPr>
          <p:cNvSpPr/>
          <p:nvPr/>
        </p:nvSpPr>
        <p:spPr>
          <a:xfrm>
            <a:off x="628735" y="2039521"/>
            <a:ext cx="16222351" cy="2825373"/>
          </a:xfrm>
          <a:prstGeom prst="rect">
            <a:avLst/>
          </a:prstGeom>
          <a:noFill/>
          <a:ln>
            <a:noFill/>
          </a:ln>
        </p:spPr>
        <p:txBody>
          <a:bodyPr spcFirstLastPara="1" wrap="square" lIns="35725" tIns="35725" rIns="35725" bIns="35725" anchor="ctr" anchorCtr="0">
            <a:noAutofit/>
          </a:bodyPr>
          <a:lstStyle/>
          <a:p>
            <a:pPr marL="0" marR="0" lvl="0" indent="0" algn="l" rtl="0">
              <a:spcBef>
                <a:spcPts val="0"/>
              </a:spcBef>
              <a:spcAft>
                <a:spcPts val="0"/>
              </a:spcAft>
              <a:buNone/>
            </a:pPr>
            <a:endParaRPr sz="3200" b="1" dirty="0">
              <a:solidFill>
                <a:srgbClr val="235451"/>
              </a:solidFill>
              <a:latin typeface="Calibri"/>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r>
              <a:rPr lang="en" sz="3200" b="1" dirty="0">
                <a:solidFill>
                  <a:srgbClr val="235451"/>
                </a:solidFill>
                <a:latin typeface="Calibri"/>
                <a:ea typeface="Calibri"/>
                <a:cs typeface="Calibri"/>
                <a:sym typeface="Calibri"/>
              </a:rPr>
              <a:t>Submit brackets by March 31, 2024, on </a:t>
            </a:r>
            <a:r>
              <a:rPr lang="en" sz="3200" b="1" u="sng" dirty="0">
                <a:solidFill>
                  <a:schemeClr val="hlink"/>
                </a:solidFill>
                <a:latin typeface="Calibri"/>
                <a:ea typeface="Calibri"/>
                <a:cs typeface="Calibri"/>
                <a:sym typeface="Calibri"/>
                <a:hlinkClick r:id="rId6"/>
              </a:rPr>
              <a:t>Tourneytopia</a:t>
            </a:r>
            <a:endParaRPr lang="en" sz="3200" b="1" u="sng" dirty="0">
              <a:solidFill>
                <a:schemeClr val="hlink"/>
              </a:solidFill>
              <a:latin typeface="Calibri"/>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endParaRPr sz="3200" b="1" dirty="0">
              <a:solidFill>
                <a:srgbClr val="002060"/>
              </a:solidFill>
              <a:latin typeface="Calibri"/>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r>
              <a:rPr lang="en" sz="3200" b="1" dirty="0">
                <a:solidFill>
                  <a:srgbClr val="235451"/>
                </a:solidFill>
                <a:latin typeface="Calibri"/>
                <a:ea typeface="Calibri"/>
                <a:cs typeface="Calibri"/>
                <a:sym typeface="Calibri"/>
              </a:rPr>
              <a:t>Claim CME and MOC credit through </a:t>
            </a:r>
            <a:r>
              <a:rPr lang="en" sz="3200" b="1" u="sng" dirty="0">
                <a:solidFill>
                  <a:schemeClr val="hlink"/>
                </a:solidFill>
                <a:latin typeface="Calibri"/>
                <a:ea typeface="Calibri"/>
                <a:cs typeface="Calibri"/>
                <a:sym typeface="Calibri"/>
                <a:hlinkClick r:id="rId7"/>
              </a:rPr>
              <a:t>NKF PERC</a:t>
            </a:r>
            <a:r>
              <a:rPr lang="en" sz="3200" dirty="0">
                <a:solidFill>
                  <a:schemeClr val="hlink"/>
                </a:solidFill>
                <a:latin typeface="Calibri"/>
                <a:ea typeface="Calibri"/>
                <a:cs typeface="Calibri"/>
                <a:sym typeface="Calibri"/>
              </a:rPr>
              <a:t> </a:t>
            </a:r>
            <a:r>
              <a:rPr lang="en" sz="3200" b="1" dirty="0">
                <a:solidFill>
                  <a:srgbClr val="235451"/>
                </a:solidFill>
                <a:latin typeface="Noto Sans Symbols"/>
                <a:ea typeface="Calibri"/>
                <a:cs typeface="Calibri"/>
                <a:sym typeface="Noto Sans Symbols"/>
              </a:rPr>
              <a:t>by </a:t>
            </a:r>
            <a:r>
              <a:rPr lang="en" sz="3200" b="1" dirty="0">
                <a:solidFill>
                  <a:srgbClr val="EA60F1"/>
                </a:solidFill>
                <a:latin typeface="Noto Sans Symbols"/>
                <a:ea typeface="Calibri"/>
                <a:cs typeface="Calibri"/>
                <a:sym typeface="Noto Sans Symbols"/>
              </a:rPr>
              <a:t>May 31, 2024</a:t>
            </a:r>
            <a:endParaRPr sz="3200" b="1" dirty="0">
              <a:solidFill>
                <a:srgbClr val="002060"/>
              </a:solidFill>
              <a:latin typeface="Calibri"/>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endParaRPr lang="en" sz="3200" b="1" dirty="0">
              <a:solidFill>
                <a:srgbClr val="002060"/>
              </a:solidFill>
              <a:latin typeface="Calibri"/>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r>
              <a:rPr lang="en" sz="3200" b="1" dirty="0">
                <a:solidFill>
                  <a:srgbClr val="235451"/>
                </a:solidFill>
                <a:latin typeface="Calibri"/>
                <a:ea typeface="Calibri"/>
                <a:cs typeface="Calibri"/>
                <a:sym typeface="Calibri"/>
              </a:rPr>
              <a:t>Discuss on social media using </a:t>
            </a:r>
            <a:r>
              <a:rPr lang="en" sz="3200" b="1" u="sng" dirty="0">
                <a:solidFill>
                  <a:schemeClr val="hlink"/>
                </a:solidFill>
                <a:latin typeface="Calibri"/>
                <a:ea typeface="Calibri"/>
                <a:cs typeface="Calibri"/>
                <a:sym typeface="Calibri"/>
                <a:hlinkClick r:id="rId8"/>
              </a:rPr>
              <a:t>#NephMadness</a:t>
            </a:r>
            <a:endParaRPr sz="3200" b="1" dirty="0">
              <a:solidFill>
                <a:srgbClr val="002060"/>
              </a:solidFill>
              <a:latin typeface="Calibri"/>
              <a:ea typeface="Calibri"/>
              <a:cs typeface="Calibri"/>
              <a:sym typeface="Calibri"/>
            </a:endParaRPr>
          </a:p>
        </p:txBody>
      </p:sp>
      <p:sp>
        <p:nvSpPr>
          <p:cNvPr id="11" name="Google Shape;1801;p159">
            <a:extLst>
              <a:ext uri="{FF2B5EF4-FFF2-40B4-BE49-F238E27FC236}">
                <a16:creationId xmlns:a16="http://schemas.microsoft.com/office/drawing/2014/main" id="{04E8842D-B288-9F4C-AF86-3606FEFA70C5}"/>
              </a:ext>
            </a:extLst>
          </p:cNvPr>
          <p:cNvSpPr txBox="1"/>
          <p:nvPr/>
        </p:nvSpPr>
        <p:spPr>
          <a:xfrm>
            <a:off x="2686170" y="555741"/>
            <a:ext cx="12192000" cy="969476"/>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6000" b="1" dirty="0">
                <a:solidFill>
                  <a:srgbClr val="EA60F1"/>
                </a:solidFill>
                <a:latin typeface="Calibri"/>
                <a:ea typeface="Calibri"/>
                <a:cs typeface="Calibri"/>
                <a:sym typeface="Calibri"/>
              </a:rPr>
              <a:t>Thanks for playing &amp; good luck!</a:t>
            </a:r>
            <a:endParaRPr sz="6000" dirty="0">
              <a:solidFill>
                <a:srgbClr val="EA60F1"/>
              </a:solidFill>
            </a:endParaRPr>
          </a:p>
        </p:txBody>
      </p:sp>
      <p:sp>
        <p:nvSpPr>
          <p:cNvPr id="14" name="Google Shape;1802;p159">
            <a:extLst>
              <a:ext uri="{FF2B5EF4-FFF2-40B4-BE49-F238E27FC236}">
                <a16:creationId xmlns:a16="http://schemas.microsoft.com/office/drawing/2014/main" id="{2015B1F6-6510-7244-B827-88EC83A7BCC7}"/>
              </a:ext>
            </a:extLst>
          </p:cNvPr>
          <p:cNvSpPr txBox="1"/>
          <p:nvPr/>
        </p:nvSpPr>
        <p:spPr>
          <a:xfrm>
            <a:off x="628734" y="5617705"/>
            <a:ext cx="17345881" cy="3954909"/>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n" sz="3200" b="1" dirty="0">
                <a:solidFill>
                  <a:srgbClr val="EA60F1"/>
                </a:solidFill>
                <a:latin typeface="Calibri"/>
                <a:ea typeface="Calibri"/>
                <a:cs typeface="Calibri"/>
                <a:sym typeface="Calibri"/>
              </a:rPr>
              <a:t>Important Dates:</a:t>
            </a:r>
            <a:endParaRPr sz="3200" dirty="0">
              <a:solidFill>
                <a:srgbClr val="EA60F1"/>
              </a:solidFill>
            </a:endParaRPr>
          </a:p>
          <a:p>
            <a:pPr marL="0" marR="0" lvl="0" indent="0" algn="l" rtl="0">
              <a:spcBef>
                <a:spcPts val="0"/>
              </a:spcBef>
              <a:spcAft>
                <a:spcPts val="0"/>
              </a:spcAft>
              <a:buNone/>
            </a:pPr>
            <a:r>
              <a:rPr lang="en" sz="3200" b="1" dirty="0">
                <a:solidFill>
                  <a:srgbClr val="0C0C0C"/>
                </a:solidFill>
                <a:latin typeface="Calibri"/>
                <a:ea typeface="Calibri"/>
                <a:cs typeface="Calibri"/>
                <a:sym typeface="Calibri"/>
              </a:rPr>
              <a:t>March 1,</a:t>
            </a:r>
            <a:r>
              <a:rPr lang="en" sz="3200" dirty="0">
                <a:solidFill>
                  <a:srgbClr val="0C0C0C"/>
                </a:solidFill>
                <a:latin typeface="Calibri"/>
                <a:ea typeface="Calibri"/>
                <a:cs typeface="Calibri"/>
                <a:sym typeface="Calibri"/>
              </a:rPr>
              <a:t> </a:t>
            </a:r>
            <a:r>
              <a:rPr lang="en" sz="3200" b="1" dirty="0">
                <a:solidFill>
                  <a:srgbClr val="0C0C0C"/>
                </a:solidFill>
                <a:latin typeface="Calibri"/>
                <a:ea typeface="Calibri"/>
                <a:cs typeface="Calibri"/>
                <a:sym typeface="Calibri"/>
              </a:rPr>
              <a:t>Friday (7:00 am Eastern):</a:t>
            </a:r>
            <a:r>
              <a:rPr lang="en" sz="3200" dirty="0">
                <a:solidFill>
                  <a:srgbClr val="0C0C0C"/>
                </a:solidFill>
                <a:latin typeface="Calibri"/>
                <a:ea typeface="Calibri"/>
                <a:cs typeface="Calibri"/>
                <a:sym typeface="Calibri"/>
              </a:rPr>
              <a:t> Bracket entry opens</a:t>
            </a:r>
            <a:endParaRPr sz="3200" dirty="0"/>
          </a:p>
          <a:p>
            <a:pPr marL="0" marR="0" lvl="0" indent="0" algn="l" rtl="0">
              <a:spcBef>
                <a:spcPts val="0"/>
              </a:spcBef>
              <a:spcAft>
                <a:spcPts val="0"/>
              </a:spcAft>
              <a:buNone/>
            </a:pPr>
            <a:r>
              <a:rPr lang="en" sz="3200" b="1" dirty="0">
                <a:solidFill>
                  <a:srgbClr val="0C0C0C"/>
                </a:solidFill>
                <a:latin typeface="Calibri"/>
                <a:ea typeface="Calibri"/>
                <a:cs typeface="Calibri"/>
                <a:sym typeface="Calibri"/>
              </a:rPr>
              <a:t>March 31, Sunday (11:59 pm Eastern): </a:t>
            </a:r>
            <a:r>
              <a:rPr lang="en" sz="3200" dirty="0">
                <a:solidFill>
                  <a:srgbClr val="0C0C0C"/>
                </a:solidFill>
                <a:latin typeface="Calibri"/>
                <a:ea typeface="Calibri"/>
                <a:cs typeface="Calibri"/>
                <a:sym typeface="Calibri"/>
              </a:rPr>
              <a:t>Deadline for entering contest</a:t>
            </a:r>
            <a:endParaRPr sz="3200" dirty="0"/>
          </a:p>
          <a:p>
            <a:pPr marL="0" marR="0" lvl="0" indent="0" algn="l" rtl="0">
              <a:spcBef>
                <a:spcPts val="0"/>
              </a:spcBef>
              <a:spcAft>
                <a:spcPts val="0"/>
              </a:spcAft>
              <a:buNone/>
            </a:pPr>
            <a:r>
              <a:rPr lang="en" sz="3200" b="1" dirty="0">
                <a:solidFill>
                  <a:srgbClr val="0C0C0C"/>
                </a:solidFill>
                <a:latin typeface="Calibri"/>
                <a:ea typeface="Calibri"/>
                <a:cs typeface="Calibri"/>
                <a:sym typeface="Calibri"/>
              </a:rPr>
              <a:t>April 2, Tuesday: </a:t>
            </a:r>
            <a:r>
              <a:rPr lang="en" sz="3200" dirty="0">
                <a:solidFill>
                  <a:srgbClr val="0C0C0C"/>
                </a:solidFill>
                <a:latin typeface="Calibri"/>
                <a:ea typeface="Calibri"/>
                <a:cs typeface="Calibri"/>
                <a:sym typeface="Calibri"/>
              </a:rPr>
              <a:t> Effluent 8 results</a:t>
            </a:r>
            <a:endParaRPr sz="3200" dirty="0"/>
          </a:p>
          <a:p>
            <a:pPr marL="0" marR="0" lvl="0" indent="0" algn="l" rtl="0">
              <a:spcBef>
                <a:spcPts val="0"/>
              </a:spcBef>
              <a:spcAft>
                <a:spcPts val="0"/>
              </a:spcAft>
              <a:buNone/>
            </a:pPr>
            <a:r>
              <a:rPr lang="en" sz="3200" b="1" dirty="0">
                <a:solidFill>
                  <a:srgbClr val="0C0C0C"/>
                </a:solidFill>
                <a:latin typeface="Calibri"/>
                <a:ea typeface="Calibri"/>
                <a:cs typeface="Calibri"/>
                <a:sym typeface="Calibri"/>
              </a:rPr>
              <a:t>April 4, Thursday:</a:t>
            </a:r>
            <a:r>
              <a:rPr lang="en" sz="3200" dirty="0">
                <a:solidFill>
                  <a:srgbClr val="0C0C0C"/>
                </a:solidFill>
                <a:latin typeface="Calibri"/>
                <a:ea typeface="Calibri"/>
                <a:cs typeface="Calibri"/>
                <a:sym typeface="Calibri"/>
              </a:rPr>
              <a:t> Filtered 4 results</a:t>
            </a:r>
            <a:endParaRPr sz="3200" dirty="0"/>
          </a:p>
          <a:p>
            <a:pPr marL="0" marR="0" lvl="0" indent="0" algn="l" rtl="0">
              <a:spcBef>
                <a:spcPts val="0"/>
              </a:spcBef>
              <a:spcAft>
                <a:spcPts val="0"/>
              </a:spcAft>
              <a:buNone/>
            </a:pPr>
            <a:r>
              <a:rPr lang="en" sz="3200" b="1" dirty="0">
                <a:solidFill>
                  <a:srgbClr val="0C0C0C"/>
                </a:solidFill>
                <a:latin typeface="Calibri"/>
                <a:ea typeface="Calibri"/>
                <a:cs typeface="Calibri"/>
                <a:sym typeface="Calibri"/>
              </a:rPr>
              <a:t>April 5, Friday</a:t>
            </a:r>
            <a:r>
              <a:rPr lang="en" sz="3200" dirty="0">
                <a:solidFill>
                  <a:srgbClr val="0C0C0C"/>
                </a:solidFill>
                <a:latin typeface="Calibri"/>
                <a:ea typeface="Calibri"/>
                <a:cs typeface="Calibri"/>
                <a:sym typeface="Calibri"/>
              </a:rPr>
              <a:t>: Left &amp; Right Kidney results </a:t>
            </a:r>
            <a:endParaRPr sz="3200" dirty="0"/>
          </a:p>
          <a:p>
            <a:pPr marL="0" marR="0" lvl="0" indent="0" algn="l" rtl="0">
              <a:spcBef>
                <a:spcPts val="0"/>
              </a:spcBef>
              <a:spcAft>
                <a:spcPts val="0"/>
              </a:spcAft>
              <a:buNone/>
            </a:pPr>
            <a:r>
              <a:rPr lang="en" sz="3200" b="1" dirty="0">
                <a:solidFill>
                  <a:srgbClr val="0C0C0C"/>
                </a:solidFill>
                <a:latin typeface="Calibri"/>
                <a:ea typeface="Calibri"/>
                <a:cs typeface="Calibri"/>
                <a:sym typeface="Calibri"/>
              </a:rPr>
              <a:t>April 8, Monday</a:t>
            </a:r>
            <a:r>
              <a:rPr lang="en" sz="3200" dirty="0">
                <a:solidFill>
                  <a:srgbClr val="0C0C0C"/>
                </a:solidFill>
                <a:latin typeface="Calibri"/>
                <a:ea typeface="Calibri"/>
                <a:cs typeface="Calibri"/>
                <a:sym typeface="Calibri"/>
              </a:rPr>
              <a:t>: NephMadness Champion crowned</a:t>
            </a:r>
            <a:endParaRPr sz="3200" dirty="0"/>
          </a:p>
          <a:p>
            <a:pPr marL="0" marR="0" lvl="0" indent="0" algn="l" rtl="0">
              <a:spcBef>
                <a:spcPts val="0"/>
              </a:spcBef>
              <a:spcAft>
                <a:spcPts val="0"/>
              </a:spcAft>
              <a:buNone/>
            </a:pPr>
            <a:endParaRPr sz="3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36842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p:nvPr/>
        </p:nvSpPr>
        <p:spPr>
          <a:xfrm>
            <a:off x="-99639" y="226269"/>
            <a:ext cx="3094593" cy="32307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pic>
        <p:nvPicPr>
          <p:cNvPr id="4" name="Picture 3" descr="A screen shot of a computer screen&#10;&#10;Description automatically generated">
            <a:extLst>
              <a:ext uri="{FF2B5EF4-FFF2-40B4-BE49-F238E27FC236}">
                <a16:creationId xmlns:a16="http://schemas.microsoft.com/office/drawing/2014/main" id="{E8E167FD-0E42-E843-AC34-E0D02CA09355}"/>
              </a:ext>
            </a:extLst>
          </p:cNvPr>
          <p:cNvPicPr>
            <a:picLocks noChangeAspect="1"/>
          </p:cNvPicPr>
          <p:nvPr/>
        </p:nvPicPr>
        <p:blipFill>
          <a:blip r:embed="rId3"/>
          <a:stretch>
            <a:fillRect/>
          </a:stretch>
        </p:blipFill>
        <p:spPr>
          <a:xfrm>
            <a:off x="0" y="-75271"/>
            <a:ext cx="18288000" cy="10437541"/>
          </a:xfrm>
          <a:prstGeom prst="rect">
            <a:avLst/>
          </a:prstGeom>
        </p:spPr>
      </p:pic>
    </p:spTree>
    <p:extLst>
      <p:ext uri="{BB962C8B-B14F-4D97-AF65-F5344CB8AC3E}">
        <p14:creationId xmlns:p14="http://schemas.microsoft.com/office/powerpoint/2010/main" val="241442824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3860</TotalTime>
  <Words>4720</Words>
  <Application>Microsoft Macintosh PowerPoint</Application>
  <PresentationFormat>Custom</PresentationFormat>
  <Paragraphs>609</Paragraphs>
  <Slides>93</Slides>
  <Notes>92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93</vt:i4>
      </vt:variant>
    </vt:vector>
  </HeadingPairs>
  <TitlesOfParts>
    <vt:vector size="101" baseType="lpstr">
      <vt:lpstr>Aptos</vt:lpstr>
      <vt:lpstr>Arial</vt:lpstr>
      <vt:lpstr>Avenir</vt:lpstr>
      <vt:lpstr>Calibri</vt:lpstr>
      <vt:lpstr>Noto Sans Symbols</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Preeclampsia: A Pregnancy Specific Hypertensive Disease w/ Multisystem Involvement   </vt:lpstr>
      <vt:lpstr>Preeclampsia Pathophysiology</vt:lpstr>
      <vt:lpstr>PowerPoint Presentation</vt:lpstr>
      <vt:lpstr>PowerPoint Presentation</vt:lpstr>
      <vt:lpstr>PowerPoint Presentation</vt:lpstr>
      <vt:lpstr>Preeclampsia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Hyponatremia Correction &amp;  Osmotic Demyelination Syndrome (ODS)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Metabolic Acidosis in CKD</vt:lpstr>
      <vt:lpstr>PowerPoint Presentation</vt:lpstr>
      <vt:lpstr>Metabolic Acidosis in CKD</vt:lpstr>
      <vt:lpstr>PowerPoint Presentation</vt:lpstr>
      <vt:lpstr>PowerPoint Presentation</vt:lpstr>
      <vt:lpstr>Metabolic Acidosis in AKI/ICU</vt:lpstr>
      <vt:lpstr>Bicarbonate and RRT for Metabolic Acidosis in the ICU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Skaroff, Noah</cp:lastModifiedBy>
  <cp:revision>61</cp:revision>
  <dcterms:created xsi:type="dcterms:W3CDTF">2006-08-16T00:00:00Z</dcterms:created>
  <dcterms:modified xsi:type="dcterms:W3CDTF">2024-02-29T19:10:28Z</dcterms:modified>
</cp:coreProperties>
</file>