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347" r:id="rId2"/>
    <p:sldId id="256" r:id="rId3"/>
    <p:sldId id="257" r:id="rId4"/>
    <p:sldId id="258" r:id="rId5"/>
    <p:sldId id="262" r:id="rId6"/>
    <p:sldId id="263" r:id="rId7"/>
    <p:sldId id="264" r:id="rId8"/>
    <p:sldId id="265" r:id="rId9"/>
    <p:sldId id="267" r:id="rId10"/>
    <p:sldId id="266" r:id="rId11"/>
    <p:sldId id="268" r:id="rId12"/>
    <p:sldId id="269" r:id="rId13"/>
    <p:sldId id="271" r:id="rId14"/>
    <p:sldId id="272" r:id="rId15"/>
    <p:sldId id="273" r:id="rId16"/>
    <p:sldId id="274" r:id="rId17"/>
    <p:sldId id="275" r:id="rId18"/>
    <p:sldId id="276" r:id="rId19"/>
    <p:sldId id="351"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349" r:id="rId35"/>
    <p:sldId id="293" r:id="rId36"/>
    <p:sldId id="296" r:id="rId37"/>
    <p:sldId id="297" r:id="rId38"/>
    <p:sldId id="350" r:id="rId39"/>
    <p:sldId id="300" r:id="rId40"/>
    <p:sldId id="301" r:id="rId41"/>
    <p:sldId id="302" r:id="rId42"/>
    <p:sldId id="303" r:id="rId43"/>
    <p:sldId id="304" r:id="rId44"/>
    <p:sldId id="306" r:id="rId45"/>
    <p:sldId id="307" r:id="rId46"/>
    <p:sldId id="308"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7" r:id="rId63"/>
    <p:sldId id="325" r:id="rId64"/>
    <p:sldId id="328" r:id="rId65"/>
    <p:sldId id="332" r:id="rId66"/>
    <p:sldId id="333" r:id="rId67"/>
    <p:sldId id="334" r:id="rId68"/>
    <p:sldId id="335" r:id="rId69"/>
    <p:sldId id="336" r:id="rId70"/>
    <p:sldId id="338" r:id="rId71"/>
    <p:sldId id="339" r:id="rId72"/>
    <p:sldId id="340" r:id="rId73"/>
    <p:sldId id="342" r:id="rId74"/>
    <p:sldId id="343" r:id="rId75"/>
    <p:sldId id="344" r:id="rId76"/>
    <p:sldId id="345" r:id="rId77"/>
    <p:sldId id="346" r:id="rId7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25D"/>
    <a:srgbClr val="2668A0"/>
    <a:srgbClr val="529F9F"/>
    <a:srgbClr val="4B8F8F"/>
    <a:srgbClr val="22576A"/>
    <a:srgbClr val="EE4D2F"/>
    <a:srgbClr val="EACF78"/>
    <a:srgbClr val="FCFCED"/>
    <a:srgbClr val="E56A36"/>
    <a:srgbClr val="0A3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576672"/>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chemeClr val="accent3">
              <a:hueOff val="605575"/>
              <a:satOff val="15655"/>
              <a:lumOff val="22628"/>
            </a:schemeClr>
          </a:solidFill>
        </a:fill>
      </a:tcStyle>
    </a:firstCol>
    <a:lastRow>
      <a:tcTxStyle b="off" i="off">
        <a:font>
          <a:latin typeface="Graphik"/>
          <a:ea typeface="Graphik"/>
          <a:cs typeface="Graphik"/>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chemeClr val="accent3"/>
          </a:solidFill>
        </a:fill>
      </a:tcStyle>
    </a:firstRow>
  </a:tblStyle>
  <a:tblStyle styleId="{CF821DB8-F4EB-4A41-A1BA-3FCAFE7338EE}" styleName="">
    <a:tblBg/>
    <a:wholeTbl>
      <a:tcTxStyle b="off" i="off">
        <a:font>
          <a:latin typeface="Graphik"/>
          <a:ea typeface="Graphik"/>
          <a:cs typeface="Graphik"/>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127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3175" cap="flat">
              <a:solidFill>
                <a:srgbClr val="5E5E5E"/>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3175" cap="flat">
              <a:solidFill>
                <a:srgbClr val="A6AAA9"/>
              </a:solidFill>
              <a:prstDash val="solid"/>
              <a:miter lim="400000"/>
            </a:ln>
          </a:left>
          <a:right>
            <a:ln w="3175" cap="flat">
              <a:solidFill>
                <a:srgbClr val="5E5E5E"/>
              </a:solidFill>
              <a:prstDash val="solid"/>
              <a:miter lim="400000"/>
            </a:ln>
          </a:right>
          <a:top>
            <a:ln w="3175" cap="flat">
              <a:solidFill>
                <a:srgbClr val="5E5E5E"/>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3175" cap="flat">
              <a:solidFill>
                <a:srgbClr val="A7AAA9"/>
              </a:solidFill>
              <a:prstDash val="solid"/>
              <a:miter lim="400000"/>
            </a:ln>
          </a:left>
          <a:right>
            <a:ln w="3175" cap="flat">
              <a:solidFill>
                <a:srgbClr val="A7AAA9"/>
              </a:solidFill>
              <a:prstDash val="solid"/>
              <a:miter lim="400000"/>
            </a:ln>
          </a:right>
          <a:top>
            <a:ln w="12700" cap="flat">
              <a:solidFill>
                <a:schemeClr val="accent2">
                  <a:hueOff val="240640"/>
                  <a:satOff val="2542"/>
                  <a:lumOff val="-13198"/>
                </a:schemeClr>
              </a:solidFill>
              <a:prstDash val="solid"/>
              <a:miter lim="400000"/>
            </a:ln>
          </a:top>
          <a:bottom>
            <a:ln w="3175" cap="flat">
              <a:solidFill>
                <a:srgbClr val="A6AAA9"/>
              </a:solidFill>
              <a:prstDash val="solid"/>
              <a:miter lim="400000"/>
            </a:ln>
          </a:bottom>
          <a:insideH>
            <a:ln w="3175" cap="flat">
              <a:solidFill>
                <a:srgbClr val="A7AAA9"/>
              </a:solidFill>
              <a:prstDash val="solid"/>
              <a:miter lim="400000"/>
            </a:ln>
          </a:insideH>
          <a:insideV>
            <a:ln w="3175" cap="flat">
              <a:solidFill>
                <a:srgbClr val="A7AAA9"/>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3175" cap="flat">
              <a:solidFill>
                <a:srgbClr val="5E5E5E"/>
              </a:solidFill>
              <a:prstDash val="solid"/>
              <a:miter lim="400000"/>
            </a:ln>
          </a:left>
          <a:right>
            <a:ln w="3175" cap="flat">
              <a:solidFill>
                <a:srgbClr val="5E5E5E"/>
              </a:solidFill>
              <a:prstDash val="solid"/>
              <a:miter lim="400000"/>
            </a:ln>
          </a:right>
          <a:top>
            <a:ln w="3175" cap="flat">
              <a:solidFill>
                <a:srgbClr val="A6AAA9"/>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0"/>
  </p:normalViewPr>
  <p:slideViewPr>
    <p:cSldViewPr snapToGrid="0">
      <p:cViewPr>
        <p:scale>
          <a:sx n="41" d="100"/>
          <a:sy n="41" d="100"/>
        </p:scale>
        <p:origin x="1752"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480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677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842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234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prstGeom prst="rect">
            <a:avLst/>
          </a:prstGeom>
        </p:spPr>
        <p:txBody>
          <a:bodyPr/>
          <a:lstStyle/>
          <a:p>
            <a:r>
              <a:t>Presentation Title</a:t>
            </a:r>
          </a:p>
        </p:txBody>
      </p:sp>
      <p:sp>
        <p:nvSpPr>
          <p:cNvPr id="12"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3" name="Author and Date"/>
          <p:cNvSpPr txBox="1">
            <a:spLocks noGrp="1"/>
          </p:cNvSpPr>
          <p:nvPr>
            <p:ph type="body" sz="quarter" idx="21" hasCustomPrompt="1"/>
          </p:nvPr>
        </p:nvSpPr>
        <p:spPr>
          <a:xfrm>
            <a:off x="6084093" y="10585283"/>
            <a:ext cx="12215814" cy="452736"/>
          </a:xfrm>
          <a:prstGeom prst="rect">
            <a:avLst/>
          </a:prstGeom>
        </p:spPr>
        <p:txBody>
          <a:bodyPr/>
          <a:lstStyle>
            <a:lvl1pPr defTabSz="701675">
              <a:defRPr sz="2040" spc="-20">
                <a:latin typeface="Graphik Medium"/>
                <a:ea typeface="Graphik Medium"/>
                <a:cs typeface="Graphik Medium"/>
                <a:sym typeface="Graphik Medium"/>
              </a:defRPr>
            </a:lvl1pPr>
          </a:lstStyle>
          <a:p>
            <a:r>
              <a:t>Author and Date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quarter" idx="1" hasCustomPrompt="1"/>
          </p:nvPr>
        </p:nvSpPr>
        <p:spPr>
          <a:xfrm>
            <a:off x="6084093" y="4299644"/>
            <a:ext cx="12215814" cy="4688087"/>
          </a:xfrm>
          <a:prstGeom prst="rect">
            <a:avLst/>
          </a:prstGeom>
        </p:spPr>
        <p:txBody>
          <a:bodyPr anchor="ctr"/>
          <a:lstStyle>
            <a:lvl1pPr defTabSz="2446734">
              <a:lnSpc>
                <a:spcPct val="80000"/>
              </a:lnSpc>
              <a:defRPr sz="11200" spc="0">
                <a:latin typeface="Canela Regular"/>
                <a:ea typeface="Canela Regular"/>
                <a:cs typeface="Canela Regular"/>
                <a:sym typeface="Canela Regular"/>
              </a:defRPr>
            </a:lvl1pPr>
            <a:lvl2pPr defTabSz="2446734">
              <a:lnSpc>
                <a:spcPct val="80000"/>
              </a:lnSpc>
              <a:defRPr sz="11200" spc="0">
                <a:latin typeface="Canela Regular"/>
                <a:ea typeface="Canela Regular"/>
                <a:cs typeface="Canela Regular"/>
                <a:sym typeface="Canela Regular"/>
              </a:defRPr>
            </a:lvl2pPr>
            <a:lvl3pPr defTabSz="2446734">
              <a:lnSpc>
                <a:spcPct val="80000"/>
              </a:lnSpc>
              <a:defRPr sz="11200" spc="0">
                <a:latin typeface="Canela Regular"/>
                <a:ea typeface="Canela Regular"/>
                <a:cs typeface="Canela Regular"/>
                <a:sym typeface="Canela Regular"/>
              </a:defRPr>
            </a:lvl3pPr>
            <a:lvl4pPr defTabSz="2446734">
              <a:lnSpc>
                <a:spcPct val="80000"/>
              </a:lnSpc>
              <a:defRPr sz="11200" spc="0">
                <a:latin typeface="Canela Regular"/>
                <a:ea typeface="Canela Regular"/>
                <a:cs typeface="Canela Regular"/>
                <a:sym typeface="Canela Regular"/>
              </a:defRPr>
            </a:lvl4pPr>
            <a:lvl5pPr defTabSz="2446734">
              <a:lnSpc>
                <a:spcPct val="80000"/>
              </a:lnSpc>
              <a:defRPr sz="11200" spc="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quarter" idx="1" hasCustomPrompt="1"/>
          </p:nvPr>
        </p:nvSpPr>
        <p:spPr>
          <a:xfrm>
            <a:off x="6084093" y="3745916"/>
            <a:ext cx="12215814" cy="4384375"/>
          </a:xfrm>
          <a:prstGeom prst="rect">
            <a:avLst/>
          </a:prstGeom>
        </p:spPr>
        <p:txBody>
          <a:bodyPr anchor="b"/>
          <a:lstStyle>
            <a:lvl1pPr defTabSz="2446734">
              <a:lnSpc>
                <a:spcPct val="80000"/>
              </a:lnSpc>
              <a:defRPr sz="21800" spc="0">
                <a:latin typeface="+mn-lt"/>
                <a:ea typeface="+mn-ea"/>
                <a:cs typeface="+mn-cs"/>
                <a:sym typeface="Canela Bold"/>
              </a:defRPr>
            </a:lvl1pPr>
            <a:lvl2pPr defTabSz="2446734">
              <a:lnSpc>
                <a:spcPct val="80000"/>
              </a:lnSpc>
              <a:defRPr sz="21800" spc="0">
                <a:latin typeface="+mn-lt"/>
                <a:ea typeface="+mn-ea"/>
                <a:cs typeface="+mn-cs"/>
                <a:sym typeface="Canela Bold"/>
              </a:defRPr>
            </a:lvl2pPr>
            <a:lvl3pPr defTabSz="2446734">
              <a:lnSpc>
                <a:spcPct val="80000"/>
              </a:lnSpc>
              <a:defRPr sz="21800" spc="0">
                <a:latin typeface="+mn-lt"/>
                <a:ea typeface="+mn-ea"/>
                <a:cs typeface="+mn-cs"/>
                <a:sym typeface="Canela Bold"/>
              </a:defRPr>
            </a:lvl3pPr>
            <a:lvl4pPr defTabSz="2446734">
              <a:lnSpc>
                <a:spcPct val="80000"/>
              </a:lnSpc>
              <a:defRPr sz="21800" spc="0">
                <a:latin typeface="+mn-lt"/>
                <a:ea typeface="+mn-ea"/>
                <a:cs typeface="+mn-cs"/>
                <a:sym typeface="Canela Bold"/>
              </a:defRPr>
            </a:lvl4pPr>
            <a:lvl5pPr defTabSz="2446734">
              <a:lnSpc>
                <a:spcPct val="80000"/>
              </a:lnSpc>
              <a:defRPr sz="21800" spc="0">
                <a:latin typeface="+mn-lt"/>
                <a:ea typeface="+mn-ea"/>
                <a:cs typeface="+mn-cs"/>
                <a:sym typeface="Canela 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84093" y="7647549"/>
            <a:ext cx="12215814" cy="665441"/>
          </a:xfrm>
          <a:prstGeom prst="rect">
            <a:avLst/>
          </a:prstGeom>
        </p:spPr>
        <p:txBody>
          <a:bodyPr/>
          <a:lstStyle>
            <a:lvl1pPr defTabSz="665440">
              <a:defRPr sz="3402" spc="-34"/>
            </a:lvl1pPr>
          </a:lstStyle>
          <a:p>
            <a:r>
              <a:t>Fact information</a:t>
            </a:r>
          </a:p>
        </p:txBody>
      </p:sp>
      <p:sp>
        <p:nvSpPr>
          <p:cNvPr id="108"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6084093" y="9299488"/>
            <a:ext cx="12215814" cy="665442"/>
          </a:xfrm>
          <a:prstGeom prst="rect">
            <a:avLst/>
          </a:prstGeom>
        </p:spPr>
        <p:txBody>
          <a:bodyPr anchor="ctr"/>
          <a:lstStyle>
            <a:lvl1pPr defTabSz="665440">
              <a:defRPr sz="3402" spc="-34"/>
            </a:lvl1pPr>
          </a:lstStyle>
          <a:p>
            <a:r>
              <a:t>Attribution</a:t>
            </a:r>
          </a:p>
        </p:txBody>
      </p:sp>
      <p:sp>
        <p:nvSpPr>
          <p:cNvPr id="116" name="Body Level One…"/>
          <p:cNvSpPr txBox="1">
            <a:spLocks noGrp="1"/>
          </p:cNvSpPr>
          <p:nvPr>
            <p:ph type="body" sz="quarter" idx="1" hasCustomPrompt="1"/>
          </p:nvPr>
        </p:nvSpPr>
        <p:spPr>
          <a:xfrm>
            <a:off x="6084093" y="4607718"/>
            <a:ext cx="12215814" cy="3817443"/>
          </a:xfrm>
          <a:prstGeom prst="rect">
            <a:avLst/>
          </a:prstGeom>
        </p:spPr>
        <p:txBody>
          <a:bodyPr anchor="ctr"/>
          <a:lstStyle>
            <a:lvl1pPr>
              <a:lnSpc>
                <a:spcPct val="80000"/>
              </a:lnSpc>
              <a:defRPr sz="7800" spc="0">
                <a:latin typeface="+mn-lt"/>
                <a:ea typeface="+mn-ea"/>
                <a:cs typeface="+mn-cs"/>
                <a:sym typeface="Canela Bold"/>
              </a:defRPr>
            </a:lvl1pPr>
            <a:lvl2pPr>
              <a:lnSpc>
                <a:spcPct val="80000"/>
              </a:lnSpc>
              <a:defRPr sz="7800" spc="0">
                <a:latin typeface="+mn-lt"/>
                <a:ea typeface="+mn-ea"/>
                <a:cs typeface="+mn-cs"/>
                <a:sym typeface="Canela Bold"/>
              </a:defRPr>
            </a:lvl2pPr>
            <a:lvl3pPr>
              <a:lnSpc>
                <a:spcPct val="80000"/>
              </a:lnSpc>
              <a:defRPr sz="7800" spc="0">
                <a:latin typeface="+mn-lt"/>
                <a:ea typeface="+mn-ea"/>
                <a:cs typeface="+mn-cs"/>
                <a:sym typeface="Canela Bold"/>
              </a:defRPr>
            </a:lvl3pPr>
            <a:lvl4pPr>
              <a:lnSpc>
                <a:spcPct val="80000"/>
              </a:lnSpc>
              <a:defRPr sz="7800" spc="0">
                <a:latin typeface="+mn-lt"/>
                <a:ea typeface="+mn-ea"/>
                <a:cs typeface="+mn-cs"/>
                <a:sym typeface="Canela Bold"/>
              </a:defRPr>
            </a:lvl4pPr>
            <a:lvl5pPr>
              <a:lnSpc>
                <a:spcPct val="80000"/>
              </a:lnSpc>
              <a:defRPr sz="7800" spc="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1"/>
          <p:cNvSpPr>
            <a:spLocks noGrp="1"/>
          </p:cNvSpPr>
          <p:nvPr>
            <p:ph type="pic" sz="quarter" idx="21"/>
          </p:nvPr>
        </p:nvSpPr>
        <p:spPr>
          <a:xfrm>
            <a:off x="12293223" y="2518171"/>
            <a:ext cx="6027540" cy="4017473"/>
          </a:xfrm>
          <a:prstGeom prst="rect">
            <a:avLst/>
          </a:prstGeom>
        </p:spPr>
        <p:txBody>
          <a:bodyPr lIns="91439" tIns="45719" rIns="91439" bIns="45719">
            <a:noAutofit/>
          </a:bodyPr>
          <a:lstStyle/>
          <a:p>
            <a:endParaRPr/>
          </a:p>
        </p:txBody>
      </p:sp>
      <p:sp>
        <p:nvSpPr>
          <p:cNvPr id="125" name="Beach and sea at sunset"/>
          <p:cNvSpPr>
            <a:spLocks noGrp="1"/>
          </p:cNvSpPr>
          <p:nvPr>
            <p:ph type="pic" sz="half" idx="22"/>
          </p:nvPr>
        </p:nvSpPr>
        <p:spPr>
          <a:xfrm>
            <a:off x="2815827" y="2518171"/>
            <a:ext cx="12537283" cy="8358189"/>
          </a:xfrm>
          <a:prstGeom prst="rect">
            <a:avLst/>
          </a:prstGeom>
        </p:spPr>
        <p:txBody>
          <a:bodyPr lIns="91439" tIns="45719" rIns="91439" bIns="45719">
            <a:noAutofit/>
          </a:bodyPr>
          <a:lstStyle/>
          <a:p>
            <a:endParaRPr/>
          </a:p>
        </p:txBody>
      </p:sp>
      <p:sp>
        <p:nvSpPr>
          <p:cNvPr id="126" name="Sea against sky at sunset 2"/>
          <p:cNvSpPr>
            <a:spLocks noGrp="1"/>
          </p:cNvSpPr>
          <p:nvPr>
            <p:ph type="pic" sz="quarter" idx="23"/>
          </p:nvPr>
        </p:nvSpPr>
        <p:spPr>
          <a:xfrm>
            <a:off x="12360195" y="5550824"/>
            <a:ext cx="5893596" cy="6625748"/>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22343"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sz="half" idx="21"/>
          </p:nvPr>
        </p:nvSpPr>
        <p:spPr>
          <a:xfrm>
            <a:off x="5923358" y="2518171"/>
            <a:ext cx="12537284" cy="8358189"/>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3940968" y="1084956"/>
            <a:ext cx="16488670" cy="1099244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84093" y="4031753"/>
            <a:ext cx="12215814" cy="3482580"/>
          </a:xfrm>
          <a:prstGeom prst="rect">
            <a:avLst/>
          </a:prstGeom>
        </p:spPr>
        <p:txBody>
          <a:bodyPr/>
          <a:lstStyle>
            <a:lvl1pPr>
              <a:defRPr>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6084093" y="7340203"/>
            <a:ext cx="12215814" cy="153684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084093" y="10581679"/>
            <a:ext cx="12215814" cy="452736"/>
          </a:xfrm>
          <a:prstGeom prst="rect">
            <a:avLst/>
          </a:prstGeom>
        </p:spPr>
        <p:txBody>
          <a:bodyPr/>
          <a:lstStyle>
            <a:lvl1pPr defTabSz="701675">
              <a:defRPr sz="2040" spc="-20">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xfrm>
            <a:off x="12023146" y="11293631"/>
            <a:ext cx="339314" cy="384526"/>
          </a:xfrm>
          <a:prstGeom prst="rect">
            <a:avLst/>
          </a:prstGeom>
        </p:spPr>
        <p:txBody>
          <a:bodyPr/>
          <a:lstStyle>
            <a:lvl1pPr defTabSz="821531">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ea against sky at sunset"/>
          <p:cNvSpPr>
            <a:spLocks noGrp="1"/>
          </p:cNvSpPr>
          <p:nvPr>
            <p:ph type="pic" sz="half" idx="21"/>
          </p:nvPr>
        </p:nvSpPr>
        <p:spPr>
          <a:xfrm>
            <a:off x="8949138" y="2518171"/>
            <a:ext cx="12540053" cy="8358189"/>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84311" y="4722252"/>
            <a:ext cx="5335193" cy="2202721"/>
          </a:xfrm>
          <a:prstGeom prst="rect">
            <a:avLst/>
          </a:prstGeom>
        </p:spPr>
        <p:txBody>
          <a:bodyPr/>
          <a:lstStyle>
            <a:lvl1pPr>
              <a:lnSpc>
                <a:spcPct val="70000"/>
              </a:lnSpc>
              <a:defRPr sz="7800" spc="-78"/>
            </a:lvl1pPr>
          </a:lstStyle>
          <a:p>
            <a:r>
              <a:t>Slide Title</a:t>
            </a:r>
          </a:p>
        </p:txBody>
      </p:sp>
      <p:sp>
        <p:nvSpPr>
          <p:cNvPr id="34" name="Body Level One…"/>
          <p:cNvSpPr txBox="1">
            <a:spLocks noGrp="1"/>
          </p:cNvSpPr>
          <p:nvPr>
            <p:ph type="body" sz="quarter" idx="1" hasCustomPrompt="1"/>
          </p:nvPr>
        </p:nvSpPr>
        <p:spPr>
          <a:xfrm>
            <a:off x="6084311" y="6750843"/>
            <a:ext cx="5335193" cy="4125517"/>
          </a:xfrm>
          <a:prstGeom prst="rect">
            <a:avLst/>
          </a:prstGeom>
        </p:spPr>
        <p:txBody>
          <a:bodyPr/>
          <a:lstStyle>
            <a:lvl1pPr>
              <a:defRPr sz="4200" spc="-42"/>
            </a:lvl1pPr>
            <a:lvl2pPr>
              <a:defRPr sz="4200" spc="-42"/>
            </a:lvl2pPr>
            <a:lvl3pPr>
              <a:defRPr sz="4200" spc="-42"/>
            </a:lvl3pPr>
            <a:lvl4pPr>
              <a:defRPr sz="4200" spc="-42"/>
            </a:lvl4pPr>
            <a:lvl5pPr>
              <a:defRPr sz="4200" spc="-42"/>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sz="half" idx="1" hasCustomPrompt="1"/>
          </p:nvPr>
        </p:nvSpPr>
        <p:spPr>
          <a:xfrm>
            <a:off x="6084093" y="4875609"/>
            <a:ext cx="12215814" cy="6375798"/>
          </a:xfrm>
          <a:prstGeom prst="rect">
            <a:avLst/>
          </a:prstGeom>
        </p:spPr>
        <p:txBody>
          <a:bodyPr/>
          <a:lstStyle>
            <a:lvl1pPr marL="4986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1pPr>
            <a:lvl2pPr marL="8923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2pPr>
            <a:lvl3pPr marL="12860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3pPr>
            <a:lvl4pPr marL="16797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4pPr>
            <a:lvl5pPr marL="20734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5pPr>
          </a:lstStyle>
          <a:p>
            <a:r>
              <a:t>Slide bullet text</a:t>
            </a:r>
          </a:p>
          <a:p>
            <a:pPr lvl="1"/>
            <a:endParaRPr/>
          </a:p>
          <a:p>
            <a:pPr lvl="2"/>
            <a:endParaRPr/>
          </a:p>
          <a:p>
            <a:pPr lvl="3"/>
            <a:endParaRPr/>
          </a:p>
          <a:p>
            <a:pPr lvl="4"/>
            <a:endParaRPr/>
          </a:p>
        </p:txBody>
      </p:sp>
      <p:sp>
        <p:nvSpPr>
          <p:cNvPr id="43" name="Slide Title"/>
          <p:cNvSpPr txBox="1">
            <a:spLocks noGrp="1"/>
          </p:cNvSpPr>
          <p:nvPr>
            <p:ph type="title" hasCustomPrompt="1"/>
          </p:nvPr>
        </p:nvSpPr>
        <p:spPr>
          <a:xfrm>
            <a:off x="6084093" y="2134195"/>
            <a:ext cx="12215814" cy="1232297"/>
          </a:xfrm>
          <a:prstGeom prst="rect">
            <a:avLst/>
          </a:prstGeom>
        </p:spPr>
        <p:txBody>
          <a:bodyPr anchor="t"/>
          <a:lstStyle>
            <a:lvl1pPr>
              <a:lnSpc>
                <a:spcPct val="70000"/>
              </a:lnSpc>
              <a:defRPr sz="7800" spc="-78"/>
            </a:lvl1pPr>
          </a:lstStyle>
          <a:p>
            <a:r>
              <a:t>Slide Title</a:t>
            </a:r>
          </a:p>
        </p:txBody>
      </p:sp>
      <p:sp>
        <p:nvSpPr>
          <p:cNvPr id="44" name="Slide Subtitle"/>
          <p:cNvSpPr txBox="1">
            <a:spLocks noGrp="1"/>
          </p:cNvSpPr>
          <p:nvPr>
            <p:ph type="body" sz="quarter" idx="21" hasCustomPrompt="1"/>
          </p:nvPr>
        </p:nvSpPr>
        <p:spPr>
          <a:xfrm>
            <a:off x="6084093" y="3301677"/>
            <a:ext cx="12215814" cy="665441"/>
          </a:xfrm>
          <a:prstGeom prst="rect">
            <a:avLst/>
          </a:prstGeom>
        </p:spPr>
        <p:txBody>
          <a:bodyPr/>
          <a:lstStyle>
            <a:lvl1pPr defTabSz="665440">
              <a:defRPr sz="3402" spc="-34"/>
            </a:lvl1pPr>
          </a:lstStyle>
          <a:p>
            <a:r>
              <a:t>Slide Subtitle</a:t>
            </a:r>
          </a:p>
        </p:txBody>
      </p:sp>
      <p:sp>
        <p:nvSpPr>
          <p:cNvPr id="45"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sz="half" idx="1" hasCustomPrompt="1"/>
          </p:nvPr>
        </p:nvSpPr>
        <p:spPr>
          <a:xfrm>
            <a:off x="6084093" y="4875609"/>
            <a:ext cx="12215814" cy="6375798"/>
          </a:xfrm>
          <a:prstGeom prst="rect">
            <a:avLst/>
          </a:prstGeom>
        </p:spPr>
        <p:txBody>
          <a:bodyPr numCol="2" spcCol="610790"/>
          <a:lstStyle>
            <a:lvl1pPr marL="4986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1pPr>
            <a:lvl2pPr marL="8923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2pPr>
            <a:lvl3pPr marL="12860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3pPr>
            <a:lvl4pPr marL="16797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4pPr>
            <a:lvl5pPr marL="20734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080448" y="2104667"/>
            <a:ext cx="5330466" cy="2141400"/>
          </a:xfrm>
          <a:prstGeom prst="rect">
            <a:avLst/>
          </a:prstGeom>
        </p:spPr>
        <p:txBody>
          <a:bodyPr/>
          <a:lstStyle>
            <a:lvl1pPr>
              <a:lnSpc>
                <a:spcPct val="70000"/>
              </a:lnSpc>
              <a:defRPr sz="7800" spc="-78"/>
            </a:lvl1pPr>
          </a:lstStyle>
          <a:p>
            <a:r>
              <a:t>Slide Title</a:t>
            </a:r>
          </a:p>
        </p:txBody>
      </p:sp>
      <p:sp>
        <p:nvSpPr>
          <p:cNvPr id="61" name="Body Level One…"/>
          <p:cNvSpPr txBox="1">
            <a:spLocks noGrp="1"/>
          </p:cNvSpPr>
          <p:nvPr>
            <p:ph type="body" sz="quarter" idx="1" hasCustomPrompt="1"/>
          </p:nvPr>
        </p:nvSpPr>
        <p:spPr>
          <a:xfrm>
            <a:off x="6084093" y="5313164"/>
            <a:ext cx="5331025" cy="5555139"/>
          </a:xfrm>
          <a:prstGeom prst="rect">
            <a:avLst/>
          </a:prstGeom>
        </p:spPr>
        <p:txBody>
          <a:bodyPr/>
          <a:lstStyle>
            <a:lvl1pPr marL="4986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1pPr>
            <a:lvl2pPr marL="8923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2pPr>
            <a:lvl3pPr marL="12860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3pPr>
            <a:lvl4pPr marL="16797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4pPr>
            <a:lvl5pPr marL="2073486" indent="-498686" algn="l" defTabSz="2446734">
              <a:lnSpc>
                <a:spcPct val="90000"/>
              </a:lnSpc>
              <a:spcBef>
                <a:spcPts val="2800"/>
              </a:spcBef>
              <a:buSzPct val="175000"/>
              <a:buChar char="•"/>
              <a:defRPr sz="3800" spc="0">
                <a:latin typeface="Canela Text Regular"/>
                <a:ea typeface="Canela Text Regular"/>
                <a:cs typeface="Canela Text Regular"/>
                <a:sym typeface="Canela Text Regular"/>
              </a:defRPr>
            </a:lvl5pPr>
          </a:lstStyle>
          <a:p>
            <a:r>
              <a:t>Slide bullet text</a:t>
            </a:r>
          </a:p>
          <a:p>
            <a:pPr lvl="1"/>
            <a:endParaRPr/>
          </a:p>
          <a:p>
            <a:pPr lvl="2"/>
            <a:endParaRPr/>
          </a:p>
          <a:p>
            <a:pPr lvl="3"/>
            <a:endParaRPr/>
          </a:p>
          <a:p>
            <a:pPr lvl="4"/>
            <a:endParaRPr/>
          </a:p>
        </p:txBody>
      </p:sp>
      <p:sp>
        <p:nvSpPr>
          <p:cNvPr id="62" name="Slide Subtitle"/>
          <p:cNvSpPr txBox="1">
            <a:spLocks noGrp="1"/>
          </p:cNvSpPr>
          <p:nvPr>
            <p:ph type="body" sz="quarter" idx="21" hasCustomPrompt="1"/>
          </p:nvPr>
        </p:nvSpPr>
        <p:spPr>
          <a:xfrm>
            <a:off x="6084093" y="4107566"/>
            <a:ext cx="5331025" cy="665442"/>
          </a:xfrm>
          <a:prstGeom prst="rect">
            <a:avLst/>
          </a:prstGeom>
        </p:spPr>
        <p:txBody>
          <a:bodyPr anchor="ctr"/>
          <a:lstStyle>
            <a:lvl1pPr defTabSz="665440">
              <a:defRPr sz="3402" spc="-34"/>
            </a:lvl1pPr>
          </a:lstStyle>
          <a:p>
            <a:r>
              <a:t>Slide Subtitle</a:t>
            </a:r>
          </a:p>
        </p:txBody>
      </p:sp>
      <p:sp>
        <p:nvSpPr>
          <p:cNvPr id="63" name="Sea against sky at sunset"/>
          <p:cNvSpPr>
            <a:spLocks noGrp="1"/>
          </p:cNvSpPr>
          <p:nvPr>
            <p:ph type="pic" sz="quarter" idx="22"/>
          </p:nvPr>
        </p:nvSpPr>
        <p:spPr>
          <a:xfrm>
            <a:off x="11501864" y="2518171"/>
            <a:ext cx="7434601" cy="8358189"/>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84093" y="4299644"/>
            <a:ext cx="12215814" cy="4688087"/>
          </a:xfrm>
          <a:prstGeom prst="rect">
            <a:avLst/>
          </a:prstGeom>
        </p:spPr>
        <p:txBody>
          <a:bodyPr anchor="ctr"/>
          <a:lstStyle>
            <a:lvl1pPr defTabSz="1160859"/>
          </a:lstStyle>
          <a:p>
            <a:r>
              <a:t>Section Title</a:t>
            </a:r>
          </a:p>
        </p:txBody>
      </p:sp>
      <p:sp>
        <p:nvSpPr>
          <p:cNvPr id="72" name="Slide Number"/>
          <p:cNvSpPr txBox="1">
            <a:spLocks noGrp="1"/>
          </p:cNvSpPr>
          <p:nvPr>
            <p:ph type="sldNum" sz="quarter" idx="2"/>
          </p:nvPr>
        </p:nvSpPr>
        <p:spPr>
          <a:xfrm>
            <a:off x="12023146"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84093" y="2129730"/>
            <a:ext cx="12215814" cy="1232298"/>
          </a:xfrm>
          <a:prstGeom prst="rect">
            <a:avLst/>
          </a:prstGeom>
        </p:spPr>
        <p:txBody>
          <a:bodyPr anchor="ctr"/>
          <a:lstStyle>
            <a:lvl1pPr>
              <a:lnSpc>
                <a:spcPct val="70000"/>
              </a:lnSpc>
              <a:defRPr sz="7800" spc="-78"/>
            </a:lvl1pPr>
          </a:lstStyle>
          <a:p>
            <a:r>
              <a:t>Slide Title</a:t>
            </a:r>
          </a:p>
        </p:txBody>
      </p:sp>
      <p:sp>
        <p:nvSpPr>
          <p:cNvPr id="80" name="Slide Subtitle"/>
          <p:cNvSpPr txBox="1">
            <a:spLocks noGrp="1"/>
          </p:cNvSpPr>
          <p:nvPr>
            <p:ph type="body" sz="quarter" idx="21" hasCustomPrompt="1"/>
          </p:nvPr>
        </p:nvSpPr>
        <p:spPr>
          <a:xfrm>
            <a:off x="6084093" y="3301677"/>
            <a:ext cx="12215814" cy="665441"/>
          </a:xfrm>
          <a:prstGeom prst="rect">
            <a:avLst/>
          </a:prstGeom>
        </p:spPr>
        <p:txBody>
          <a:bodyPr/>
          <a:lstStyle>
            <a:lvl1pPr defTabSz="665440">
              <a:defRPr sz="3402" spc="-34"/>
            </a:lvl1pPr>
          </a:lstStyle>
          <a:p>
            <a:r>
              <a:t>Slide Subtitle</a:t>
            </a:r>
          </a:p>
        </p:txBody>
      </p:sp>
      <p:sp>
        <p:nvSpPr>
          <p:cNvPr id="81"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Body Level One…"/>
          <p:cNvSpPr txBox="1">
            <a:spLocks noGrp="1"/>
          </p:cNvSpPr>
          <p:nvPr>
            <p:ph type="body" sz="half" idx="1" hasCustomPrompt="1"/>
          </p:nvPr>
        </p:nvSpPr>
        <p:spPr>
          <a:xfrm>
            <a:off x="6084093" y="4875944"/>
            <a:ext cx="12215814" cy="6375798"/>
          </a:xfrm>
          <a:prstGeom prst="rect">
            <a:avLst/>
          </a:prstGeom>
        </p:spPr>
        <p:txBody>
          <a:bodyPr/>
          <a:lstStyle>
            <a:lvl1pPr algn="l" defTabSz="825500">
              <a:spcBef>
                <a:spcPts val="2300"/>
              </a:spcBef>
              <a:defRPr sz="5800" spc="-116">
                <a:latin typeface="Canela Deck Regular"/>
                <a:ea typeface="Canela Deck Regular"/>
                <a:cs typeface="Canela Deck Regular"/>
                <a:sym typeface="Canela Deck Regular"/>
              </a:defRPr>
            </a:lvl1pPr>
            <a:lvl2pPr algn="l" defTabSz="825500">
              <a:spcBef>
                <a:spcPts val="2300"/>
              </a:spcBef>
              <a:defRPr sz="5800" spc="-116">
                <a:latin typeface="Canela Deck Regular"/>
                <a:ea typeface="Canela Deck Regular"/>
                <a:cs typeface="Canela Deck Regular"/>
                <a:sym typeface="Canela Deck Regular"/>
              </a:defRPr>
            </a:lvl2pPr>
            <a:lvl3pPr algn="l" defTabSz="825500">
              <a:spcBef>
                <a:spcPts val="2300"/>
              </a:spcBef>
              <a:defRPr sz="5800" spc="-116">
                <a:latin typeface="Canela Deck Regular"/>
                <a:ea typeface="Canela Deck Regular"/>
                <a:cs typeface="Canela Deck Regular"/>
                <a:sym typeface="Canela Deck Regular"/>
              </a:defRPr>
            </a:lvl3pPr>
            <a:lvl4pPr algn="l" defTabSz="825500">
              <a:spcBef>
                <a:spcPts val="2300"/>
              </a:spcBef>
              <a:defRPr sz="5800" spc="-116">
                <a:latin typeface="Canela Deck Regular"/>
                <a:ea typeface="Canela Deck Regular"/>
                <a:cs typeface="Canela Deck Regular"/>
                <a:sym typeface="Canela Deck Regular"/>
              </a:defRPr>
            </a:lvl4pPr>
            <a:lvl5pPr algn="l" defTabSz="825500">
              <a:spcBef>
                <a:spcPts val="2300"/>
              </a:spcBef>
              <a:defRPr sz="5800" spc="-11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89" name="Agenda Title"/>
          <p:cNvSpPr txBox="1">
            <a:spLocks noGrp="1"/>
          </p:cNvSpPr>
          <p:nvPr>
            <p:ph type="title" hasCustomPrompt="1"/>
          </p:nvPr>
        </p:nvSpPr>
        <p:spPr>
          <a:xfrm>
            <a:off x="6084093" y="2129730"/>
            <a:ext cx="12215814" cy="1232298"/>
          </a:xfrm>
          <a:prstGeom prst="rect">
            <a:avLst/>
          </a:prstGeom>
        </p:spPr>
        <p:txBody>
          <a:bodyPr anchor="t"/>
          <a:lstStyle>
            <a:lvl1pPr>
              <a:lnSpc>
                <a:spcPct val="70000"/>
              </a:lnSpc>
              <a:defRPr sz="7800" spc="-78"/>
            </a:lvl1pPr>
          </a:lstStyle>
          <a:p>
            <a:r>
              <a:t>Agenda Title</a:t>
            </a:r>
          </a:p>
        </p:txBody>
      </p:sp>
      <p:sp>
        <p:nvSpPr>
          <p:cNvPr id="90" name="Agenda Subtitle"/>
          <p:cNvSpPr txBox="1">
            <a:spLocks noGrp="1"/>
          </p:cNvSpPr>
          <p:nvPr>
            <p:ph type="body" sz="quarter" idx="21" hasCustomPrompt="1"/>
          </p:nvPr>
        </p:nvSpPr>
        <p:spPr>
          <a:xfrm>
            <a:off x="6084093" y="3301677"/>
            <a:ext cx="12215814" cy="665441"/>
          </a:xfrm>
          <a:prstGeom prst="rect">
            <a:avLst/>
          </a:prstGeom>
        </p:spPr>
        <p:txBody>
          <a:bodyPr/>
          <a:lstStyle>
            <a:lvl1pPr defTabSz="665440">
              <a:defRPr sz="3402" spc="-34"/>
            </a:lvl1pPr>
          </a:lstStyle>
          <a:p>
            <a:r>
              <a:t>Agenda Subtitle</a:t>
            </a:r>
          </a:p>
        </p:txBody>
      </p:sp>
      <p:sp>
        <p:nvSpPr>
          <p:cNvPr id="91" name="Slide Number"/>
          <p:cNvSpPr txBox="1">
            <a:spLocks noGrp="1"/>
          </p:cNvSpPr>
          <p:nvPr>
            <p:ph type="sldNum" sz="quarter" idx="2"/>
          </p:nvPr>
        </p:nvSpPr>
        <p:spPr>
          <a:xfrm>
            <a:off x="12018771" y="11293631"/>
            <a:ext cx="339314" cy="38452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6084093" y="4031753"/>
            <a:ext cx="12215814" cy="34825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b">
            <a:normAutofit/>
          </a:bodyPr>
          <a:lstStyle/>
          <a:p>
            <a:r>
              <a:t>Presentation Title</a:t>
            </a:r>
          </a:p>
        </p:txBody>
      </p:sp>
      <p:sp>
        <p:nvSpPr>
          <p:cNvPr id="3" name="Body Level One…"/>
          <p:cNvSpPr txBox="1">
            <a:spLocks noGrp="1"/>
          </p:cNvSpPr>
          <p:nvPr>
            <p:ph type="body" idx="1" hasCustomPrompt="1"/>
          </p:nvPr>
        </p:nvSpPr>
        <p:spPr>
          <a:xfrm>
            <a:off x="6084093" y="7340203"/>
            <a:ext cx="12215814" cy="153512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ormAutofit/>
          </a:bodyPr>
          <a:lstStyle/>
          <a:p>
            <a:r>
              <a:t>Presentation Subtitle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23147" y="11293631"/>
            <a:ext cx="339313" cy="384526"/>
          </a:xfrm>
          <a:prstGeom prst="rect">
            <a:avLst/>
          </a:prstGeom>
          <a:ln w="3175">
            <a:miter lim="400000"/>
          </a:ln>
        </p:spPr>
        <p:txBody>
          <a:bodyPr wrap="none" lIns="53578" tIns="53578" rIns="53578" bIns="53578" anchor="b">
            <a:spAutoFit/>
          </a:bodyPr>
          <a:lstStyle>
            <a:lvl1pPr defTabSz="2446734">
              <a:lnSpc>
                <a:spcPct val="100000"/>
              </a:lnSpc>
              <a:defRPr sz="16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1pPr>
      <a:lvl2pPr marL="0" marR="0" indent="4572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2pPr>
      <a:lvl3pPr marL="0" marR="0" indent="9144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3pPr>
      <a:lvl4pPr marL="0" marR="0" indent="13716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4pPr>
      <a:lvl5pPr marL="0" marR="0" indent="18288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5pPr>
      <a:lvl6pPr marL="0" marR="0" indent="22860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6pPr>
      <a:lvl7pPr marL="0" marR="0" indent="27432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7pPr>
      <a:lvl8pPr marL="0" marR="0" indent="32004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8pPr>
      <a:lvl9pPr marL="0" marR="0" indent="3657600" algn="ctr" defTabSz="2446734" rtl="0" latinLnBrk="0">
        <a:lnSpc>
          <a:spcPct val="80000"/>
        </a:lnSpc>
        <a:spcBef>
          <a:spcPts val="0"/>
        </a:spcBef>
        <a:spcAft>
          <a:spcPts val="0"/>
        </a:spcAft>
        <a:buClrTx/>
        <a:buSzTx/>
        <a:buFontTx/>
        <a:buNone/>
        <a:tabLst/>
        <a:defRPr sz="11200" b="0" i="0" u="none" strike="noStrike" cap="none" spc="-112" baseline="0">
          <a:solidFill>
            <a:srgbClr val="000000"/>
          </a:solidFill>
          <a:uFillTx/>
          <a:latin typeface="+mn-lt"/>
          <a:ea typeface="+mn-ea"/>
          <a:cs typeface="+mn-cs"/>
          <a:sym typeface="Canela Bold"/>
        </a:defRPr>
      </a:lvl9pPr>
    </p:titleStyle>
    <p:bodyStyle>
      <a:lvl1pPr marL="0" marR="0" indent="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1pPr>
      <a:lvl2pPr marL="0" marR="0" indent="4572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2pPr>
      <a:lvl3pPr marL="0" marR="0" indent="9144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3pPr>
      <a:lvl4pPr marL="0" marR="0" indent="13716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4pPr>
      <a:lvl5pPr marL="0" marR="0" indent="18288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5pPr>
      <a:lvl6pPr marL="0" marR="0" indent="22860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6pPr>
      <a:lvl7pPr marL="0" marR="0" indent="27432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7pPr>
      <a:lvl8pPr marL="0" marR="0" indent="32004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8pPr>
      <a:lvl9pPr marL="0" marR="0" indent="3657600" algn="ctr" defTabSz="821531" rtl="0" latinLnBrk="0">
        <a:lnSpc>
          <a:spcPct val="100000"/>
        </a:lnSpc>
        <a:spcBef>
          <a:spcPts val="0"/>
        </a:spcBef>
        <a:spcAft>
          <a:spcPts val="0"/>
        </a:spcAft>
        <a:buClrTx/>
        <a:buSzTx/>
        <a:buFontTx/>
        <a:buNone/>
        <a:tabLst/>
        <a:defRPr sz="5000" b="0" i="0" u="none" strike="noStrike" cap="none" spc="-50" baseline="0">
          <a:solidFill>
            <a:srgbClr val="000000"/>
          </a:solidFill>
          <a:uFillTx/>
          <a:latin typeface="Graphik Semibold"/>
          <a:ea typeface="Graphik Semibold"/>
          <a:cs typeface="Graphik Semibold"/>
          <a:sym typeface="Graphik Semibold"/>
        </a:defRPr>
      </a:lvl9pPr>
    </p:bodyStyle>
    <p:otherStyle>
      <a:lvl1pPr marL="0" marR="0" indent="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1pPr>
      <a:lvl2pPr marL="0" marR="0" indent="4572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2pPr>
      <a:lvl3pPr marL="0" marR="0" indent="9144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3pPr>
      <a:lvl4pPr marL="0" marR="0" indent="13716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4pPr>
      <a:lvl5pPr marL="0" marR="0" indent="18288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5pPr>
      <a:lvl6pPr marL="0" marR="0" indent="22860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6pPr>
      <a:lvl7pPr marL="0" marR="0" indent="27432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7pPr>
      <a:lvl8pPr marL="0" marR="0" indent="32004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8pPr>
      <a:lvl9pPr marL="0" marR="0" indent="3657600" algn="ctr" defTabSz="2446734"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jkdblog.org/" TargetMode="External"/><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ajkdblog.org/tag/firstround2023/" TargetMode="External"/><Relationship Id="rId2" Type="http://schemas.openxmlformats.org/officeDocument/2006/relationships/image" Target="../media/image3.tiff"/><Relationship Id="rId1" Type="http://schemas.openxmlformats.org/officeDocument/2006/relationships/slideLayout" Target="../slideLayouts/slideLayout4.xml"/><Relationship Id="rId6" Type="http://schemas.openxmlformats.org/officeDocument/2006/relationships/hyperlink" Target="https://cme.kidney.org/spa/courses/resource/nephmadness-2023" TargetMode="External"/><Relationship Id="rId5" Type="http://schemas.openxmlformats.org/officeDocument/2006/relationships/hyperlink" Target="https://twitter.com/hashtag/nephmadness" TargetMode="External"/><Relationship Id="rId4" Type="http://schemas.openxmlformats.org/officeDocument/2006/relationships/hyperlink" Target="http://www.tourneytopia.com/AJKD/NephMadness/SubmitPicks/Picks.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tiff"/><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sv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tiff"/><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tiff"/><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www.tourneytopia.com/AJKD/NephMadness/SubmitPicks/Picks.aspx" TargetMode="External"/><Relationship Id="rId2" Type="http://schemas.openxmlformats.org/officeDocument/2006/relationships/image" Target="../media/image3.tiff"/><Relationship Id="rId1" Type="http://schemas.openxmlformats.org/officeDocument/2006/relationships/slideLayout" Target="../slideLayouts/slideLayout4.xml"/><Relationship Id="rId5" Type="http://schemas.openxmlformats.org/officeDocument/2006/relationships/hyperlink" Target="https://twitter.com/hashtag/nephmadness" TargetMode="External"/><Relationship Id="rId4" Type="http://schemas.openxmlformats.org/officeDocument/2006/relationships/hyperlink" Target="https://cme.kidney.org/spa/courses/resource/nephmadness-202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B1737045-7FAD-FF5F-CA81-288F26A7B2F4}"/>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125D72A8-ABA5-43C9-AA61-614C3EF1D4DB}"/>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9F5A6DD-6DEA-3078-7E8D-086E9C556F83}"/>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A9AC3CBB-9193-BF2C-BEB0-76578780835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687793" y="4057194"/>
            <a:ext cx="15008414" cy="5601611"/>
          </a:xfrm>
          <a:prstGeom prst="rect">
            <a:avLst/>
          </a:prstGeom>
          <a:ln w="3175">
            <a:miter lim="400000"/>
          </a:ln>
        </p:spPr>
      </p:pic>
      <p:sp>
        <p:nvSpPr>
          <p:cNvPr id="2" name="Google Shape;359;p60">
            <a:extLst>
              <a:ext uri="{FF2B5EF4-FFF2-40B4-BE49-F238E27FC236}">
                <a16:creationId xmlns:a16="http://schemas.microsoft.com/office/drawing/2014/main" id="{5AD7CAF7-9850-4638-E309-DC1CBC4D8B9D}"/>
              </a:ext>
            </a:extLst>
          </p:cNvPr>
          <p:cNvSpPr txBox="1"/>
          <p:nvPr/>
        </p:nvSpPr>
        <p:spPr>
          <a:xfrm>
            <a:off x="7040177" y="1520786"/>
            <a:ext cx="10533795" cy="1874339"/>
          </a:xfrm>
          <a:prstGeom prst="rect">
            <a:avLst/>
          </a:prstGeom>
          <a:noFill/>
          <a:ln>
            <a:noFill/>
          </a:ln>
        </p:spPr>
        <p:txBody>
          <a:bodyPr spcFirstLastPara="1" wrap="square" lIns="45725" tIns="22850" rIns="45725" bIns="22850" anchor="t" anchorCtr="0">
            <a:spAutoFit/>
          </a:bodyPr>
          <a:lstStyle/>
          <a:p>
            <a:pPr marL="0" marR="0" lvl="0" indent="0" rtl="0">
              <a:spcBef>
                <a:spcPts val="0"/>
              </a:spcBef>
              <a:spcAft>
                <a:spcPts val="0"/>
              </a:spcAft>
              <a:buNone/>
            </a:pPr>
            <a:r>
              <a:rPr lang="en" sz="13200" b="1" i="0" u="none" strike="noStrike" cap="none" dirty="0">
                <a:solidFill>
                  <a:srgbClr val="2668A0"/>
                </a:solidFill>
                <a:latin typeface="Trebuchet MS" panose="020B0703020202090204" pitchFamily="34" charset="0"/>
                <a:ea typeface="Calibri"/>
                <a:cs typeface="Calibri"/>
                <a:sym typeface="Calibri"/>
              </a:rPr>
              <a:t>Bracketology</a:t>
            </a:r>
            <a:endParaRPr sz="13200" dirty="0">
              <a:solidFill>
                <a:srgbClr val="2668A0"/>
              </a:solidFill>
              <a:latin typeface="Trebuchet MS" panose="020B0703020202090204" pitchFamily="34" charset="0"/>
            </a:endParaRPr>
          </a:p>
        </p:txBody>
      </p:sp>
      <p:sp>
        <p:nvSpPr>
          <p:cNvPr id="3" name="Google Shape;358;p60">
            <a:extLst>
              <a:ext uri="{FF2B5EF4-FFF2-40B4-BE49-F238E27FC236}">
                <a16:creationId xmlns:a16="http://schemas.microsoft.com/office/drawing/2014/main" id="{3947956E-02CA-27F6-CD38-DB122EF1CC2F}"/>
              </a:ext>
            </a:extLst>
          </p:cNvPr>
          <p:cNvSpPr txBox="1"/>
          <p:nvPr/>
        </p:nvSpPr>
        <p:spPr>
          <a:xfrm>
            <a:off x="9057508" y="10819473"/>
            <a:ext cx="6499131" cy="1375741"/>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800" b="1" i="0" u="none" strike="noStrike" cap="none" dirty="0">
                <a:solidFill>
                  <a:srgbClr val="22576A"/>
                </a:solidFill>
                <a:latin typeface="Trebuchet MS" panose="020B0703020202090204" pitchFamily="34" charset="0"/>
                <a:ea typeface="Calibri"/>
                <a:cs typeface="Calibri"/>
                <a:sym typeface="Calibri"/>
                <a:hlinkClick r:id="rId3"/>
              </a:rPr>
              <a:t>www.AJKDBlog.org</a:t>
            </a:r>
            <a:r>
              <a:rPr lang="en" sz="4800" b="1" i="0" u="none" strike="noStrike" cap="none" dirty="0">
                <a:solidFill>
                  <a:srgbClr val="22576A"/>
                </a:solidFill>
                <a:latin typeface="Trebuchet MS" panose="020B0703020202090204" pitchFamily="34" charset="0"/>
                <a:ea typeface="Calibri"/>
                <a:cs typeface="Calibri"/>
                <a:sym typeface="Calibri"/>
              </a:rPr>
              <a:t> </a:t>
            </a:r>
            <a:endParaRPr sz="4800" b="1" i="0" u="none" strike="noStrike" cap="none" dirty="0">
              <a:solidFill>
                <a:srgbClr val="22576A"/>
              </a:solidFill>
              <a:latin typeface="Trebuchet MS" panose="020B0703020202090204" pitchFamily="34" charset="0"/>
              <a:ea typeface="Calibri"/>
              <a:cs typeface="Calibri"/>
              <a:sym typeface="Calibri"/>
            </a:endParaRPr>
          </a:p>
          <a:p>
            <a:pPr marL="0" marR="0" lvl="0" indent="0" algn="ctr" rtl="0">
              <a:spcBef>
                <a:spcPts val="0"/>
              </a:spcBef>
              <a:spcAft>
                <a:spcPts val="0"/>
              </a:spcAft>
              <a:buNone/>
            </a:pPr>
            <a:r>
              <a:rPr lang="en" sz="4800" b="1" i="0" u="none" strike="noStrike" cap="none" dirty="0">
                <a:solidFill>
                  <a:srgbClr val="22576A"/>
                </a:solidFill>
                <a:latin typeface="Trebuchet MS" panose="020B0703020202090204" pitchFamily="34" charset="0"/>
                <a:ea typeface="Calibri"/>
                <a:cs typeface="Calibri"/>
                <a:sym typeface="Calibri"/>
              </a:rPr>
              <a:t>March 1-31, 2025</a:t>
            </a:r>
            <a:endParaRPr sz="4800" dirty="0">
              <a:solidFill>
                <a:srgbClr val="22576A"/>
              </a:solidFill>
              <a:latin typeface="Trebuchet MS" panose="020B0703020202090204" pitchFamily="34" charset="0"/>
            </a:endParaRPr>
          </a:p>
        </p:txBody>
      </p:sp>
    </p:spTree>
    <p:extLst>
      <p:ext uri="{BB962C8B-B14F-4D97-AF65-F5344CB8AC3E}">
        <p14:creationId xmlns:p14="http://schemas.microsoft.com/office/powerpoint/2010/main" val="14390990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1C9FE0E7-713F-2034-6662-33268E787E3B}"/>
            </a:ext>
          </a:extLst>
        </p:cNvPr>
        <p:cNvGrpSpPr/>
        <p:nvPr/>
      </p:nvGrpSpPr>
      <p:grpSpPr>
        <a:xfrm>
          <a:off x="0" y="0"/>
          <a:ext cx="0" cy="0"/>
          <a:chOff x="0" y="0"/>
          <a:chExt cx="0" cy="0"/>
        </a:xfrm>
      </p:grpSpPr>
      <p:pic>
        <p:nvPicPr>
          <p:cNvPr id="2" name="Picture 2" descr="https://lh7-rt.googleusercontent.com/docsz/AD_4nXeSZpXKxQQofvBfRAhkOBTUaucprQB_5eLmoPag7V3Kil182AsMiew7ma_tJYdTnWhrt1oQDo3S0lHW8MArME2GV_zDqpQQloSUlygi1HPDzCLcH2Sip3SKp1_KdNyO6w9kgEK4UQ?key=kWDzvpz38urg39MqOyKsrg">
            <a:extLst>
              <a:ext uri="{FF2B5EF4-FFF2-40B4-BE49-F238E27FC236}">
                <a16:creationId xmlns:a16="http://schemas.microsoft.com/office/drawing/2014/main" id="{D18BE2C8-E3A0-B09C-F19B-BE3BF5A103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4314729"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9656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F290328-2AEF-2F3D-788E-C84DC1607EB2}"/>
            </a:ext>
          </a:extLst>
        </p:cNvPr>
        <p:cNvGrpSpPr/>
        <p:nvPr/>
      </p:nvGrpSpPr>
      <p:grpSpPr>
        <a:xfrm>
          <a:off x="0" y="0"/>
          <a:ext cx="0" cy="0"/>
          <a:chOff x="0" y="0"/>
          <a:chExt cx="0" cy="0"/>
        </a:xfrm>
      </p:grpSpPr>
      <p:pic>
        <p:nvPicPr>
          <p:cNvPr id="4" name="Picture 2" descr="https://lh7-rt.googleusercontent.com/docsz/AD_4nXdDZGDECNdgUPDoVujaZQ-zXDEeGxKOTTkWD7HojmpO2zAEBe7wl3AYNYRJYipuiae8_-ldlIzIGpQklUXsuT2XkTrCGM8_wB5bw0JLaI7E-2RQE-WwxuFT5ttJOxQLlOHWkuqM?key=kWDzvpz38urg39MqOyKsrg">
            <a:extLst>
              <a:ext uri="{FF2B5EF4-FFF2-40B4-BE49-F238E27FC236}">
                <a16:creationId xmlns:a16="http://schemas.microsoft.com/office/drawing/2014/main" id="{88AF1BC6-7A88-68A7-2B10-4734026422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9171" y="0"/>
            <a:ext cx="18445658"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1078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AE1A5F9-3327-F20C-98A4-8B2639DFCCC0}"/>
            </a:ext>
          </a:extLst>
        </p:cNvPr>
        <p:cNvGrpSpPr/>
        <p:nvPr/>
      </p:nvGrpSpPr>
      <p:grpSpPr>
        <a:xfrm>
          <a:off x="0" y="0"/>
          <a:ext cx="0" cy="0"/>
          <a:chOff x="0" y="0"/>
          <a:chExt cx="0" cy="0"/>
        </a:xfrm>
      </p:grpSpPr>
      <p:pic>
        <p:nvPicPr>
          <p:cNvPr id="2" name="Picture 4" descr="https://lh7-rt.googleusercontent.com/docsz/AD_4nXeEt4o8JMwb4x9mn6E8_hQMyTlKUZbLQpCHcNo6yi3JM_Y_sQOFQ9KCVh9Pjgo8LqBk2btWyfqi4Z7Kv-lrR04bFGvub1xKOyu8cC_fvatGhL1-Xnrtr48yPA97UXwLzW3_K0jalQ?key=kWDzvpz38urg39MqOyKsrg">
            <a:extLst>
              <a:ext uri="{FF2B5EF4-FFF2-40B4-BE49-F238E27FC236}">
                <a16:creationId xmlns:a16="http://schemas.microsoft.com/office/drawing/2014/main" id="{C03C4E25-3036-2365-7A99-19539A2A5FF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53"/>
          <a:stretch/>
        </p:blipFill>
        <p:spPr bwMode="auto">
          <a:xfrm>
            <a:off x="2992544" y="0"/>
            <a:ext cx="18398912"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274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1E30B5D5-5CEF-D141-175F-08AB44DF9F9D}"/>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74969624-E7E7-DE9C-FFEA-AEB97DA05A72}"/>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AF08E5F-7769-1B11-A524-4EBDA91724C6}"/>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A52A02C4-A11B-465C-A568-81E9F4B01DD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82D0D8F4-D724-1F28-855E-B61D02CC26E1}"/>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10C2450D-AF9D-4E50-C17C-D4733540E574}"/>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Resistant Hypertension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3BD2D9EB-2903-D942-7435-8B2FC03013B9}"/>
              </a:ext>
            </a:extLst>
          </p:cNvPr>
          <p:cNvSpPr/>
          <p:nvPr/>
        </p:nvSpPr>
        <p:spPr>
          <a:xfrm>
            <a:off x="17963804" y="8301759"/>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Renal Denervation</a:t>
            </a:r>
          </a:p>
        </p:txBody>
      </p:sp>
      <p:sp>
        <p:nvSpPr>
          <p:cNvPr id="5" name="Google Shape;1692;p155">
            <a:extLst>
              <a:ext uri="{FF2B5EF4-FFF2-40B4-BE49-F238E27FC236}">
                <a16:creationId xmlns:a16="http://schemas.microsoft.com/office/drawing/2014/main" id="{D40BA68E-C5A1-4ECD-AFE5-9F1805ECD43C}"/>
              </a:ext>
            </a:extLst>
          </p:cNvPr>
          <p:cNvSpPr/>
          <p:nvPr/>
        </p:nvSpPr>
        <p:spPr>
          <a:xfrm>
            <a:off x="16088779" y="6659280"/>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7" name="Google Shape;1689;p155">
            <a:extLst>
              <a:ext uri="{FF2B5EF4-FFF2-40B4-BE49-F238E27FC236}">
                <a16:creationId xmlns:a16="http://schemas.microsoft.com/office/drawing/2014/main" id="{70B2F3A0-BAA0-48CB-6B02-444A08FF11AD}"/>
              </a:ext>
            </a:extLst>
          </p:cNvPr>
          <p:cNvSpPr/>
          <p:nvPr/>
        </p:nvSpPr>
        <p:spPr>
          <a:xfrm>
            <a:off x="11460878" y="8451040"/>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Novel Rx for HTN</a:t>
            </a:r>
            <a:endParaRPr sz="4400" dirty="0">
              <a:solidFill>
                <a:srgbClr val="235451"/>
              </a:solidFill>
              <a:latin typeface="Trebuchet MS" panose="020B0703020202090204" pitchFamily="34" charset="0"/>
            </a:endParaRPr>
          </a:p>
        </p:txBody>
      </p:sp>
      <p:pic>
        <p:nvPicPr>
          <p:cNvPr id="9" name="Picture 8" descr="A spiraling heater with a stick&#10;&#10;Description automatically generated with medium confidence">
            <a:extLst>
              <a:ext uri="{FF2B5EF4-FFF2-40B4-BE49-F238E27FC236}">
                <a16:creationId xmlns:a16="http://schemas.microsoft.com/office/drawing/2014/main" id="{906084CB-E6B0-2E70-A8FB-669243B8DD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60878" y="5486400"/>
            <a:ext cx="4886823" cy="2743200"/>
          </a:xfrm>
          <a:prstGeom prst="rect">
            <a:avLst/>
          </a:prstGeom>
          <a:ln w="38100">
            <a:solidFill>
              <a:srgbClr val="15325D"/>
            </a:solidFill>
          </a:ln>
        </p:spPr>
      </p:pic>
      <p:pic>
        <p:nvPicPr>
          <p:cNvPr id="10" name="Picture 9" descr="Several wires with different colors&#10;&#10;Description automatically generated with medium confidence">
            <a:extLst>
              <a:ext uri="{FF2B5EF4-FFF2-40B4-BE49-F238E27FC236}">
                <a16:creationId xmlns:a16="http://schemas.microsoft.com/office/drawing/2014/main" id="{CD9ADF73-3FA6-734A-EE64-0C773A22A4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3804" y="5453070"/>
            <a:ext cx="4570785" cy="2743200"/>
          </a:xfrm>
          <a:prstGeom prst="rect">
            <a:avLst/>
          </a:prstGeom>
          <a:ln w="38100">
            <a:solidFill>
              <a:srgbClr val="15325D"/>
            </a:solidFill>
          </a:ln>
        </p:spPr>
      </p:pic>
      <p:pic>
        <p:nvPicPr>
          <p:cNvPr id="6" name="Picture 5" descr="A human kidneys with lightning coming out of it&#10;&#10;Description automatically generated">
            <a:extLst>
              <a:ext uri="{FF2B5EF4-FFF2-40B4-BE49-F238E27FC236}">
                <a16:creationId xmlns:a16="http://schemas.microsoft.com/office/drawing/2014/main" id="{D72FC9DF-1E7A-2B7F-E443-D78F0F238F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6526" y="3014079"/>
            <a:ext cx="8229600" cy="8229600"/>
          </a:xfrm>
          <a:prstGeom prst="rect">
            <a:avLst/>
          </a:prstGeom>
          <a:ln w="38100">
            <a:solidFill>
              <a:srgbClr val="E56A36"/>
            </a:solidFill>
          </a:ln>
        </p:spPr>
      </p:pic>
    </p:spTree>
    <p:extLst>
      <p:ext uri="{BB962C8B-B14F-4D97-AF65-F5344CB8AC3E}">
        <p14:creationId xmlns:p14="http://schemas.microsoft.com/office/powerpoint/2010/main" val="27886035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F1811B78-655A-F15F-8AAE-7804D14B65C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C404840E-2E6E-3164-0612-F969FBD0565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AA11D46F-74F4-2853-6F53-CABE6CEA00C0}"/>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81B1DE91-22D5-2E63-BF3E-2ADE3F6DF41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F632BB46-2DFB-43FE-A430-5F5F347333FD}"/>
              </a:ext>
            </a:extLst>
          </p:cNvPr>
          <p:cNvSpPr/>
          <p:nvPr/>
        </p:nvSpPr>
        <p:spPr>
          <a:xfrm>
            <a:off x="12192000" y="2485736"/>
            <a:ext cx="11613776"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Disaster Nephrology</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D2B7329E-7BD6-1192-BAB8-B5CDF0607600}"/>
              </a:ext>
            </a:extLst>
          </p:cNvPr>
          <p:cNvSpPr txBox="1"/>
          <p:nvPr/>
        </p:nvSpPr>
        <p:spPr>
          <a:xfrm>
            <a:off x="13193450" y="4484575"/>
            <a:ext cx="9107750" cy="6037300"/>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Rasha Raslan</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Mehmet S Sever </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 sz="4800" b="1" dirty="0">
                <a:solidFill>
                  <a:srgbClr val="22576A"/>
                </a:solidFill>
                <a:latin typeface="Trebuchet MS" panose="020B0703020202090204" pitchFamily="34" charset="0"/>
                <a:ea typeface="Calibri"/>
                <a:cs typeface="Calibri" panose="020F0502020204030204" pitchFamily="34" charset="0"/>
                <a:sym typeface="Calibri"/>
              </a:rPr>
              <a:t>Anna Vinnikova</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Ana Catalina Alvarez-Elías</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car in a city&#10;&#10;Description automatically generated">
            <a:extLst>
              <a:ext uri="{FF2B5EF4-FFF2-40B4-BE49-F238E27FC236}">
                <a16:creationId xmlns:a16="http://schemas.microsoft.com/office/drawing/2014/main" id="{444E7E4E-BCAF-D0FB-FA16-0A28C285FE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4280" cy="11384280"/>
          </a:xfrm>
          <a:prstGeom prst="rect">
            <a:avLst/>
          </a:prstGeom>
          <a:ln>
            <a:solidFill>
              <a:srgbClr val="E56A36"/>
            </a:solidFill>
          </a:ln>
        </p:spPr>
      </p:pic>
    </p:spTree>
    <p:extLst>
      <p:ext uri="{BB962C8B-B14F-4D97-AF65-F5344CB8AC3E}">
        <p14:creationId xmlns:p14="http://schemas.microsoft.com/office/powerpoint/2010/main" val="378800104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DDC84898-D07E-7DFC-1A6D-F992B52CD848}"/>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D92FFBCA-87F1-52DC-BA82-8B5DBE1904CC}"/>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63897C22-8A93-AA5F-C998-B445B75E329B}"/>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D8E05A95-00B0-434B-6A76-89657135C45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19DD4CCD-CF01-4CA5-9D9E-6ED63C039223}"/>
              </a:ext>
            </a:extLst>
          </p:cNvPr>
          <p:cNvSpPr/>
          <p:nvPr/>
        </p:nvSpPr>
        <p:spPr>
          <a:xfrm>
            <a:off x="578224" y="11126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Kidney Care In Natural Disasters</a:t>
            </a:r>
            <a:endParaRPr sz="8000" b="1" dirty="0">
              <a:solidFill>
                <a:srgbClr val="2668A0"/>
              </a:solidFill>
              <a:latin typeface="Trebuchet MS" panose="020B0703020202090204" pitchFamily="34" charset="0"/>
              <a:ea typeface="Calibri"/>
              <a:cs typeface="Calibri"/>
              <a:sym typeface="Calibri"/>
            </a:endParaRPr>
          </a:p>
        </p:txBody>
      </p:sp>
      <p:pic>
        <p:nvPicPr>
          <p:cNvPr id="5" name="Picture 4" descr="A hurricane in the ocean&#10;&#10;Description automatically generated">
            <a:extLst>
              <a:ext uri="{FF2B5EF4-FFF2-40B4-BE49-F238E27FC236}">
                <a16:creationId xmlns:a16="http://schemas.microsoft.com/office/drawing/2014/main" id="{744552CB-50AF-6D4A-605E-2BEEBD3C05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0" y="2453507"/>
            <a:ext cx="12954000" cy="9939438"/>
          </a:xfrm>
          <a:prstGeom prst="rect">
            <a:avLst/>
          </a:prstGeom>
          <a:ln w="38100">
            <a:solidFill>
              <a:srgbClr val="15325D"/>
            </a:solidFill>
          </a:ln>
        </p:spPr>
      </p:pic>
    </p:spTree>
    <p:extLst>
      <p:ext uri="{BB962C8B-B14F-4D97-AF65-F5344CB8AC3E}">
        <p14:creationId xmlns:p14="http://schemas.microsoft.com/office/powerpoint/2010/main" val="3340926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7752A3F-0BA1-3591-F210-9B72A023C028}"/>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9388E171-7270-0F25-0938-F5718091E73B}"/>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F2442F90-5670-4528-82ED-0FAF4D631CE2}"/>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6" name="TextBox 5">
            <a:extLst>
              <a:ext uri="{FF2B5EF4-FFF2-40B4-BE49-F238E27FC236}">
                <a16:creationId xmlns:a16="http://schemas.microsoft.com/office/drawing/2014/main" id="{2F5F5D8D-4F8D-80E3-A4BF-7F0400910BA6}"/>
              </a:ext>
            </a:extLst>
          </p:cNvPr>
          <p:cNvSpPr txBox="1"/>
          <p:nvPr/>
        </p:nvSpPr>
        <p:spPr>
          <a:xfrm>
            <a:off x="578224" y="945391"/>
            <a:ext cx="13518776" cy="2086725"/>
          </a:xfrm>
          <a:prstGeom prst="rect">
            <a:avLst/>
          </a:prstGeom>
          <a:noFill/>
        </p:spPr>
        <p:txBody>
          <a:bodyPr wrap="square" rtlCol="0">
            <a:spAutoFit/>
          </a:bodyPr>
          <a:lstStyle/>
          <a:p>
            <a:pPr algn="ctr"/>
            <a:r>
              <a:rPr lang="en-US" sz="7200" b="1" dirty="0">
                <a:solidFill>
                  <a:srgbClr val="2668A0"/>
                </a:solidFill>
                <a:latin typeface="Trebuchet MS" panose="020B0703020202090204" pitchFamily="34" charset="0"/>
              </a:rPr>
              <a:t>Disaster Nephrology and Crush-AKI</a:t>
            </a:r>
          </a:p>
        </p:txBody>
      </p:sp>
      <p:sp>
        <p:nvSpPr>
          <p:cNvPr id="9" name="Google Shape;113;g3319ecbe5f9_0_15">
            <a:extLst>
              <a:ext uri="{FF2B5EF4-FFF2-40B4-BE49-F238E27FC236}">
                <a16:creationId xmlns:a16="http://schemas.microsoft.com/office/drawing/2014/main" id="{66E87CB8-6B59-787F-4634-C7CE7BA6937C}"/>
              </a:ext>
            </a:extLst>
          </p:cNvPr>
          <p:cNvSpPr/>
          <p:nvPr/>
        </p:nvSpPr>
        <p:spPr>
          <a:xfrm>
            <a:off x="8343745" y="8157476"/>
            <a:ext cx="4922438" cy="3019691"/>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Trebuchet MS" panose="020B0703020202090204" pitchFamily="34" charset="0"/>
              </a:rPr>
              <a:t>World War II saw the introduction of the artificial kidney by </a:t>
            </a:r>
            <a:r>
              <a:rPr lang="en-US" sz="3200" b="1" dirty="0" err="1">
                <a:latin typeface="Trebuchet MS" panose="020B0703020202090204" pitchFamily="34" charset="0"/>
              </a:rPr>
              <a:t>Kolff</a:t>
            </a:r>
            <a:r>
              <a:rPr lang="en-US" sz="3200" b="1" dirty="0">
                <a:latin typeface="Trebuchet MS" panose="020B0703020202090204" pitchFamily="34" charset="0"/>
              </a:rPr>
              <a:t> and the first ever HD treatment.</a:t>
            </a:r>
          </a:p>
        </p:txBody>
      </p:sp>
      <p:sp>
        <p:nvSpPr>
          <p:cNvPr id="10" name="Google Shape;113;g3319ecbe5f9_0_15">
            <a:extLst>
              <a:ext uri="{FF2B5EF4-FFF2-40B4-BE49-F238E27FC236}">
                <a16:creationId xmlns:a16="http://schemas.microsoft.com/office/drawing/2014/main" id="{8823D00A-7B86-E021-C407-92639A11C0BD}"/>
              </a:ext>
            </a:extLst>
          </p:cNvPr>
          <p:cNvSpPr/>
          <p:nvPr/>
        </p:nvSpPr>
        <p:spPr>
          <a:xfrm>
            <a:off x="2590703" y="3598340"/>
            <a:ext cx="9844663" cy="3019691"/>
          </a:xfrm>
          <a:prstGeom prst="roundRect">
            <a:avLst>
              <a:gd name="adj" fmla="val 16667"/>
            </a:avLst>
          </a:prstGeom>
          <a:solidFill>
            <a:srgbClr val="E56A36"/>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a:spcBef>
                <a:spcPts val="2000"/>
              </a:spcBef>
            </a:pPr>
            <a:r>
              <a:rPr lang="en-US" sz="3600" dirty="0">
                <a:solidFill>
                  <a:schemeClr val="bg1"/>
                </a:solidFill>
                <a:latin typeface="Trebuchet MS" panose="020B0703020202090204" pitchFamily="34" charset="0"/>
              </a:rPr>
              <a:t>Disaster Nephrology is a specialized field focused on coordination of care of kidney patients during a disaster. The term evolved from the earlier “</a:t>
            </a:r>
            <a:r>
              <a:rPr lang="en-US" sz="3600" dirty="0" err="1">
                <a:solidFill>
                  <a:schemeClr val="bg1"/>
                </a:solidFill>
                <a:latin typeface="Trebuchet MS" panose="020B0703020202090204" pitchFamily="34" charset="0"/>
              </a:rPr>
              <a:t>Seismo</a:t>
            </a:r>
            <a:r>
              <a:rPr lang="en-US" sz="3600" dirty="0">
                <a:solidFill>
                  <a:schemeClr val="bg1"/>
                </a:solidFill>
                <a:latin typeface="Trebuchet MS" panose="020B0703020202090204" pitchFamily="34" charset="0"/>
              </a:rPr>
              <a:t>-Nephrology” dedicated to managing Crush-AKI.</a:t>
            </a:r>
          </a:p>
          <a:p>
            <a:pPr marL="0" lvl="0" indent="0" algn="ctr" rtl="0">
              <a:spcBef>
                <a:spcPts val="0"/>
              </a:spcBef>
              <a:spcAft>
                <a:spcPts val="0"/>
              </a:spcAft>
              <a:buNone/>
            </a:pPr>
            <a:endParaRPr sz="2500" b="1" dirty="0">
              <a:latin typeface="Trebuchet MS" panose="020B0703020202090204" pitchFamily="34" charset="0"/>
            </a:endParaRPr>
          </a:p>
        </p:txBody>
      </p:sp>
      <p:sp>
        <p:nvSpPr>
          <p:cNvPr id="11" name="Google Shape;113;g3319ecbe5f9_0_15">
            <a:extLst>
              <a:ext uri="{FF2B5EF4-FFF2-40B4-BE49-F238E27FC236}">
                <a16:creationId xmlns:a16="http://schemas.microsoft.com/office/drawing/2014/main" id="{259070AD-32E2-DF4A-30DF-939E683866FD}"/>
              </a:ext>
            </a:extLst>
          </p:cNvPr>
          <p:cNvSpPr/>
          <p:nvPr/>
        </p:nvSpPr>
        <p:spPr>
          <a:xfrm>
            <a:off x="1403031" y="8157477"/>
            <a:ext cx="4922438" cy="3019691"/>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latin typeface="Trebuchet MS" panose="020B0703020202090204" pitchFamily="34" charset="0"/>
              </a:rPr>
              <a:t>AKI from crush injury was first recognized during World War 1.</a:t>
            </a:r>
          </a:p>
        </p:txBody>
      </p:sp>
      <p:pic>
        <p:nvPicPr>
          <p:cNvPr id="4" name="Picture 3" descr="A diagram of a traumatologist&#10;&#10;Description automatically generated">
            <a:extLst>
              <a:ext uri="{FF2B5EF4-FFF2-40B4-BE49-F238E27FC236}">
                <a16:creationId xmlns:a16="http://schemas.microsoft.com/office/drawing/2014/main" id="{630E6FC7-7433-003D-8A68-C6F7221B16D2}"/>
              </a:ext>
            </a:extLst>
          </p:cNvPr>
          <p:cNvPicPr>
            <a:picLocks noChangeAspect="1"/>
          </p:cNvPicPr>
          <p:nvPr/>
        </p:nvPicPr>
        <p:blipFill>
          <a:blip r:embed="rId2" cstate="email">
            <a:extLst>
              <a:ext uri="{28A0092B-C50C-407E-A947-70E740481C1C}">
                <a14:useLocalDpi xmlns:a14="http://schemas.microsoft.com/office/drawing/2010/main"/>
              </a:ext>
            </a:extLst>
          </a:blip>
          <a:srcRect l="448"/>
          <a:stretch/>
        </p:blipFill>
        <p:spPr>
          <a:xfrm>
            <a:off x="14132524" y="0"/>
            <a:ext cx="10251476" cy="13716000"/>
          </a:xfrm>
          <a:prstGeom prst="rect">
            <a:avLst/>
          </a:prstGeom>
        </p:spPr>
      </p:pic>
    </p:spTree>
    <p:extLst>
      <p:ext uri="{BB962C8B-B14F-4D97-AF65-F5344CB8AC3E}">
        <p14:creationId xmlns:p14="http://schemas.microsoft.com/office/powerpoint/2010/main" val="386807430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528E374E-2194-ACE1-3C28-E28C484B69C1}"/>
            </a:ext>
          </a:extLst>
        </p:cNvPr>
        <p:cNvGrpSpPr/>
        <p:nvPr/>
      </p:nvGrpSpPr>
      <p:grpSpPr>
        <a:xfrm>
          <a:off x="0" y="0"/>
          <a:ext cx="0" cy="0"/>
          <a:chOff x="0" y="0"/>
          <a:chExt cx="0" cy="0"/>
        </a:xfrm>
      </p:grpSpPr>
      <p:pic>
        <p:nvPicPr>
          <p:cNvPr id="4" name="Picture 3" descr="A diagram of a crush management&#10;&#10;Description automatically generated with medium confidence">
            <a:extLst>
              <a:ext uri="{FF2B5EF4-FFF2-40B4-BE49-F238E27FC236}">
                <a16:creationId xmlns:a16="http://schemas.microsoft.com/office/drawing/2014/main" id="{BB598C29-217C-0D08-7778-57946E3589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800519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B96921E9-60F8-17DA-5CAC-E5511FCE0AA0}"/>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CCAA08E6-1A44-96A6-5EA3-920805F27D3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D5A9E66B-CB8A-4299-3C13-39B07E019DDC}"/>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2" name="TextBox 1">
            <a:extLst>
              <a:ext uri="{FF2B5EF4-FFF2-40B4-BE49-F238E27FC236}">
                <a16:creationId xmlns:a16="http://schemas.microsoft.com/office/drawing/2014/main" id="{BEE01B84-2C05-CAAB-CAAE-FC38B5C55042}"/>
              </a:ext>
            </a:extLst>
          </p:cNvPr>
          <p:cNvSpPr txBox="1"/>
          <p:nvPr/>
        </p:nvSpPr>
        <p:spPr>
          <a:xfrm>
            <a:off x="578223" y="1085850"/>
            <a:ext cx="23227499" cy="1089529"/>
          </a:xfrm>
          <a:prstGeom prst="rect">
            <a:avLst/>
          </a:prstGeom>
          <a:noFill/>
        </p:spPr>
        <p:txBody>
          <a:bodyPr wrap="square" rtlCol="0">
            <a:spAutoFit/>
          </a:bodyPr>
          <a:lstStyle/>
          <a:p>
            <a:pPr algn="ctr"/>
            <a:r>
              <a:rPr lang="en-US" sz="7200" b="1" dirty="0">
                <a:solidFill>
                  <a:srgbClr val="2668A0"/>
                </a:solidFill>
                <a:latin typeface="Trebuchet MS" panose="020B0703020202090204" pitchFamily="34" charset="0"/>
              </a:rPr>
              <a:t>Kidney Impact in Natural Disasters</a:t>
            </a:r>
          </a:p>
        </p:txBody>
      </p:sp>
      <p:sp>
        <p:nvSpPr>
          <p:cNvPr id="3" name="Rectangle 2">
            <a:extLst>
              <a:ext uri="{FF2B5EF4-FFF2-40B4-BE49-F238E27FC236}">
                <a16:creationId xmlns:a16="http://schemas.microsoft.com/office/drawing/2014/main" id="{9FA5A1DF-A0CE-820D-286C-FE5018F029EB}"/>
              </a:ext>
            </a:extLst>
          </p:cNvPr>
          <p:cNvSpPr/>
          <p:nvPr/>
        </p:nvSpPr>
        <p:spPr>
          <a:xfrm>
            <a:off x="1238251" y="3305175"/>
            <a:ext cx="6623793" cy="1085850"/>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latin typeface="Trebuchet MS" panose="020B0703020202090204" pitchFamily="34" charset="0"/>
              </a:rPr>
              <a:t>ACUTE KIDNEY INJURY</a:t>
            </a:r>
          </a:p>
        </p:txBody>
      </p:sp>
      <p:sp>
        <p:nvSpPr>
          <p:cNvPr id="4" name="Rectangle 3">
            <a:extLst>
              <a:ext uri="{FF2B5EF4-FFF2-40B4-BE49-F238E27FC236}">
                <a16:creationId xmlns:a16="http://schemas.microsoft.com/office/drawing/2014/main" id="{AAB1A2EA-BB19-CF9B-7A07-0F9796E5366A}"/>
              </a:ext>
            </a:extLst>
          </p:cNvPr>
          <p:cNvSpPr/>
          <p:nvPr/>
        </p:nvSpPr>
        <p:spPr>
          <a:xfrm>
            <a:off x="16270496" y="3288066"/>
            <a:ext cx="6623793" cy="1085850"/>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rebuchet MS" panose="020B0703020202090204" pitchFamily="34" charset="0"/>
              </a:rPr>
              <a:t>TRANSPLANT</a:t>
            </a:r>
            <a:endParaRPr lang="en-US" sz="4000" dirty="0">
              <a:solidFill>
                <a:schemeClr val="bg1"/>
              </a:solidFill>
              <a:latin typeface="Trebuchet MS" panose="020B0703020202090204" pitchFamily="34" charset="0"/>
            </a:endParaRPr>
          </a:p>
        </p:txBody>
      </p:sp>
      <p:sp>
        <p:nvSpPr>
          <p:cNvPr id="5" name="Rectangle 4">
            <a:extLst>
              <a:ext uri="{FF2B5EF4-FFF2-40B4-BE49-F238E27FC236}">
                <a16:creationId xmlns:a16="http://schemas.microsoft.com/office/drawing/2014/main" id="{A0CEF277-9CC4-5093-EA32-88EF537EC463}"/>
              </a:ext>
            </a:extLst>
          </p:cNvPr>
          <p:cNvSpPr/>
          <p:nvPr/>
        </p:nvSpPr>
        <p:spPr>
          <a:xfrm>
            <a:off x="8735269" y="3288066"/>
            <a:ext cx="6623793" cy="108585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Trebuchet MS" panose="020B0703020202090204" pitchFamily="34" charset="0"/>
              </a:rPr>
              <a:t>CKD AND ESKD</a:t>
            </a:r>
          </a:p>
        </p:txBody>
      </p:sp>
      <p:sp>
        <p:nvSpPr>
          <p:cNvPr id="6" name="Frame 5">
            <a:extLst>
              <a:ext uri="{FF2B5EF4-FFF2-40B4-BE49-F238E27FC236}">
                <a16:creationId xmlns:a16="http://schemas.microsoft.com/office/drawing/2014/main" id="{EDAA4312-84C8-676A-92CE-0A20E2A9F75D}"/>
              </a:ext>
            </a:extLst>
          </p:cNvPr>
          <p:cNvSpPr/>
          <p:nvPr/>
        </p:nvSpPr>
        <p:spPr>
          <a:xfrm>
            <a:off x="1238251" y="4888266"/>
            <a:ext cx="6623793" cy="7893515"/>
          </a:xfrm>
          <a:prstGeom prst="frame">
            <a:avLst>
              <a:gd name="adj1" fmla="val 3872"/>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indent="-457200">
              <a:buFont typeface="Arial" panose="020B0604020202020204" pitchFamily="34" charset="0"/>
              <a:buChar char="•"/>
            </a:pPr>
            <a:r>
              <a:rPr lang="en-GB" sz="3200" b="0" i="0" u="none" strike="noStrike" dirty="0">
                <a:solidFill>
                  <a:srgbClr val="000000"/>
                </a:solidFill>
                <a:effectLst/>
                <a:latin typeface="Trebuchet MS" panose="020B0703020202090204" pitchFamily="34" charset="0"/>
              </a:rPr>
              <a:t>Prerenal AKI in entrapped or bleeding victims</a:t>
            </a:r>
          </a:p>
          <a:p>
            <a:endParaRPr lang="en-GB" sz="3200" b="0" i="0" u="none" strike="noStrike" dirty="0">
              <a:solidFill>
                <a:srgbClr val="000000"/>
              </a:solidFill>
              <a:effectLst/>
              <a:latin typeface="Trebuchet MS" panose="020B0703020202090204" pitchFamily="34" charset="0"/>
            </a:endParaRPr>
          </a:p>
          <a:p>
            <a:pPr marL="457200" indent="-457200">
              <a:buFont typeface="Arial" panose="020B0604020202020204" pitchFamily="34" charset="0"/>
              <a:buChar char="•"/>
            </a:pPr>
            <a:r>
              <a:rPr lang="en-GB" sz="3200" b="0" i="0" u="none" strike="noStrike" dirty="0">
                <a:solidFill>
                  <a:srgbClr val="000000"/>
                </a:solidFill>
                <a:effectLst/>
                <a:latin typeface="Trebuchet MS" panose="020B0703020202090204" pitchFamily="34" charset="0"/>
              </a:rPr>
              <a:t>ATN from prolonged shock, sepsis, and transfusion reactions </a:t>
            </a:r>
          </a:p>
          <a:p>
            <a:pPr marL="457200" indent="-457200">
              <a:buFont typeface="Wingdings" pitchFamily="2" charset="2"/>
              <a:buChar char="v"/>
            </a:pPr>
            <a:endParaRPr lang="en-GB" sz="3200" b="0" i="0" u="none" strike="noStrike" dirty="0">
              <a:solidFill>
                <a:srgbClr val="000000"/>
              </a:solidFill>
              <a:effectLst/>
              <a:latin typeface="Trebuchet MS" panose="020B0703020202090204" pitchFamily="34" charset="0"/>
            </a:endParaRPr>
          </a:p>
          <a:p>
            <a:pPr marL="457200" indent="-457200">
              <a:buFont typeface="Arial" panose="020B0604020202020204" pitchFamily="34" charset="0"/>
              <a:buChar char="•"/>
            </a:pPr>
            <a:r>
              <a:rPr lang="en-GB" sz="3200" dirty="0">
                <a:solidFill>
                  <a:srgbClr val="000000"/>
                </a:solidFill>
                <a:latin typeface="Trebuchet MS" panose="020B0703020202090204" pitchFamily="34" charset="0"/>
              </a:rPr>
              <a:t>Rhabdomyolysis and crush syndrome in crush victims</a:t>
            </a:r>
            <a:endParaRPr lang="en-US" sz="3200" dirty="0">
              <a:solidFill>
                <a:schemeClr val="tx1"/>
              </a:solidFill>
              <a:latin typeface="Trebuchet MS" panose="020B0703020202090204" pitchFamily="34" charset="0"/>
            </a:endParaRPr>
          </a:p>
        </p:txBody>
      </p:sp>
      <p:sp>
        <p:nvSpPr>
          <p:cNvPr id="7" name="Frame 6">
            <a:extLst>
              <a:ext uri="{FF2B5EF4-FFF2-40B4-BE49-F238E27FC236}">
                <a16:creationId xmlns:a16="http://schemas.microsoft.com/office/drawing/2014/main" id="{91267658-4A9C-EC44-F4E3-A2FC44F6D1F8}"/>
              </a:ext>
            </a:extLst>
          </p:cNvPr>
          <p:cNvSpPr/>
          <p:nvPr/>
        </p:nvSpPr>
        <p:spPr>
          <a:xfrm>
            <a:off x="8735269" y="4888265"/>
            <a:ext cx="6623793" cy="7893515"/>
          </a:xfrm>
          <a:prstGeom prst="frame">
            <a:avLst>
              <a:gd name="adj1" fmla="val 3872"/>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nSpc>
                <a:spcPct val="200000"/>
              </a:lnSpc>
              <a:buFont typeface="Arial" panose="020B0604020202020204" pitchFamily="34" charset="0"/>
              <a:buChar char="•"/>
            </a:pPr>
            <a:r>
              <a:rPr lang="en-US" sz="3200" dirty="0">
                <a:solidFill>
                  <a:schemeClr val="tx1"/>
                </a:solidFill>
                <a:latin typeface="Trebuchet MS" panose="020B0703020202090204" pitchFamily="34" charset="0"/>
              </a:rPr>
              <a:t>Loss of access to medications</a:t>
            </a:r>
          </a:p>
          <a:p>
            <a:pPr marL="457200" indent="-45720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Emergency disconnects from HD</a:t>
            </a:r>
          </a:p>
          <a:p>
            <a:pPr marL="457200" indent="-45720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Complications from missed dialysis treatments</a:t>
            </a:r>
          </a:p>
          <a:p>
            <a:pPr marL="457200" indent="-457200">
              <a:buFont typeface="Wingdings" pitchFamily="2" charset="2"/>
              <a:buChar char="v"/>
            </a:pPr>
            <a:endParaRPr lang="en-US" sz="3200" dirty="0">
              <a:solidFill>
                <a:schemeClr val="tx1"/>
              </a:solidFill>
              <a:latin typeface="Trebuchet MS" panose="020B0703020202090204" pitchFamily="34" charset="0"/>
            </a:endParaRPr>
          </a:p>
          <a:p>
            <a:pPr marL="457200" indent="-457200">
              <a:lnSpc>
                <a:spcPct val="200000"/>
              </a:lnSpc>
              <a:buFont typeface="Arial" panose="020B0604020202020204" pitchFamily="34" charset="0"/>
              <a:buChar char="•"/>
            </a:pPr>
            <a:r>
              <a:rPr lang="en-US" sz="3200" dirty="0">
                <a:solidFill>
                  <a:schemeClr val="tx1"/>
                </a:solidFill>
                <a:latin typeface="Trebuchet MS" panose="020B0703020202090204" pitchFamily="34" charset="0"/>
              </a:rPr>
              <a:t>Power and water outages</a:t>
            </a:r>
          </a:p>
          <a:p>
            <a:pPr marL="457200" indent="-45720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Issues with supplies delivery</a:t>
            </a:r>
          </a:p>
          <a:p>
            <a:endParaRPr lang="en-US" sz="3200" dirty="0">
              <a:solidFill>
                <a:schemeClr val="tx1"/>
              </a:solidFill>
              <a:latin typeface="Trebuchet MS" panose="020B0703020202090204" pitchFamily="34" charset="0"/>
            </a:endParaRPr>
          </a:p>
        </p:txBody>
      </p:sp>
      <p:sp>
        <p:nvSpPr>
          <p:cNvPr id="8" name="Frame 7">
            <a:extLst>
              <a:ext uri="{FF2B5EF4-FFF2-40B4-BE49-F238E27FC236}">
                <a16:creationId xmlns:a16="http://schemas.microsoft.com/office/drawing/2014/main" id="{59C4960E-2A38-9471-5A68-D74EF4B4BCE1}"/>
              </a:ext>
            </a:extLst>
          </p:cNvPr>
          <p:cNvSpPr/>
          <p:nvPr/>
        </p:nvSpPr>
        <p:spPr>
          <a:xfrm>
            <a:off x="16303724" y="4888264"/>
            <a:ext cx="6623793" cy="7893515"/>
          </a:xfrm>
          <a:prstGeom prst="frame">
            <a:avLst>
              <a:gd name="adj1" fmla="val 3872"/>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Disruption of transplant activities</a:t>
            </a:r>
          </a:p>
          <a:p>
            <a:pPr marL="457200" indent="-457200">
              <a:lnSpc>
                <a:spcPct val="200000"/>
              </a:lnSpc>
              <a:buFont typeface="Arial" panose="020B0604020202020204" pitchFamily="34" charset="0"/>
              <a:buChar char="•"/>
            </a:pPr>
            <a:r>
              <a:rPr lang="en-US" sz="3200" dirty="0">
                <a:solidFill>
                  <a:schemeClr val="tx1"/>
                </a:solidFill>
                <a:latin typeface="Trebuchet MS" panose="020B0703020202090204" pitchFamily="34" charset="0"/>
              </a:rPr>
              <a:t>Loss of access to medications</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Increased infectious complications </a:t>
            </a:r>
          </a:p>
        </p:txBody>
      </p:sp>
      <p:pic>
        <p:nvPicPr>
          <p:cNvPr id="156" name="Image" descr="Image">
            <a:extLst>
              <a:ext uri="{FF2B5EF4-FFF2-40B4-BE49-F238E27FC236}">
                <a16:creationId xmlns:a16="http://schemas.microsoft.com/office/drawing/2014/main" id="{62969DBD-5FCC-9E22-AC5A-68C483EAD17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11" name="Rounded Rectangle 10">
            <a:extLst>
              <a:ext uri="{FF2B5EF4-FFF2-40B4-BE49-F238E27FC236}">
                <a16:creationId xmlns:a16="http://schemas.microsoft.com/office/drawing/2014/main" id="{FC615525-CEFC-6E20-A60C-8D8F9366F32C}"/>
              </a:ext>
            </a:extLst>
          </p:cNvPr>
          <p:cNvSpPr/>
          <p:nvPr/>
        </p:nvSpPr>
        <p:spPr>
          <a:xfrm>
            <a:off x="905256" y="1033272"/>
            <a:ext cx="1828800" cy="1828800"/>
          </a:xfrm>
          <a:prstGeom prst="roundRect">
            <a:avLst/>
          </a:prstGeom>
          <a:solidFill>
            <a:srgbClr val="FCFCED"/>
          </a:solidFill>
          <a:ln w="127000" cap="flat">
            <a:solidFill>
              <a:srgbClr val="FACE4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1589484"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uFillTx/>
              <a:latin typeface="Graphik"/>
              <a:ea typeface="Graphik"/>
              <a:cs typeface="Graphik"/>
              <a:sym typeface="Graphik"/>
            </a:endParaRPr>
          </a:p>
        </p:txBody>
      </p:sp>
      <p:pic>
        <p:nvPicPr>
          <p:cNvPr id="12" name="Picture 11">
            <a:extLst>
              <a:ext uri="{FF2B5EF4-FFF2-40B4-BE49-F238E27FC236}">
                <a16:creationId xmlns:a16="http://schemas.microsoft.com/office/drawing/2014/main" id="{EE285A72-67A3-22B7-B1B7-092403F36214}"/>
              </a:ext>
            </a:extLst>
          </p:cNvPr>
          <p:cNvPicPr>
            <a:picLocks noChangeAspect="1"/>
          </p:cNvPicPr>
          <p:nvPr/>
        </p:nvPicPr>
        <p:blipFill>
          <a:blip r:embed="rId3" cstate="email">
            <a:extLst>
              <a:ext uri="{28A0092B-C50C-407E-A947-70E740481C1C}">
                <a14:useLocalDpi xmlns:a14="http://schemas.microsoft.com/office/drawing/2010/main"/>
              </a:ext>
            </a:extLst>
          </a:blip>
          <a:srcRect t="-1" b="37929"/>
          <a:stretch/>
        </p:blipFill>
        <p:spPr>
          <a:xfrm>
            <a:off x="578169" y="1170432"/>
            <a:ext cx="2504352" cy="1554480"/>
          </a:xfrm>
          <a:prstGeom prst="rect">
            <a:avLst/>
          </a:prstGeom>
        </p:spPr>
      </p:pic>
    </p:spTree>
    <p:extLst>
      <p:ext uri="{BB962C8B-B14F-4D97-AF65-F5344CB8AC3E}">
        <p14:creationId xmlns:p14="http://schemas.microsoft.com/office/powerpoint/2010/main" val="111815453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2DB88DB9-F710-6EFF-97C0-5C3EF1523E70}"/>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5ED4E800-F3EA-B002-DFAC-579F42B7AB4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2C2A9EF2-E1A6-32F1-FE75-C819820316CB}"/>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10" name="Rectangle 9">
            <a:extLst>
              <a:ext uri="{FF2B5EF4-FFF2-40B4-BE49-F238E27FC236}">
                <a16:creationId xmlns:a16="http://schemas.microsoft.com/office/drawing/2014/main" id="{1D191B65-36BD-BEC6-791E-92CEE10A87A7}"/>
              </a:ext>
            </a:extLst>
          </p:cNvPr>
          <p:cNvSpPr/>
          <p:nvPr/>
        </p:nvSpPr>
        <p:spPr>
          <a:xfrm>
            <a:off x="1238251" y="3279775"/>
            <a:ext cx="6623793" cy="108585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BEFORE</a:t>
            </a:r>
          </a:p>
        </p:txBody>
      </p:sp>
      <p:sp>
        <p:nvSpPr>
          <p:cNvPr id="11" name="Rectangle 10">
            <a:extLst>
              <a:ext uri="{FF2B5EF4-FFF2-40B4-BE49-F238E27FC236}">
                <a16:creationId xmlns:a16="http://schemas.microsoft.com/office/drawing/2014/main" id="{62F9BD08-EA8B-C9E5-0B89-9F9AD9456AAD}"/>
              </a:ext>
            </a:extLst>
          </p:cNvPr>
          <p:cNvSpPr/>
          <p:nvPr/>
        </p:nvSpPr>
        <p:spPr>
          <a:xfrm>
            <a:off x="8735269" y="3262666"/>
            <a:ext cx="6623793" cy="1085850"/>
          </a:xfrm>
          <a:prstGeom prst="rect">
            <a:avLst/>
          </a:prstGeom>
          <a:solidFill>
            <a:srgbClr val="FF67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DURING</a:t>
            </a:r>
          </a:p>
        </p:txBody>
      </p:sp>
      <p:sp>
        <p:nvSpPr>
          <p:cNvPr id="12" name="Rectangle 11">
            <a:extLst>
              <a:ext uri="{FF2B5EF4-FFF2-40B4-BE49-F238E27FC236}">
                <a16:creationId xmlns:a16="http://schemas.microsoft.com/office/drawing/2014/main" id="{B69AFA11-2046-16CD-024A-466AB0A8A83F}"/>
              </a:ext>
            </a:extLst>
          </p:cNvPr>
          <p:cNvSpPr/>
          <p:nvPr/>
        </p:nvSpPr>
        <p:spPr>
          <a:xfrm>
            <a:off x="16270496" y="3262666"/>
            <a:ext cx="6623793" cy="108585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AFTER</a:t>
            </a:r>
            <a:endParaRPr lang="en-US" sz="4000" dirty="0">
              <a:solidFill>
                <a:schemeClr val="tx1"/>
              </a:solidFill>
              <a:latin typeface="Trebuchet MS" panose="020B0703020202090204" pitchFamily="34" charset="0"/>
            </a:endParaRPr>
          </a:p>
        </p:txBody>
      </p:sp>
      <p:sp>
        <p:nvSpPr>
          <p:cNvPr id="13" name="Frame 12">
            <a:extLst>
              <a:ext uri="{FF2B5EF4-FFF2-40B4-BE49-F238E27FC236}">
                <a16:creationId xmlns:a16="http://schemas.microsoft.com/office/drawing/2014/main" id="{EBB9F9EC-41B0-8C3A-8D27-1CC2B2A231C7}"/>
              </a:ext>
            </a:extLst>
          </p:cNvPr>
          <p:cNvSpPr/>
          <p:nvPr/>
        </p:nvSpPr>
        <p:spPr>
          <a:xfrm>
            <a:off x="1233269" y="4849139"/>
            <a:ext cx="6623793" cy="7893515"/>
          </a:xfrm>
          <a:prstGeom prst="frame">
            <a:avLst>
              <a:gd name="adj1" fmla="val 387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000"/>
              </a:spcAft>
            </a:pPr>
            <a:endParaRPr lang="en-US" sz="3200" dirty="0">
              <a:solidFill>
                <a:schemeClr val="tx1"/>
              </a:solidFill>
              <a:latin typeface="Trebuchet MS" panose="020B0703020202090204" pitchFamily="34" charset="0"/>
            </a:endParaRPr>
          </a:p>
          <a:p>
            <a:pPr>
              <a:spcAft>
                <a:spcPts val="1000"/>
              </a:spcAft>
            </a:pPr>
            <a:endParaRPr lang="en-US" sz="3200" dirty="0">
              <a:solidFill>
                <a:schemeClr val="tx1"/>
              </a:solidFill>
              <a:latin typeface="Trebuchet MS" panose="020B0703020202090204" pitchFamily="34" charset="0"/>
            </a:endParaRPr>
          </a:p>
          <a:p>
            <a:pPr>
              <a:spcAft>
                <a:spcPts val="1000"/>
              </a:spcAft>
            </a:pPr>
            <a:r>
              <a:rPr lang="en-US" sz="3200" dirty="0">
                <a:solidFill>
                  <a:schemeClr val="tx1"/>
                </a:solidFill>
                <a:latin typeface="Trebuchet MS" panose="020B0703020202090204" pitchFamily="34" charset="0"/>
              </a:rPr>
              <a:t>Patients: </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Practice HD emergency disconnect procedures, PD manual exchanges</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Emergency kits</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Stockpile medications and supplies for 1-2 weeks</a:t>
            </a:r>
          </a:p>
          <a:p>
            <a:pPr>
              <a:spcAft>
                <a:spcPts val="1000"/>
              </a:spcAft>
            </a:pPr>
            <a:r>
              <a:rPr lang="en-US" sz="3200" dirty="0">
                <a:solidFill>
                  <a:schemeClr val="tx1"/>
                </a:solidFill>
                <a:latin typeface="Trebuchet MS" panose="020B0703020202090204" pitchFamily="34" charset="0"/>
              </a:rPr>
              <a:t>Dialysis facility:</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Develop disaster protocols</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Contracts for generators and water tankers</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Disaster preparedness training</a:t>
            </a:r>
          </a:p>
          <a:p>
            <a:pPr marL="457200" indent="-457200">
              <a:spcAft>
                <a:spcPts val="1000"/>
              </a:spcAft>
              <a:buFont typeface="Arial" panose="020B0604020202020204" pitchFamily="34" charset="0"/>
              <a:buChar char="•"/>
            </a:pPr>
            <a:r>
              <a:rPr lang="en-US" sz="3200" dirty="0">
                <a:solidFill>
                  <a:schemeClr val="tx1"/>
                </a:solidFill>
                <a:latin typeface="Trebuchet MS" panose="020B0703020202090204" pitchFamily="34" charset="0"/>
              </a:rPr>
              <a:t>Tabletop drills</a:t>
            </a:r>
          </a:p>
          <a:p>
            <a:pPr marL="457200" indent="-457200">
              <a:spcAft>
                <a:spcPts val="1000"/>
              </a:spcAft>
              <a:buFont typeface="Wingdings" panose="05000000000000000000" pitchFamily="2" charset="2"/>
              <a:buChar char="v"/>
            </a:pPr>
            <a:endParaRPr lang="en-US" sz="3200" dirty="0">
              <a:solidFill>
                <a:schemeClr val="tx1"/>
              </a:solidFill>
              <a:latin typeface="Trebuchet MS" panose="020B0703020202090204" pitchFamily="34" charset="0"/>
            </a:endParaRPr>
          </a:p>
          <a:p>
            <a:pPr marL="457200" indent="-457200">
              <a:spcAft>
                <a:spcPts val="1000"/>
              </a:spcAft>
              <a:buFont typeface="Wingdings" panose="05000000000000000000" pitchFamily="2" charset="2"/>
              <a:buChar char="v"/>
            </a:pPr>
            <a:endParaRPr lang="en-US" sz="3200" dirty="0">
              <a:solidFill>
                <a:schemeClr val="tx1"/>
              </a:solidFill>
              <a:latin typeface="Trebuchet MS" panose="020B0703020202090204" pitchFamily="34" charset="0"/>
            </a:endParaRPr>
          </a:p>
        </p:txBody>
      </p:sp>
      <p:sp>
        <p:nvSpPr>
          <p:cNvPr id="14" name="Frame 13">
            <a:extLst>
              <a:ext uri="{FF2B5EF4-FFF2-40B4-BE49-F238E27FC236}">
                <a16:creationId xmlns:a16="http://schemas.microsoft.com/office/drawing/2014/main" id="{C2DCBE52-FC22-B0A4-B4CD-4212F7DE9914}"/>
              </a:ext>
            </a:extLst>
          </p:cNvPr>
          <p:cNvSpPr/>
          <p:nvPr/>
        </p:nvSpPr>
        <p:spPr>
          <a:xfrm>
            <a:off x="8735269" y="4862865"/>
            <a:ext cx="6623793" cy="7893515"/>
          </a:xfrm>
          <a:prstGeom prst="frame">
            <a:avLst>
              <a:gd name="adj1" fmla="val 3872"/>
            </a:avLst>
          </a:prstGeom>
          <a:solidFill>
            <a:srgbClr val="FF67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Follow protocols</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Rapid triage and evacuations</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Telemedicine</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Arrange generators, water tankers as needed</a:t>
            </a:r>
          </a:p>
          <a:p>
            <a:pPr marL="457200" indent="-457200">
              <a:buFont typeface="Wingdings" panose="05000000000000000000" pitchFamily="2" charset="2"/>
              <a:buChar char="ü"/>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Communication with disaster relief authorities</a:t>
            </a:r>
          </a:p>
        </p:txBody>
      </p:sp>
      <p:sp>
        <p:nvSpPr>
          <p:cNvPr id="15" name="Frame 14">
            <a:extLst>
              <a:ext uri="{FF2B5EF4-FFF2-40B4-BE49-F238E27FC236}">
                <a16:creationId xmlns:a16="http://schemas.microsoft.com/office/drawing/2014/main" id="{6BFF816A-5C5A-CA24-ED9D-3D1CC3523CF3}"/>
              </a:ext>
            </a:extLst>
          </p:cNvPr>
          <p:cNvSpPr/>
          <p:nvPr/>
        </p:nvSpPr>
        <p:spPr>
          <a:xfrm>
            <a:off x="16303724" y="4862864"/>
            <a:ext cx="6623793" cy="7893515"/>
          </a:xfrm>
          <a:prstGeom prst="frame">
            <a:avLst>
              <a:gd name="adj1" fmla="val 387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Re-establish care of neglected conditions</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Mental healthcare for patients and staff</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Evaluate disaster response, debrief, lessons learned</a:t>
            </a:r>
          </a:p>
        </p:txBody>
      </p:sp>
      <p:sp>
        <p:nvSpPr>
          <p:cNvPr id="16" name="TextBox 15">
            <a:extLst>
              <a:ext uri="{FF2B5EF4-FFF2-40B4-BE49-F238E27FC236}">
                <a16:creationId xmlns:a16="http://schemas.microsoft.com/office/drawing/2014/main" id="{AF29B047-5515-DACD-F55D-8BCAA4016522}"/>
              </a:ext>
            </a:extLst>
          </p:cNvPr>
          <p:cNvSpPr txBox="1"/>
          <p:nvPr/>
        </p:nvSpPr>
        <p:spPr>
          <a:xfrm>
            <a:off x="578224" y="1085850"/>
            <a:ext cx="23227552" cy="1089529"/>
          </a:xfrm>
          <a:prstGeom prst="rect">
            <a:avLst/>
          </a:prstGeom>
          <a:noFill/>
        </p:spPr>
        <p:txBody>
          <a:bodyPr wrap="square" rtlCol="0">
            <a:spAutoFit/>
          </a:bodyPr>
          <a:lstStyle/>
          <a:p>
            <a:pPr algn="ctr"/>
            <a:r>
              <a:rPr lang="en-US" sz="7200" b="1" dirty="0">
                <a:solidFill>
                  <a:srgbClr val="2668A0"/>
                </a:solidFill>
                <a:latin typeface="Trebuchet MS" panose="020B0703020202090204" pitchFamily="34" charset="0"/>
              </a:rPr>
              <a:t>Kidney Care in Natural Disasters</a:t>
            </a:r>
          </a:p>
        </p:txBody>
      </p:sp>
      <p:pic>
        <p:nvPicPr>
          <p:cNvPr id="156" name="Image" descr="Image">
            <a:extLst>
              <a:ext uri="{FF2B5EF4-FFF2-40B4-BE49-F238E27FC236}">
                <a16:creationId xmlns:a16="http://schemas.microsoft.com/office/drawing/2014/main" id="{63ACC924-39D3-07B5-116E-B6F09B6CA74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19" name="Rounded Rectangle 18">
            <a:extLst>
              <a:ext uri="{FF2B5EF4-FFF2-40B4-BE49-F238E27FC236}">
                <a16:creationId xmlns:a16="http://schemas.microsoft.com/office/drawing/2014/main" id="{AFBD00D9-00D9-D19D-B0D3-14C34BA91EDE}"/>
              </a:ext>
            </a:extLst>
          </p:cNvPr>
          <p:cNvSpPr/>
          <p:nvPr/>
        </p:nvSpPr>
        <p:spPr>
          <a:xfrm>
            <a:off x="905256" y="1033272"/>
            <a:ext cx="1828800" cy="1828800"/>
          </a:xfrm>
          <a:prstGeom prst="roundRect">
            <a:avLst/>
          </a:prstGeom>
          <a:solidFill>
            <a:srgbClr val="FCFCED"/>
          </a:solidFill>
          <a:ln w="127000" cap="flat">
            <a:solidFill>
              <a:srgbClr val="FACE4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1589484"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FFFFFF"/>
              </a:solidFill>
              <a:effectLst/>
              <a:uFillTx/>
              <a:latin typeface="Graphik"/>
              <a:ea typeface="Graphik"/>
              <a:cs typeface="Graphik"/>
              <a:sym typeface="Graphik"/>
            </a:endParaRPr>
          </a:p>
        </p:txBody>
      </p:sp>
      <p:pic>
        <p:nvPicPr>
          <p:cNvPr id="17" name="Picture 16">
            <a:extLst>
              <a:ext uri="{FF2B5EF4-FFF2-40B4-BE49-F238E27FC236}">
                <a16:creationId xmlns:a16="http://schemas.microsoft.com/office/drawing/2014/main" id="{891ECF3E-88A3-AFEE-C228-A1F0EC60FD2A}"/>
              </a:ext>
            </a:extLst>
          </p:cNvPr>
          <p:cNvPicPr>
            <a:picLocks noChangeAspect="1"/>
          </p:cNvPicPr>
          <p:nvPr/>
        </p:nvPicPr>
        <p:blipFill>
          <a:blip r:embed="rId3" cstate="email">
            <a:extLst>
              <a:ext uri="{28A0092B-C50C-407E-A947-70E740481C1C}">
                <a14:useLocalDpi xmlns:a14="http://schemas.microsoft.com/office/drawing/2010/main"/>
              </a:ext>
            </a:extLst>
          </a:blip>
          <a:srcRect t="-1" b="37929"/>
          <a:stretch/>
        </p:blipFill>
        <p:spPr>
          <a:xfrm>
            <a:off x="578224" y="1150352"/>
            <a:ext cx="2504352" cy="1554480"/>
          </a:xfrm>
          <a:prstGeom prst="rect">
            <a:avLst/>
          </a:prstGeom>
        </p:spPr>
      </p:pic>
    </p:spTree>
    <p:extLst>
      <p:ext uri="{BB962C8B-B14F-4D97-AF65-F5344CB8AC3E}">
        <p14:creationId xmlns:p14="http://schemas.microsoft.com/office/powerpoint/2010/main" val="29109065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p:cNvGrpSpPr/>
        <p:nvPr/>
      </p:nvGrpSpPr>
      <p:grpSpPr>
        <a:xfrm>
          <a:off x="0" y="0"/>
          <a:ext cx="0" cy="0"/>
          <a:chOff x="0" y="0"/>
          <a:chExt cx="0" cy="0"/>
        </a:xfrm>
      </p:grpSpPr>
      <p:sp>
        <p:nvSpPr>
          <p:cNvPr id="153" name="Rectangle"/>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6" name="Picture 5" descr="A collage of a group of people&#10;&#10;Description automatically generated">
            <a:extLst>
              <a:ext uri="{FF2B5EF4-FFF2-40B4-BE49-F238E27FC236}">
                <a16:creationId xmlns:a16="http://schemas.microsoft.com/office/drawing/2014/main" id="{A0083C83-5736-9986-5CA7-E3ACB1AC37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3106" y="3763616"/>
            <a:ext cx="15762963" cy="8844774"/>
          </a:xfrm>
          <a:prstGeom prst="rect">
            <a:avLst/>
          </a:prstGeom>
        </p:spPr>
      </p:pic>
      <p:pic>
        <p:nvPicPr>
          <p:cNvPr id="156"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374;p61">
            <a:extLst>
              <a:ext uri="{FF2B5EF4-FFF2-40B4-BE49-F238E27FC236}">
                <a16:creationId xmlns:a16="http://schemas.microsoft.com/office/drawing/2014/main" id="{C4CA70FF-F910-2D76-7320-F0AB86FAABC4}"/>
              </a:ext>
            </a:extLst>
          </p:cNvPr>
          <p:cNvSpPr txBox="1"/>
          <p:nvPr/>
        </p:nvSpPr>
        <p:spPr>
          <a:xfrm>
            <a:off x="578225" y="1149204"/>
            <a:ext cx="23227552" cy="2539136"/>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9000" b="1" i="0" u="none" strike="noStrike" cap="none" dirty="0">
                <a:solidFill>
                  <a:srgbClr val="2668A0"/>
                </a:solidFill>
                <a:latin typeface="Trebuchet MS" panose="020B0703020202090204" pitchFamily="34" charset="0"/>
                <a:ea typeface="Calibri"/>
                <a:cs typeface="Calibri"/>
                <a:sym typeface="Calibri"/>
              </a:rPr>
              <a:t>Slides Prepared by the </a:t>
            </a:r>
            <a:endParaRPr sz="9000" dirty="0">
              <a:solidFill>
                <a:srgbClr val="2668A0"/>
              </a:solidFill>
              <a:latin typeface="Trebuchet MS" panose="020B0703020202090204" pitchFamily="34" charset="0"/>
            </a:endParaRPr>
          </a:p>
          <a:p>
            <a:pPr marL="0" marR="0" lvl="0" indent="0" algn="ctr" rtl="0">
              <a:spcBef>
                <a:spcPts val="0"/>
              </a:spcBef>
              <a:spcAft>
                <a:spcPts val="0"/>
              </a:spcAft>
              <a:buNone/>
            </a:pPr>
            <a:r>
              <a:rPr lang="en" sz="9000" b="1" i="0" u="none" strike="noStrike" cap="none" dirty="0">
                <a:solidFill>
                  <a:srgbClr val="2668A0"/>
                </a:solidFill>
                <a:latin typeface="Trebuchet MS" panose="020B0703020202090204" pitchFamily="34" charset="0"/>
                <a:ea typeface="Calibri"/>
                <a:cs typeface="Calibri"/>
                <a:sym typeface="Calibri"/>
              </a:rPr>
              <a:t>NephMadness Executive Committee</a:t>
            </a:r>
            <a:endParaRPr sz="9000" dirty="0">
              <a:solidFill>
                <a:srgbClr val="2668A0"/>
              </a:solidFill>
              <a:latin typeface="Trebuchet MS" panose="020B0703020202090204" pitchFamily="34" charset="0"/>
            </a:endParaRPr>
          </a:p>
        </p:txBody>
      </p:sp>
      <p:sp>
        <p:nvSpPr>
          <p:cNvPr id="7" name="Google Shape;376;p61">
            <a:extLst>
              <a:ext uri="{FF2B5EF4-FFF2-40B4-BE49-F238E27FC236}">
                <a16:creationId xmlns:a16="http://schemas.microsoft.com/office/drawing/2014/main" id="{8412663B-ADAB-ABAF-39AA-E76584A3512B}"/>
              </a:ext>
            </a:extLst>
          </p:cNvPr>
          <p:cNvSpPr txBox="1"/>
          <p:nvPr/>
        </p:nvSpPr>
        <p:spPr>
          <a:xfrm>
            <a:off x="1066015" y="4575096"/>
            <a:ext cx="5817385" cy="6126272"/>
          </a:xfrm>
          <a:prstGeom prst="rect">
            <a:avLst/>
          </a:prstGeom>
          <a:noFill/>
          <a:ln>
            <a:noFill/>
          </a:ln>
        </p:spPr>
        <p:txBody>
          <a:bodyPr spcFirstLastPara="1" wrap="square" lIns="45725" tIns="22850" rIns="45725" bIns="22850" anchor="t" anchorCtr="0">
            <a:spAutoFit/>
          </a:bodyPr>
          <a:lstStyle/>
          <a:p>
            <a:pPr marL="679450" indent="-685800" algn="l">
              <a:buClr>
                <a:srgbClr val="3F3F3F"/>
              </a:buClr>
              <a:buSzPts val="2300"/>
              <a:buFont typeface="Wingdings" pitchFamily="2" charset="2"/>
              <a:buChar char="§"/>
            </a:pPr>
            <a:r>
              <a:rPr lang="en" sz="4800" b="1" i="0" u="none" strike="noStrike" cap="none" dirty="0">
                <a:solidFill>
                  <a:srgbClr val="22576A"/>
                </a:solidFill>
                <a:latin typeface="Calibri"/>
                <a:ea typeface="Calibri"/>
                <a:cs typeface="Calibri"/>
                <a:sym typeface="Calibri"/>
              </a:rPr>
              <a:t>Matthew Sparks</a:t>
            </a:r>
          </a:p>
          <a:p>
            <a:pPr marL="679450" marR="0" lvl="0" indent="-685800" algn="l" rtl="0">
              <a:spcBef>
                <a:spcPts val="0"/>
              </a:spcBef>
              <a:spcAft>
                <a:spcPts val="0"/>
              </a:spcAft>
              <a:buClr>
                <a:srgbClr val="3F3F3F"/>
              </a:buClr>
              <a:buSzPts val="2300"/>
              <a:buFont typeface="Wingdings" pitchFamily="2" charset="2"/>
              <a:buChar char="§"/>
            </a:pPr>
            <a:r>
              <a:rPr lang="en" sz="4800" b="1" i="0" u="none" strike="noStrike" cap="none" dirty="0">
                <a:solidFill>
                  <a:srgbClr val="22576A"/>
                </a:solidFill>
                <a:latin typeface="Calibri"/>
                <a:ea typeface="Calibri"/>
                <a:cs typeface="Calibri"/>
                <a:sym typeface="Calibri"/>
              </a:rPr>
              <a:t>Anna Burgner</a:t>
            </a:r>
          </a:p>
          <a:p>
            <a:pPr marL="679450" indent="-685800" algn="l">
              <a:buClr>
                <a:srgbClr val="3F3F3F"/>
              </a:buClr>
              <a:buSzPts val="2300"/>
              <a:buFont typeface="Wingdings" pitchFamily="2" charset="2"/>
              <a:buChar char="§"/>
            </a:pPr>
            <a:r>
              <a:rPr lang="en" sz="4800" b="1" i="0" u="none" strike="noStrike" cap="none" dirty="0">
                <a:solidFill>
                  <a:srgbClr val="22576A"/>
                </a:solidFill>
                <a:latin typeface="Calibri"/>
                <a:ea typeface="Calibri"/>
                <a:cs typeface="Calibri"/>
                <a:sym typeface="Calibri"/>
              </a:rPr>
              <a:t>Anna Vinnikova</a:t>
            </a:r>
            <a:endParaRPr lang="en" sz="4800" b="1" dirty="0">
              <a:solidFill>
                <a:srgbClr val="22576A"/>
              </a:solidFill>
              <a:latin typeface="Calibri"/>
              <a:ea typeface="Calibri"/>
              <a:cs typeface="Calibri"/>
              <a:sym typeface="Calibri"/>
            </a:endParaRPr>
          </a:p>
          <a:p>
            <a:pPr marL="679450" marR="0" lvl="0" indent="-685800" algn="l" rtl="0">
              <a:spcBef>
                <a:spcPts val="0"/>
              </a:spcBef>
              <a:spcAft>
                <a:spcPts val="0"/>
              </a:spcAft>
              <a:buClr>
                <a:srgbClr val="3F3F3F"/>
              </a:buClr>
              <a:buSzPts val="2300"/>
              <a:buFont typeface="Wingdings" pitchFamily="2" charset="2"/>
              <a:buChar char="§"/>
            </a:pPr>
            <a:r>
              <a:rPr lang="en" sz="4800" b="1" dirty="0">
                <a:solidFill>
                  <a:srgbClr val="22576A"/>
                </a:solidFill>
                <a:latin typeface="Calibri"/>
                <a:ea typeface="Calibri"/>
                <a:cs typeface="Calibri"/>
                <a:sym typeface="Calibri"/>
              </a:rPr>
              <a:t>Elena Cervantes</a:t>
            </a:r>
          </a:p>
          <a:p>
            <a:pPr marL="679450" marR="0" lvl="0" indent="-685800" algn="l" rtl="0">
              <a:spcBef>
                <a:spcPts val="0"/>
              </a:spcBef>
              <a:spcAft>
                <a:spcPts val="0"/>
              </a:spcAft>
              <a:buClr>
                <a:srgbClr val="3F3F3F"/>
              </a:buClr>
              <a:buSzPts val="2300"/>
              <a:buFont typeface="Wingdings" pitchFamily="2" charset="2"/>
              <a:buChar char="§"/>
            </a:pPr>
            <a:r>
              <a:rPr lang="en" sz="4800" b="1" dirty="0">
                <a:solidFill>
                  <a:srgbClr val="22576A"/>
                </a:solidFill>
                <a:latin typeface="Calibri"/>
                <a:ea typeface="Calibri"/>
                <a:cs typeface="Calibri"/>
                <a:sym typeface="Calibri"/>
              </a:rPr>
              <a:t>Jeffrey Kott</a:t>
            </a: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Calibri"/>
                <a:ea typeface="Calibri"/>
                <a:cs typeface="Calibri"/>
                <a:sym typeface="Calibri"/>
              </a:rPr>
              <a:t>Ana Catalina Alvarez-Elías</a:t>
            </a:r>
          </a:p>
          <a:p>
            <a:pPr marL="679450" marR="0" lvl="0" indent="-685800" algn="l" rtl="0">
              <a:spcBef>
                <a:spcPts val="0"/>
              </a:spcBef>
              <a:spcAft>
                <a:spcPts val="0"/>
              </a:spcAft>
              <a:buClr>
                <a:srgbClr val="3F3F3F"/>
              </a:buClr>
              <a:buSzPts val="2300"/>
              <a:buFont typeface="Wingdings" pitchFamily="2" charset="2"/>
              <a:buChar char="§"/>
            </a:pPr>
            <a:r>
              <a:rPr lang="en" sz="4800" b="1" i="0" u="none" strike="noStrike" cap="none" dirty="0">
                <a:solidFill>
                  <a:srgbClr val="22576A"/>
                </a:solidFill>
                <a:latin typeface="Calibri"/>
                <a:ea typeface="Calibri"/>
                <a:cs typeface="Calibri"/>
                <a:sym typeface="Calibri"/>
              </a:rPr>
              <a:t>Dia Waguespack</a:t>
            </a:r>
          </a:p>
          <a:p>
            <a:pPr marL="679450" marR="0" lvl="0" indent="-685800" algn="l" rtl="0">
              <a:spcBef>
                <a:spcPts val="0"/>
              </a:spcBef>
              <a:spcAft>
                <a:spcPts val="0"/>
              </a:spcAft>
              <a:buClr>
                <a:srgbClr val="3F3F3F"/>
              </a:buClr>
              <a:buSzPts val="2300"/>
              <a:buFont typeface="Wingdings" pitchFamily="2" charset="2"/>
              <a:buChar char="§"/>
            </a:pPr>
            <a:r>
              <a:rPr lang="en" sz="4800" b="1" dirty="0">
                <a:solidFill>
                  <a:srgbClr val="22576A"/>
                </a:solidFill>
                <a:latin typeface="Calibri"/>
                <a:ea typeface="Calibri"/>
                <a:cs typeface="Calibri"/>
                <a:sym typeface="Calibri"/>
              </a:rPr>
              <a:t>Krithika Mohan</a:t>
            </a:r>
            <a:endParaRPr sz="4800" b="1" i="0" u="none" strike="noStrike" cap="none" dirty="0">
              <a:solidFill>
                <a:srgbClr val="22576A"/>
              </a:solidFill>
              <a:latin typeface="Calibri"/>
              <a:ea typeface="Calibri"/>
              <a:cs typeface="Calibri"/>
              <a:sym typeface="Calibri"/>
            </a:endParaRPr>
          </a:p>
          <a:p>
            <a:pPr marL="203200" marR="0" lvl="0" indent="-209550" algn="l" rtl="0">
              <a:spcBef>
                <a:spcPts val="0"/>
              </a:spcBef>
              <a:spcAft>
                <a:spcPts val="0"/>
              </a:spcAft>
              <a:buClr>
                <a:srgbClr val="3F3F3F"/>
              </a:buClr>
              <a:buSzPts val="2300"/>
              <a:buFont typeface="Arial"/>
              <a:buChar char="•"/>
            </a:pPr>
            <a:endParaRPr sz="700" dirty="0">
              <a:solidFill>
                <a:srgbClr val="235451"/>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F7CFBF68-5B34-D596-BC66-138F612BE861}"/>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18A2D9C8-37FD-8DF4-C19A-58A35EA1F3C1}"/>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1C0533A-60EB-19AD-34FF-C0F37703D829}"/>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F10ED01C-30F9-9CF3-F915-03A4E59A5FD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FEBE3288-C6F4-8031-4C81-902EDBE8FDF5}"/>
              </a:ext>
            </a:extLst>
          </p:cNvPr>
          <p:cNvSpPr/>
          <p:nvPr/>
        </p:nvSpPr>
        <p:spPr>
          <a:xfrm>
            <a:off x="578224" y="11888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Kidney Care In Conflicts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hole in a glass&#10;&#10;Description automatically generated">
            <a:extLst>
              <a:ext uri="{FF2B5EF4-FFF2-40B4-BE49-F238E27FC236}">
                <a16:creationId xmlns:a16="http://schemas.microsoft.com/office/drawing/2014/main" id="{038AA4B5-F1A8-08FC-DFAB-7BA2BE533F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3900" y="2482082"/>
            <a:ext cx="13736200" cy="9144000"/>
          </a:xfrm>
          <a:prstGeom prst="rect">
            <a:avLst/>
          </a:prstGeom>
          <a:ln w="38100">
            <a:solidFill>
              <a:srgbClr val="15325D"/>
            </a:solidFill>
          </a:ln>
        </p:spPr>
      </p:pic>
    </p:spTree>
    <p:extLst>
      <p:ext uri="{BB962C8B-B14F-4D97-AF65-F5344CB8AC3E}">
        <p14:creationId xmlns:p14="http://schemas.microsoft.com/office/powerpoint/2010/main" val="5564355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0DF7085A-EAAB-29FD-A209-E06A01804764}"/>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ABB0F12D-FFDC-119B-5178-6F37BCF46EDF}"/>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D9BA558-90FF-37FA-9FE2-5080F7546FD6}"/>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2" name="Rectangle 1">
            <a:extLst>
              <a:ext uri="{FF2B5EF4-FFF2-40B4-BE49-F238E27FC236}">
                <a16:creationId xmlns:a16="http://schemas.microsoft.com/office/drawing/2014/main" id="{FEF913E9-13AF-372A-6271-8330764682C0}"/>
              </a:ext>
            </a:extLst>
          </p:cNvPr>
          <p:cNvSpPr/>
          <p:nvPr/>
        </p:nvSpPr>
        <p:spPr>
          <a:xfrm>
            <a:off x="1238251" y="3254375"/>
            <a:ext cx="6623793" cy="108585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ACUTE KIDNEY INJURY</a:t>
            </a:r>
          </a:p>
        </p:txBody>
      </p:sp>
      <p:sp>
        <p:nvSpPr>
          <p:cNvPr id="3" name="Rectangle 2">
            <a:extLst>
              <a:ext uri="{FF2B5EF4-FFF2-40B4-BE49-F238E27FC236}">
                <a16:creationId xmlns:a16="http://schemas.microsoft.com/office/drawing/2014/main" id="{EC2F5B89-B3F2-EEBF-7F6A-4082F7B70E0D}"/>
              </a:ext>
            </a:extLst>
          </p:cNvPr>
          <p:cNvSpPr/>
          <p:nvPr/>
        </p:nvSpPr>
        <p:spPr>
          <a:xfrm>
            <a:off x="8735269" y="3237266"/>
            <a:ext cx="6623793" cy="108585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Trebuchet MS" panose="020B0703020202090204" pitchFamily="34" charset="0"/>
              </a:rPr>
              <a:t>CHRONIC KIDNEY DISEASE</a:t>
            </a:r>
          </a:p>
        </p:txBody>
      </p:sp>
      <p:sp>
        <p:nvSpPr>
          <p:cNvPr id="4" name="Rectangle 3">
            <a:extLst>
              <a:ext uri="{FF2B5EF4-FFF2-40B4-BE49-F238E27FC236}">
                <a16:creationId xmlns:a16="http://schemas.microsoft.com/office/drawing/2014/main" id="{9AD80627-245A-3D68-A261-F509817E13EB}"/>
              </a:ext>
            </a:extLst>
          </p:cNvPr>
          <p:cNvSpPr/>
          <p:nvPr/>
        </p:nvSpPr>
        <p:spPr>
          <a:xfrm>
            <a:off x="16270496" y="3237266"/>
            <a:ext cx="6623793" cy="108585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TRANSPLANT</a:t>
            </a:r>
            <a:endParaRPr lang="en-US" sz="4000" dirty="0">
              <a:solidFill>
                <a:schemeClr val="tx1"/>
              </a:solidFill>
              <a:latin typeface="Trebuchet MS" panose="020B0703020202090204" pitchFamily="34" charset="0"/>
            </a:endParaRPr>
          </a:p>
        </p:txBody>
      </p:sp>
      <p:sp>
        <p:nvSpPr>
          <p:cNvPr id="5" name="Frame 4">
            <a:extLst>
              <a:ext uri="{FF2B5EF4-FFF2-40B4-BE49-F238E27FC236}">
                <a16:creationId xmlns:a16="http://schemas.microsoft.com/office/drawing/2014/main" id="{008CAC29-6E07-4D31-87C4-3E197FBCCA8E}"/>
              </a:ext>
            </a:extLst>
          </p:cNvPr>
          <p:cNvSpPr/>
          <p:nvPr/>
        </p:nvSpPr>
        <p:spPr>
          <a:xfrm>
            <a:off x="1238251" y="4837466"/>
            <a:ext cx="6623793" cy="7893515"/>
          </a:xfrm>
          <a:prstGeom prst="frame">
            <a:avLst>
              <a:gd name="adj1" fmla="val 3872"/>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High AKI burden (hard to quantify)</a:t>
            </a:r>
          </a:p>
          <a:p>
            <a:pPr marL="457200" indent="-45720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Pre-renal is the most common due to dehydration or hemorrhagic shock</a:t>
            </a:r>
          </a:p>
          <a:p>
            <a:pPr marL="457200" indent="-45720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Nephrotoxic exposure to noxious gases and toxic agents</a:t>
            </a:r>
          </a:p>
        </p:txBody>
      </p:sp>
      <p:sp>
        <p:nvSpPr>
          <p:cNvPr id="6" name="Frame 5">
            <a:extLst>
              <a:ext uri="{FF2B5EF4-FFF2-40B4-BE49-F238E27FC236}">
                <a16:creationId xmlns:a16="http://schemas.microsoft.com/office/drawing/2014/main" id="{532B19B1-D4AE-1885-8687-94B1E404E7AA}"/>
              </a:ext>
            </a:extLst>
          </p:cNvPr>
          <p:cNvSpPr/>
          <p:nvPr/>
        </p:nvSpPr>
        <p:spPr>
          <a:xfrm>
            <a:off x="8735269" y="4837465"/>
            <a:ext cx="6623793" cy="7893515"/>
          </a:xfrm>
          <a:prstGeom prst="frame">
            <a:avLst>
              <a:gd name="adj1" fmla="val 38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Limited evaluation</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Difficulty with dietary and medication adherence</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Poor access to treatment and supplies</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Degradation of specialized care</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Inability to create longer term vascular access like fistulas</a:t>
            </a:r>
          </a:p>
        </p:txBody>
      </p:sp>
      <p:sp>
        <p:nvSpPr>
          <p:cNvPr id="7" name="Frame 6">
            <a:extLst>
              <a:ext uri="{FF2B5EF4-FFF2-40B4-BE49-F238E27FC236}">
                <a16:creationId xmlns:a16="http://schemas.microsoft.com/office/drawing/2014/main" id="{39431828-3F7E-6C27-E318-0AC7EDF5481C}"/>
              </a:ext>
            </a:extLst>
          </p:cNvPr>
          <p:cNvSpPr/>
          <p:nvPr/>
        </p:nvSpPr>
        <p:spPr>
          <a:xfrm>
            <a:off x="16303724" y="4837464"/>
            <a:ext cx="6623793" cy="7893515"/>
          </a:xfrm>
          <a:prstGeom prst="frame">
            <a:avLst>
              <a:gd name="adj1" fmla="val 3872"/>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Poor functionality of transplant facilities or access to specialist</a:t>
            </a:r>
          </a:p>
          <a:p>
            <a:pPr marL="285750" indent="-285750">
              <a:buFont typeface="Wingdings" pitchFamily="2" charset="2"/>
              <a:buChar char="v"/>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Increased risk of rejection due to poor access to medications</a:t>
            </a:r>
          </a:p>
        </p:txBody>
      </p:sp>
      <p:sp>
        <p:nvSpPr>
          <p:cNvPr id="8" name="TextBox 7">
            <a:extLst>
              <a:ext uri="{FF2B5EF4-FFF2-40B4-BE49-F238E27FC236}">
                <a16:creationId xmlns:a16="http://schemas.microsoft.com/office/drawing/2014/main" id="{760A3EED-CEC4-7FBC-9771-F4E6C06F395A}"/>
              </a:ext>
            </a:extLst>
          </p:cNvPr>
          <p:cNvSpPr txBox="1"/>
          <p:nvPr/>
        </p:nvSpPr>
        <p:spPr>
          <a:xfrm>
            <a:off x="1238251" y="1085850"/>
            <a:ext cx="21656038" cy="1089529"/>
          </a:xfrm>
          <a:prstGeom prst="rect">
            <a:avLst/>
          </a:prstGeom>
          <a:noFill/>
        </p:spPr>
        <p:txBody>
          <a:bodyPr wrap="square" rtlCol="0">
            <a:spAutoFit/>
          </a:bodyPr>
          <a:lstStyle/>
          <a:p>
            <a:pPr algn="ctr"/>
            <a:r>
              <a:rPr lang="en-US" sz="7200" b="1" dirty="0">
                <a:solidFill>
                  <a:srgbClr val="2668A0"/>
                </a:solidFill>
                <a:latin typeface="Trebuchet MS" panose="020B0703020202090204" pitchFamily="34" charset="0"/>
              </a:rPr>
              <a:t>Kidney Impact in Conflicts</a:t>
            </a:r>
          </a:p>
        </p:txBody>
      </p:sp>
      <p:pic>
        <p:nvPicPr>
          <p:cNvPr id="156" name="Image" descr="Image">
            <a:extLst>
              <a:ext uri="{FF2B5EF4-FFF2-40B4-BE49-F238E27FC236}">
                <a16:creationId xmlns:a16="http://schemas.microsoft.com/office/drawing/2014/main" id="{D9B73928-8D10-C8DC-C0B0-429869C95FF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Tree>
    <p:extLst>
      <p:ext uri="{BB962C8B-B14F-4D97-AF65-F5344CB8AC3E}">
        <p14:creationId xmlns:p14="http://schemas.microsoft.com/office/powerpoint/2010/main" val="137900196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FA29297-D946-91DA-FE50-EBCEFEF2B17E}"/>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8CEA8356-ABED-4E53-932A-81B071B61384}"/>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BB1E2CA-4F82-E9F7-DF1F-1C73DC926A0A}"/>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3" name="Picture 2" descr="A poster with text on it&#10;&#10;Description automatically generated">
            <a:extLst>
              <a:ext uri="{FF2B5EF4-FFF2-40B4-BE49-F238E27FC236}">
                <a16:creationId xmlns:a16="http://schemas.microsoft.com/office/drawing/2014/main" id="{C7548F2F-F610-F933-380D-D518EBBD6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97000" y="0"/>
            <a:ext cx="10287000" cy="13716000"/>
          </a:xfrm>
          <a:prstGeom prst="rect">
            <a:avLst/>
          </a:prstGeom>
        </p:spPr>
      </p:pic>
      <p:sp>
        <p:nvSpPr>
          <p:cNvPr id="4" name="Rectangle 3">
            <a:extLst>
              <a:ext uri="{FF2B5EF4-FFF2-40B4-BE49-F238E27FC236}">
                <a16:creationId xmlns:a16="http://schemas.microsoft.com/office/drawing/2014/main" id="{158B3FD3-AE0B-3174-F021-82D66AE404E0}"/>
              </a:ext>
            </a:extLst>
          </p:cNvPr>
          <p:cNvSpPr/>
          <p:nvPr/>
        </p:nvSpPr>
        <p:spPr>
          <a:xfrm>
            <a:off x="1238251" y="3000375"/>
            <a:ext cx="3923977" cy="1085850"/>
          </a:xfrm>
          <a:prstGeom prst="rect">
            <a:avLst/>
          </a:prstGeom>
          <a:solidFill>
            <a:srgbClr val="529F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BEFORE</a:t>
            </a:r>
          </a:p>
        </p:txBody>
      </p:sp>
      <p:sp>
        <p:nvSpPr>
          <p:cNvPr id="5" name="Rectangle 4">
            <a:extLst>
              <a:ext uri="{FF2B5EF4-FFF2-40B4-BE49-F238E27FC236}">
                <a16:creationId xmlns:a16="http://schemas.microsoft.com/office/drawing/2014/main" id="{7E9F3247-2669-4D30-447C-3F6AC981842F}"/>
              </a:ext>
            </a:extLst>
          </p:cNvPr>
          <p:cNvSpPr/>
          <p:nvPr/>
        </p:nvSpPr>
        <p:spPr>
          <a:xfrm>
            <a:off x="5834279" y="3000375"/>
            <a:ext cx="3380842" cy="1085850"/>
          </a:xfrm>
          <a:prstGeom prst="rect">
            <a:avLst/>
          </a:prstGeom>
          <a:solidFill>
            <a:srgbClr val="2257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DURING</a:t>
            </a:r>
          </a:p>
        </p:txBody>
      </p:sp>
      <p:sp>
        <p:nvSpPr>
          <p:cNvPr id="6" name="Rectangle 5">
            <a:extLst>
              <a:ext uri="{FF2B5EF4-FFF2-40B4-BE49-F238E27FC236}">
                <a16:creationId xmlns:a16="http://schemas.microsoft.com/office/drawing/2014/main" id="{17F45268-D378-B7AF-6C46-23A4443570BA}"/>
              </a:ext>
            </a:extLst>
          </p:cNvPr>
          <p:cNvSpPr/>
          <p:nvPr/>
        </p:nvSpPr>
        <p:spPr>
          <a:xfrm>
            <a:off x="9804806" y="3000375"/>
            <a:ext cx="3380842" cy="1085850"/>
          </a:xfrm>
          <a:prstGeom prst="rect">
            <a:avLst/>
          </a:prstGeom>
          <a:solidFill>
            <a:srgbClr val="529F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rebuchet MS" panose="020B0703020202090204" pitchFamily="34" charset="0"/>
              </a:rPr>
              <a:t>AFTER</a:t>
            </a:r>
            <a:endParaRPr lang="en-US" sz="4000" dirty="0">
              <a:solidFill>
                <a:schemeClr val="tx1"/>
              </a:solidFill>
              <a:latin typeface="Trebuchet MS" panose="020B0703020202090204" pitchFamily="34" charset="0"/>
            </a:endParaRPr>
          </a:p>
        </p:txBody>
      </p:sp>
      <p:sp>
        <p:nvSpPr>
          <p:cNvPr id="7" name="Frame 6">
            <a:extLst>
              <a:ext uri="{FF2B5EF4-FFF2-40B4-BE49-F238E27FC236}">
                <a16:creationId xmlns:a16="http://schemas.microsoft.com/office/drawing/2014/main" id="{5C898362-09B2-6126-7DFE-FDC3EBCB39A1}"/>
              </a:ext>
            </a:extLst>
          </p:cNvPr>
          <p:cNvSpPr/>
          <p:nvPr/>
        </p:nvSpPr>
        <p:spPr>
          <a:xfrm>
            <a:off x="1238252" y="4583466"/>
            <a:ext cx="3923976" cy="8429625"/>
          </a:xfrm>
          <a:prstGeom prst="frame">
            <a:avLst>
              <a:gd name="adj1" fmla="val 3872"/>
            </a:avLst>
          </a:prstGeom>
          <a:solidFill>
            <a:srgbClr val="529F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Training patients and staff on self-security issues</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Training on best practices in resource-limited setting</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Medication stockpiling</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Training patients on emergency dietary restrictions</a:t>
            </a:r>
          </a:p>
        </p:txBody>
      </p:sp>
      <p:sp>
        <p:nvSpPr>
          <p:cNvPr id="8" name="Frame 7">
            <a:extLst>
              <a:ext uri="{FF2B5EF4-FFF2-40B4-BE49-F238E27FC236}">
                <a16:creationId xmlns:a16="http://schemas.microsoft.com/office/drawing/2014/main" id="{7F7313CC-25A9-1027-8C6B-3073D4CF5133}"/>
              </a:ext>
            </a:extLst>
          </p:cNvPr>
          <p:cNvSpPr/>
          <p:nvPr/>
        </p:nvSpPr>
        <p:spPr>
          <a:xfrm>
            <a:off x="5834279" y="4579047"/>
            <a:ext cx="3380842" cy="8429625"/>
          </a:xfrm>
          <a:prstGeom prst="frame">
            <a:avLst>
              <a:gd name="adj1" fmla="val 3872"/>
            </a:avLst>
          </a:prstGeom>
          <a:solidFill>
            <a:srgbClr val="2257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Field hospitals</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Evacuations</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Telemedicine</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Rotating schedule for staff</a:t>
            </a:r>
          </a:p>
        </p:txBody>
      </p:sp>
      <p:sp>
        <p:nvSpPr>
          <p:cNvPr id="9" name="Frame 8">
            <a:extLst>
              <a:ext uri="{FF2B5EF4-FFF2-40B4-BE49-F238E27FC236}">
                <a16:creationId xmlns:a16="http://schemas.microsoft.com/office/drawing/2014/main" id="{A634D34E-0382-DF7F-3850-C6B0FD94CE92}"/>
              </a:ext>
            </a:extLst>
          </p:cNvPr>
          <p:cNvSpPr/>
          <p:nvPr/>
        </p:nvSpPr>
        <p:spPr>
          <a:xfrm>
            <a:off x="9887173" y="4579047"/>
            <a:ext cx="3317306" cy="8429625"/>
          </a:xfrm>
          <a:prstGeom prst="frame">
            <a:avLst>
              <a:gd name="adj1" fmla="val 3872"/>
            </a:avLst>
          </a:prstGeom>
          <a:solidFill>
            <a:srgbClr val="529F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chemeClr val="tx1"/>
                </a:solidFill>
                <a:latin typeface="Trebuchet MS" panose="020B0703020202090204" pitchFamily="34" charset="0"/>
              </a:rPr>
              <a:t>Restoration of services</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Address mental health</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a:p>
            <a:pPr marL="457200" indent="-457200">
              <a:buFont typeface="Arial" panose="020B0604020202020204" pitchFamily="34" charset="0"/>
              <a:buChar char="•"/>
            </a:pPr>
            <a:r>
              <a:rPr lang="en-US" sz="3200" dirty="0">
                <a:solidFill>
                  <a:schemeClr val="tx1"/>
                </a:solidFill>
                <a:latin typeface="Trebuchet MS" panose="020B0703020202090204" pitchFamily="34" charset="0"/>
              </a:rPr>
              <a:t>Debriefing</a:t>
            </a:r>
          </a:p>
          <a:p>
            <a:pPr marL="457200" indent="-457200">
              <a:buFont typeface="Arial" panose="020B0604020202020204" pitchFamily="34" charset="0"/>
              <a:buChar char="•"/>
            </a:pPr>
            <a:endParaRPr lang="en-US" sz="3200" dirty="0">
              <a:solidFill>
                <a:schemeClr val="tx1"/>
              </a:solidFill>
              <a:latin typeface="Trebuchet MS" panose="020B0703020202090204" pitchFamily="34" charset="0"/>
            </a:endParaRPr>
          </a:p>
        </p:txBody>
      </p:sp>
      <p:sp>
        <p:nvSpPr>
          <p:cNvPr id="10" name="TextBox 9">
            <a:extLst>
              <a:ext uri="{FF2B5EF4-FFF2-40B4-BE49-F238E27FC236}">
                <a16:creationId xmlns:a16="http://schemas.microsoft.com/office/drawing/2014/main" id="{FD8991AD-81F2-51D1-873B-3ED92186690C}"/>
              </a:ext>
            </a:extLst>
          </p:cNvPr>
          <p:cNvSpPr txBox="1"/>
          <p:nvPr/>
        </p:nvSpPr>
        <p:spPr>
          <a:xfrm>
            <a:off x="1238251" y="1085850"/>
            <a:ext cx="11966227" cy="1089529"/>
          </a:xfrm>
          <a:prstGeom prst="rect">
            <a:avLst/>
          </a:prstGeom>
          <a:noFill/>
        </p:spPr>
        <p:txBody>
          <a:bodyPr wrap="square" rtlCol="0">
            <a:spAutoFit/>
          </a:bodyPr>
          <a:lstStyle/>
          <a:p>
            <a:pPr algn="ctr"/>
            <a:r>
              <a:rPr lang="en-US" sz="7200" b="1" dirty="0">
                <a:solidFill>
                  <a:srgbClr val="2668A0"/>
                </a:solidFill>
                <a:latin typeface="Trebuchet MS" panose="020B0703020202090204" pitchFamily="34" charset="0"/>
              </a:rPr>
              <a:t>Kidney Care in Conflicts</a:t>
            </a:r>
          </a:p>
        </p:txBody>
      </p:sp>
    </p:spTree>
    <p:extLst>
      <p:ext uri="{BB962C8B-B14F-4D97-AF65-F5344CB8AC3E}">
        <p14:creationId xmlns:p14="http://schemas.microsoft.com/office/powerpoint/2010/main" val="18259702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91AE715-35C0-A661-106B-2F609CB6876C}"/>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54FE3C5E-85DC-CC11-72B1-916A91D8294D}"/>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29F51618-642C-F560-A8E9-B9468241CA70}"/>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5E503713-DE42-186A-3C9C-C5B84AF012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8667E6CD-B498-EF8E-52DD-1A313FD2C436}"/>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E645BCAF-2EF7-E340-C8F5-CFC637BA1C21}"/>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Disaster Nephrology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15EB8243-C268-CD54-1A4D-F0308EEA4D17}"/>
              </a:ext>
            </a:extLst>
          </p:cNvPr>
          <p:cNvSpPr/>
          <p:nvPr/>
        </p:nvSpPr>
        <p:spPr>
          <a:xfrm>
            <a:off x="17963804" y="8301759"/>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In Conflicts</a:t>
            </a:r>
          </a:p>
        </p:txBody>
      </p:sp>
      <p:sp>
        <p:nvSpPr>
          <p:cNvPr id="5" name="Google Shape;1692;p155">
            <a:extLst>
              <a:ext uri="{FF2B5EF4-FFF2-40B4-BE49-F238E27FC236}">
                <a16:creationId xmlns:a16="http://schemas.microsoft.com/office/drawing/2014/main" id="{8275B284-54D8-77C3-BE14-4B33B5731F08}"/>
              </a:ext>
            </a:extLst>
          </p:cNvPr>
          <p:cNvSpPr/>
          <p:nvPr/>
        </p:nvSpPr>
        <p:spPr>
          <a:xfrm>
            <a:off x="16088779" y="6659280"/>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6BFFE2F5-BE4E-26BF-DB1A-5ED9C9D6FA54}"/>
              </a:ext>
            </a:extLst>
          </p:cNvPr>
          <p:cNvSpPr/>
          <p:nvPr/>
        </p:nvSpPr>
        <p:spPr>
          <a:xfrm>
            <a:off x="11712144" y="8465560"/>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In N</a:t>
            </a:r>
            <a:r>
              <a:rPr lang="en-US" sz="4400" b="1" dirty="0">
                <a:solidFill>
                  <a:srgbClr val="235451"/>
                </a:solidFill>
                <a:latin typeface="Trebuchet MS" panose="020B0703020202090204" pitchFamily="34" charset="0"/>
                <a:ea typeface="Calibri"/>
                <a:cs typeface="Calibri"/>
                <a:sym typeface="Calibri"/>
              </a:rPr>
              <a:t>a</a:t>
            </a:r>
            <a:r>
              <a:rPr lang="en" sz="4400" b="1" dirty="0">
                <a:solidFill>
                  <a:srgbClr val="235451"/>
                </a:solidFill>
                <a:latin typeface="Trebuchet MS" panose="020B0703020202090204" pitchFamily="34" charset="0"/>
                <a:ea typeface="Calibri"/>
                <a:cs typeface="Calibri"/>
                <a:sym typeface="Calibri"/>
              </a:rPr>
              <a:t>tural Disasters</a:t>
            </a:r>
            <a:endParaRPr sz="4400" dirty="0">
              <a:solidFill>
                <a:srgbClr val="235451"/>
              </a:solidFill>
              <a:latin typeface="Trebuchet MS" panose="020B0703020202090204" pitchFamily="34" charset="0"/>
            </a:endParaRPr>
          </a:p>
        </p:txBody>
      </p:sp>
      <p:pic>
        <p:nvPicPr>
          <p:cNvPr id="10" name="Picture 9" descr="A hole in a glass&#10;&#10;Description automatically generated">
            <a:extLst>
              <a:ext uri="{FF2B5EF4-FFF2-40B4-BE49-F238E27FC236}">
                <a16:creationId xmlns:a16="http://schemas.microsoft.com/office/drawing/2014/main" id="{76F83F8F-EA99-1994-0C6C-CEE60B9CDA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00541" y="5135280"/>
            <a:ext cx="4572000" cy="3043518"/>
          </a:xfrm>
          <a:prstGeom prst="rect">
            <a:avLst/>
          </a:prstGeom>
          <a:ln w="38100">
            <a:solidFill>
              <a:srgbClr val="15325D"/>
            </a:solidFill>
          </a:ln>
        </p:spPr>
      </p:pic>
      <p:pic>
        <p:nvPicPr>
          <p:cNvPr id="7" name="Picture 6" descr="A car in a city&#10;&#10;Description automatically generated">
            <a:extLst>
              <a:ext uri="{FF2B5EF4-FFF2-40B4-BE49-F238E27FC236}">
                <a16:creationId xmlns:a16="http://schemas.microsoft.com/office/drawing/2014/main" id="{4E64D3D7-07B0-E54F-4711-921035A25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pic>
        <p:nvPicPr>
          <p:cNvPr id="8" name="Picture 7" descr="A hurricane in the ocean&#10;&#10;Description automatically generated">
            <a:extLst>
              <a:ext uri="{FF2B5EF4-FFF2-40B4-BE49-F238E27FC236}">
                <a16:creationId xmlns:a16="http://schemas.microsoft.com/office/drawing/2014/main" id="{4CABFB95-FF60-F1FD-670A-CFF5E3EB5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1999" y="5142510"/>
            <a:ext cx="3968465" cy="3044952"/>
          </a:xfrm>
          <a:prstGeom prst="rect">
            <a:avLst/>
          </a:prstGeom>
          <a:ln w="38100">
            <a:solidFill>
              <a:srgbClr val="15325D"/>
            </a:solidFill>
          </a:ln>
        </p:spPr>
      </p:pic>
    </p:spTree>
    <p:extLst>
      <p:ext uri="{BB962C8B-B14F-4D97-AF65-F5344CB8AC3E}">
        <p14:creationId xmlns:p14="http://schemas.microsoft.com/office/powerpoint/2010/main" val="343301674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B44F527A-183C-95DE-518E-B4FE7AF3BB02}"/>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2665C5C-AC8B-9E5D-6125-D011CD8A6695}"/>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A7A1E467-591E-27D7-117C-CC23B4545FE9}"/>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A879529D-5E5F-E11B-C904-A70AC8AFECF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75AAA5E5-EC20-2993-F42A-A35B859636B2}"/>
              </a:ext>
            </a:extLst>
          </p:cNvPr>
          <p:cNvSpPr/>
          <p:nvPr/>
        </p:nvSpPr>
        <p:spPr>
          <a:xfrm>
            <a:off x="12192000" y="2485736"/>
            <a:ext cx="11613776"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Genetics</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C6E576FF-CD60-9F61-F33D-532F0DAFB3F5}"/>
              </a:ext>
            </a:extLst>
          </p:cNvPr>
          <p:cNvSpPr txBox="1"/>
          <p:nvPr/>
        </p:nvSpPr>
        <p:spPr>
          <a:xfrm>
            <a:off x="13193450" y="4484575"/>
            <a:ext cx="9107750" cy="6037300"/>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Matthew Gross</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Jordan Nestor</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Elena Cervantes</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Matthew Sparks</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car with doors coming out of the back of the car&#10;&#10;Description automatically generated">
            <a:extLst>
              <a:ext uri="{FF2B5EF4-FFF2-40B4-BE49-F238E27FC236}">
                <a16:creationId xmlns:a16="http://schemas.microsoft.com/office/drawing/2014/main" id="{911A4C78-B722-0F4E-306C-0677237A70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4280" cy="11384280"/>
          </a:xfrm>
          <a:prstGeom prst="rect">
            <a:avLst/>
          </a:prstGeom>
          <a:ln w="38100">
            <a:solidFill>
              <a:srgbClr val="E56A36"/>
            </a:solidFill>
          </a:ln>
        </p:spPr>
      </p:pic>
    </p:spTree>
    <p:extLst>
      <p:ext uri="{BB962C8B-B14F-4D97-AF65-F5344CB8AC3E}">
        <p14:creationId xmlns:p14="http://schemas.microsoft.com/office/powerpoint/2010/main" val="38433021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A630C313-C098-1018-3AF2-96410C26DE70}"/>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ABFF122E-0997-9395-A060-A899280B265D}"/>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72567B27-1B2C-EFCF-592C-096D7D1F9E05}"/>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36FD0D6D-29EE-9FAE-A766-14C0CAC8855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116A850E-0BD6-9F2C-86D5-D058773DFE85}"/>
              </a:ext>
            </a:extLst>
          </p:cNvPr>
          <p:cNvSpPr/>
          <p:nvPr/>
        </p:nvSpPr>
        <p:spPr>
          <a:xfrm>
            <a:off x="578224" y="1163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Genetics in FSGS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hand holding tweezers to a dna strand&#10;&#10;Description automatically generated">
            <a:extLst>
              <a:ext uri="{FF2B5EF4-FFF2-40B4-BE49-F238E27FC236}">
                <a16:creationId xmlns:a16="http://schemas.microsoft.com/office/drawing/2014/main" id="{AFF88EB2-6E29-0D9D-94C5-84F0542A6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2336800"/>
            <a:ext cx="13716000" cy="9144000"/>
          </a:xfrm>
          <a:prstGeom prst="rect">
            <a:avLst/>
          </a:prstGeom>
          <a:ln w="38100">
            <a:solidFill>
              <a:srgbClr val="15325D"/>
            </a:solidFill>
          </a:ln>
        </p:spPr>
      </p:pic>
    </p:spTree>
    <p:extLst>
      <p:ext uri="{BB962C8B-B14F-4D97-AF65-F5344CB8AC3E}">
        <p14:creationId xmlns:p14="http://schemas.microsoft.com/office/powerpoint/2010/main" val="16384344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2FA398A2-AF1B-5054-BC12-94EC87FBEDE4}"/>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D7234747-1467-DD31-7B19-3BEEF408D731}"/>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2A457CEE-3B25-28C1-4BDB-CF09BD49D6D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27B52055-0A3C-341D-0657-8D8C0C1E5EE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79;p1">
            <a:extLst>
              <a:ext uri="{FF2B5EF4-FFF2-40B4-BE49-F238E27FC236}">
                <a16:creationId xmlns:a16="http://schemas.microsoft.com/office/drawing/2014/main" id="{78FE602D-B8AA-2580-1B80-719C1621D7BB}"/>
              </a:ext>
            </a:extLst>
          </p:cNvPr>
          <p:cNvSpPr txBox="1"/>
          <p:nvPr/>
        </p:nvSpPr>
        <p:spPr>
          <a:xfrm>
            <a:off x="5493250" y="777125"/>
            <a:ext cx="12759600" cy="18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rgbClr val="2668A0"/>
                </a:solidFill>
                <a:latin typeface="Trebuchet MS"/>
                <a:ea typeface="Trebuchet MS"/>
                <a:cs typeface="Trebuchet MS"/>
                <a:sym typeface="Trebuchet MS"/>
              </a:rPr>
              <a:t>Genetics in FSGS</a:t>
            </a:r>
            <a:endParaRPr sz="7200" b="1" dirty="0">
              <a:solidFill>
                <a:srgbClr val="2668A0"/>
              </a:solidFill>
              <a:latin typeface="Trebuchet MS"/>
              <a:ea typeface="Trebuchet MS"/>
              <a:cs typeface="Trebuchet MS"/>
              <a:sym typeface="Trebuchet MS"/>
            </a:endParaRPr>
          </a:p>
        </p:txBody>
      </p:sp>
      <p:sp>
        <p:nvSpPr>
          <p:cNvPr id="3" name="Google Shape;80;p1">
            <a:extLst>
              <a:ext uri="{FF2B5EF4-FFF2-40B4-BE49-F238E27FC236}">
                <a16:creationId xmlns:a16="http://schemas.microsoft.com/office/drawing/2014/main" id="{0837E940-EF33-EE79-136C-2B9CF12A010C}"/>
              </a:ext>
            </a:extLst>
          </p:cNvPr>
          <p:cNvSpPr txBox="1"/>
          <p:nvPr/>
        </p:nvSpPr>
        <p:spPr>
          <a:xfrm>
            <a:off x="1017486" y="2427775"/>
            <a:ext cx="22579179" cy="9747600"/>
          </a:xfrm>
          <a:prstGeom prst="rect">
            <a:avLst/>
          </a:prstGeom>
          <a:noFill/>
          <a:ln>
            <a:noFill/>
          </a:ln>
        </p:spPr>
        <p:txBody>
          <a:bodyPr spcFirstLastPara="1" wrap="square" lIns="91425" tIns="91425" rIns="91425" bIns="91425" anchor="t" anchorCtr="0">
            <a:noAutofit/>
          </a:bodyPr>
          <a:lstStyle/>
          <a:p>
            <a:pPr marL="38100" lvl="0" algn="l" rtl="0">
              <a:spcBef>
                <a:spcPts val="0"/>
              </a:spcBef>
              <a:spcAft>
                <a:spcPts val="0"/>
              </a:spcAft>
              <a:buSzPts val="3000"/>
            </a:pPr>
            <a:r>
              <a:rPr lang="en-US" sz="3000" dirty="0">
                <a:solidFill>
                  <a:schemeClr val="tx1"/>
                </a:solidFill>
                <a:latin typeface="Trebuchet MS"/>
                <a:ea typeface="Trebuchet MS"/>
                <a:cs typeface="Trebuchet MS"/>
                <a:sym typeface="Trebuchet MS"/>
              </a:rPr>
              <a:t>The following are the most common genes with mutations known to cause genetic FSGS</a:t>
            </a:r>
            <a:r>
              <a:rPr lang="en-US" sz="3000" dirty="0">
                <a:solidFill>
                  <a:srgbClr val="22576A"/>
                </a:solidFill>
                <a:latin typeface="Trebuchet MS"/>
                <a:ea typeface="Trebuchet MS"/>
                <a:cs typeface="Trebuchet MS"/>
                <a:sym typeface="Trebuchet MS"/>
              </a:rPr>
              <a:t>:</a:t>
            </a:r>
          </a:p>
          <a:p>
            <a:pPr marL="38100" lvl="0" algn="l" rtl="0">
              <a:spcBef>
                <a:spcPts val="0"/>
              </a:spcBef>
              <a:spcAft>
                <a:spcPts val="0"/>
              </a:spcAft>
              <a:buSzPts val="3000"/>
            </a:pPr>
            <a:endParaRPr lang="en-US" sz="3000" dirty="0">
              <a:latin typeface="Trebuchet MS"/>
              <a:ea typeface="Trebuchet MS"/>
              <a:cs typeface="Trebuchet MS"/>
              <a:sym typeface="Trebuchet MS"/>
            </a:endParaRPr>
          </a:p>
        </p:txBody>
      </p:sp>
      <p:graphicFrame>
        <p:nvGraphicFramePr>
          <p:cNvPr id="4" name="Table 3">
            <a:extLst>
              <a:ext uri="{FF2B5EF4-FFF2-40B4-BE49-F238E27FC236}">
                <a16:creationId xmlns:a16="http://schemas.microsoft.com/office/drawing/2014/main" id="{27B74018-DE80-14E0-68BE-3FC9E779B9EF}"/>
              </a:ext>
            </a:extLst>
          </p:cNvPr>
          <p:cNvGraphicFramePr>
            <a:graphicFrameLocks noGrp="1"/>
          </p:cNvGraphicFramePr>
          <p:nvPr>
            <p:extLst>
              <p:ext uri="{D42A27DB-BD31-4B8C-83A1-F6EECF244321}">
                <p14:modId xmlns:p14="http://schemas.microsoft.com/office/powerpoint/2010/main" val="2363063078"/>
              </p:ext>
            </p:extLst>
          </p:nvPr>
        </p:nvGraphicFramePr>
        <p:xfrm>
          <a:off x="2264389" y="3203344"/>
          <a:ext cx="18785861" cy="8503018"/>
        </p:xfrm>
        <a:graphic>
          <a:graphicData uri="http://schemas.openxmlformats.org/drawingml/2006/table">
            <a:tbl>
              <a:tblPr>
                <a:effectLst>
                  <a:outerShdw blurRad="50800" dist="177800" dir="2700000" algn="ctr" rotWithShape="0">
                    <a:schemeClr val="tx2">
                      <a:alpha val="40000"/>
                    </a:schemeClr>
                  </a:outerShdw>
                </a:effectLst>
                <a:tableStyleId>{BC89EF96-8CEA-46FF-86C4-4CE0E7609802}</a:tableStyleId>
              </a:tblPr>
              <a:tblGrid>
                <a:gridCol w="2415905">
                  <a:extLst>
                    <a:ext uri="{9D8B030D-6E8A-4147-A177-3AD203B41FA5}">
                      <a16:colId xmlns:a16="http://schemas.microsoft.com/office/drawing/2014/main" val="1653711319"/>
                    </a:ext>
                  </a:extLst>
                </a:gridCol>
                <a:gridCol w="5146811">
                  <a:extLst>
                    <a:ext uri="{9D8B030D-6E8A-4147-A177-3AD203B41FA5}">
                      <a16:colId xmlns:a16="http://schemas.microsoft.com/office/drawing/2014/main" val="3572658358"/>
                    </a:ext>
                  </a:extLst>
                </a:gridCol>
                <a:gridCol w="4354994">
                  <a:extLst>
                    <a:ext uri="{9D8B030D-6E8A-4147-A177-3AD203B41FA5}">
                      <a16:colId xmlns:a16="http://schemas.microsoft.com/office/drawing/2014/main" val="3466219081"/>
                    </a:ext>
                  </a:extLst>
                </a:gridCol>
                <a:gridCol w="6868151">
                  <a:extLst>
                    <a:ext uri="{9D8B030D-6E8A-4147-A177-3AD203B41FA5}">
                      <a16:colId xmlns:a16="http://schemas.microsoft.com/office/drawing/2014/main" val="366232272"/>
                    </a:ext>
                  </a:extLst>
                </a:gridCol>
              </a:tblGrid>
              <a:tr h="556922">
                <a:tc>
                  <a:txBody>
                    <a:bodyPr/>
                    <a:lstStyle/>
                    <a:p>
                      <a:pPr algn="ctr"/>
                      <a:r>
                        <a:rPr lang="en-US" sz="2800" b="1" dirty="0">
                          <a:solidFill>
                            <a:srgbClr val="22576A"/>
                          </a:solidFill>
                          <a:latin typeface="Trebuchet MS" panose="020B0603020202020204" pitchFamily="34" charset="0"/>
                        </a:rPr>
                        <a:t>Gene(s)</a:t>
                      </a:r>
                    </a:p>
                  </a:txBody>
                  <a:tcPr marL="40755" marR="40755" marT="20378" marB="20378" anchor="ctr">
                    <a:solidFill>
                      <a:srgbClr val="E8ECF7"/>
                    </a:solidFill>
                  </a:tcPr>
                </a:tc>
                <a:tc>
                  <a:txBody>
                    <a:bodyPr/>
                    <a:lstStyle/>
                    <a:p>
                      <a:pPr algn="ctr"/>
                      <a:r>
                        <a:rPr lang="en-US" sz="2800" b="1" dirty="0">
                          <a:solidFill>
                            <a:srgbClr val="22576A"/>
                          </a:solidFill>
                          <a:latin typeface="Trebuchet MS" panose="020B0603020202020204" pitchFamily="34" charset="0"/>
                        </a:rPr>
                        <a:t>Function &amp; Role</a:t>
                      </a:r>
                    </a:p>
                  </a:txBody>
                  <a:tcPr marL="40755" marR="40755" marT="20378" marB="20378" anchor="ctr">
                    <a:solidFill>
                      <a:srgbClr val="E8ECF7"/>
                    </a:solidFill>
                  </a:tcPr>
                </a:tc>
                <a:tc>
                  <a:txBody>
                    <a:bodyPr/>
                    <a:lstStyle/>
                    <a:p>
                      <a:pPr algn="ctr"/>
                      <a:r>
                        <a:rPr lang="en-US" sz="2800" b="1" dirty="0">
                          <a:solidFill>
                            <a:srgbClr val="22576A"/>
                          </a:solidFill>
                          <a:latin typeface="Trebuchet MS" panose="020B0603020202020204" pitchFamily="34" charset="0"/>
                        </a:rPr>
                        <a:t>Inheritance Pattern</a:t>
                      </a:r>
                    </a:p>
                  </a:txBody>
                  <a:tcPr marL="40755" marR="40755" marT="20378" marB="20378" anchor="ctr">
                    <a:solidFill>
                      <a:srgbClr val="E8ECF7"/>
                    </a:solidFill>
                  </a:tcPr>
                </a:tc>
                <a:tc>
                  <a:txBody>
                    <a:bodyPr/>
                    <a:lstStyle/>
                    <a:p>
                      <a:pPr algn="ctr"/>
                      <a:r>
                        <a:rPr lang="en-US" sz="2800" b="1" dirty="0">
                          <a:solidFill>
                            <a:srgbClr val="22576A"/>
                          </a:solidFill>
                          <a:latin typeface="Trebuchet MS" panose="020B0603020202020204" pitchFamily="34" charset="0"/>
                        </a:rPr>
                        <a:t>Clinical Significance</a:t>
                      </a:r>
                    </a:p>
                  </a:txBody>
                  <a:tcPr marL="40755" marR="40755" marT="20378" marB="20378" anchor="ctr">
                    <a:solidFill>
                      <a:srgbClr val="E8ECF7"/>
                    </a:solidFill>
                  </a:tcPr>
                </a:tc>
                <a:extLst>
                  <a:ext uri="{0D108BD9-81ED-4DB2-BD59-A6C34878D82A}">
                    <a16:rowId xmlns:a16="http://schemas.microsoft.com/office/drawing/2014/main" val="2697277716"/>
                  </a:ext>
                </a:extLst>
              </a:tr>
              <a:tr h="1290079">
                <a:tc>
                  <a:txBody>
                    <a:bodyPr/>
                    <a:lstStyle/>
                    <a:p>
                      <a:pPr algn="ctr"/>
                      <a:r>
                        <a:rPr lang="en-US" sz="2800" b="1" dirty="0">
                          <a:solidFill>
                            <a:srgbClr val="22576A"/>
                          </a:solidFill>
                          <a:latin typeface="Trebuchet MS" panose="020B0603020202020204" pitchFamily="34" charset="0"/>
                        </a:rPr>
                        <a:t>NPHS1 &amp; NPHS2</a:t>
                      </a:r>
                      <a:endParaRPr lang="en-US" sz="2800" dirty="0">
                        <a:solidFill>
                          <a:srgbClr val="22576A"/>
                        </a:solidFill>
                        <a:latin typeface="Trebuchet MS" panose="020B0603020202020204" pitchFamily="34" charset="0"/>
                      </a:endParaRPr>
                    </a:p>
                  </a:txBody>
                  <a:tcPr marL="40755" marR="40755" marT="20378" marB="20378" anchor="ctr">
                    <a:solidFill>
                      <a:srgbClr val="E8ECF7"/>
                    </a:solidFill>
                  </a:tcPr>
                </a:tc>
                <a:tc>
                  <a:txBody>
                    <a:bodyPr/>
                    <a:lstStyle/>
                    <a:p>
                      <a:r>
                        <a:rPr lang="en-US" sz="2700" dirty="0">
                          <a:solidFill>
                            <a:schemeClr val="tx1"/>
                          </a:solidFill>
                          <a:latin typeface="Trebuchet MS" panose="020B0603020202020204" pitchFamily="34" charset="0"/>
                        </a:rPr>
                        <a:t>Podocyte signaling and slit diaphragm formation</a:t>
                      </a:r>
                    </a:p>
                  </a:txBody>
                  <a:tcPr marL="40755" marR="40755" marT="20378" marB="20378" anchor="ctr"/>
                </a:tc>
                <a:tc>
                  <a:txBody>
                    <a:bodyPr/>
                    <a:lstStyle/>
                    <a:p>
                      <a:r>
                        <a:rPr lang="en-US" sz="2700" dirty="0">
                          <a:solidFill>
                            <a:schemeClr val="tx1"/>
                          </a:solidFill>
                          <a:latin typeface="Trebuchet MS" panose="020B0603020202020204" pitchFamily="34" charset="0"/>
                        </a:rPr>
                        <a:t>Autosomal </a:t>
                      </a:r>
                      <a:r>
                        <a:rPr lang="en-US" sz="2700" b="1" dirty="0">
                          <a:solidFill>
                            <a:schemeClr val="tx1"/>
                          </a:solidFill>
                          <a:latin typeface="Trebuchet MS" panose="020B0603020202020204" pitchFamily="34" charset="0"/>
                        </a:rPr>
                        <a:t>recessive</a:t>
                      </a:r>
                    </a:p>
                  </a:txBody>
                  <a:tcPr marL="40755" marR="40755" marT="20378" marB="20378" anchor="ctr"/>
                </a:tc>
                <a:tc>
                  <a:txBody>
                    <a:bodyPr/>
                    <a:lstStyle/>
                    <a:p>
                      <a:r>
                        <a:rPr lang="en-US" sz="2700" dirty="0">
                          <a:solidFill>
                            <a:schemeClr val="tx1"/>
                          </a:solidFill>
                          <a:latin typeface="Trebuchet MS" panose="020B0603020202020204" pitchFamily="34" charset="0"/>
                        </a:rPr>
                        <a:t>Early-onset disease, including nephrotic syndrome of the Finnish type</a:t>
                      </a:r>
                    </a:p>
                  </a:txBody>
                  <a:tcPr marL="40755" marR="40755" marT="20378" marB="20378" anchor="ctr"/>
                </a:tc>
                <a:extLst>
                  <a:ext uri="{0D108BD9-81ED-4DB2-BD59-A6C34878D82A}">
                    <a16:rowId xmlns:a16="http://schemas.microsoft.com/office/drawing/2014/main" val="401329069"/>
                  </a:ext>
                </a:extLst>
              </a:tr>
              <a:tr h="2194543">
                <a:tc>
                  <a:txBody>
                    <a:bodyPr/>
                    <a:lstStyle/>
                    <a:p>
                      <a:pPr algn="ctr"/>
                      <a:r>
                        <a:rPr lang="en-US" sz="2800" b="1" dirty="0">
                          <a:solidFill>
                            <a:srgbClr val="22576A"/>
                          </a:solidFill>
                          <a:latin typeface="Trebuchet MS" panose="020B0603020202020204" pitchFamily="34" charset="0"/>
                        </a:rPr>
                        <a:t>COL4A3/4/5</a:t>
                      </a:r>
                      <a:endParaRPr lang="en-US" sz="2800" dirty="0">
                        <a:solidFill>
                          <a:srgbClr val="22576A"/>
                        </a:solidFill>
                        <a:latin typeface="Trebuchet MS" panose="020B0603020202020204" pitchFamily="34" charset="0"/>
                      </a:endParaRPr>
                    </a:p>
                  </a:txBody>
                  <a:tcPr marL="40755" marR="40755" marT="20378" marB="20378" anchor="ctr">
                    <a:solidFill>
                      <a:srgbClr val="E8ECF7"/>
                    </a:solidFill>
                  </a:tcPr>
                </a:tc>
                <a:tc>
                  <a:txBody>
                    <a:bodyPr/>
                    <a:lstStyle/>
                    <a:p>
                      <a:r>
                        <a:rPr lang="en-US" sz="2700" dirty="0">
                          <a:solidFill>
                            <a:schemeClr val="tx1"/>
                          </a:solidFill>
                          <a:latin typeface="Trebuchet MS" panose="020B0603020202020204" pitchFamily="34" charset="0"/>
                        </a:rPr>
                        <a:t>Form a heterotrimer essential for basement membrane structure in glomerulus, cochlea, and eye</a:t>
                      </a:r>
                    </a:p>
                  </a:txBody>
                  <a:tcPr marL="40755" marR="40755" marT="20378" marB="20378" anchor="ctr"/>
                </a:tc>
                <a:tc>
                  <a:txBody>
                    <a:bodyPr/>
                    <a:lstStyle/>
                    <a:p>
                      <a:r>
                        <a:rPr lang="en-US" sz="2700" dirty="0">
                          <a:solidFill>
                            <a:schemeClr val="tx1"/>
                          </a:solidFill>
                          <a:latin typeface="Trebuchet MS" panose="020B0603020202020204" pitchFamily="34" charset="0"/>
                        </a:rPr>
                        <a:t>Variable in Alport’s: </a:t>
                      </a:r>
                      <a:r>
                        <a:rPr lang="en-US" sz="2700" b="1" dirty="0">
                          <a:solidFill>
                            <a:schemeClr val="tx1"/>
                          </a:solidFill>
                          <a:latin typeface="Trebuchet MS" panose="020B0603020202020204" pitchFamily="34" charset="0"/>
                        </a:rPr>
                        <a:t>X-linked (COL4A5, most common</a:t>
                      </a:r>
                      <a:r>
                        <a:rPr lang="en-US" sz="2700" dirty="0">
                          <a:solidFill>
                            <a:schemeClr val="tx1"/>
                          </a:solidFill>
                          <a:latin typeface="Trebuchet MS" panose="020B0603020202020204" pitchFamily="34" charset="0"/>
                        </a:rPr>
                        <a:t>), Autosomal recessive or dominant (COL4A3/A4)</a:t>
                      </a:r>
                    </a:p>
                  </a:txBody>
                  <a:tcPr marL="40755" marR="40755" marT="20378" marB="20378" anchor="ctr"/>
                </a:tc>
                <a:tc>
                  <a:txBody>
                    <a:bodyPr/>
                    <a:lstStyle/>
                    <a:p>
                      <a:r>
                        <a:rPr lang="en-US" sz="2700" dirty="0">
                          <a:solidFill>
                            <a:schemeClr val="tx1"/>
                          </a:solidFill>
                          <a:latin typeface="Trebuchet MS" panose="020B0603020202020204" pitchFamily="34" charset="0"/>
                        </a:rPr>
                        <a:t>Associated with Alport syndrome, thin basement membrane disease, hereditary FSGS, and auditory/ocular involvement</a:t>
                      </a:r>
                    </a:p>
                  </a:txBody>
                  <a:tcPr marL="40755" marR="40755" marT="20378" marB="20378" anchor="ctr"/>
                </a:tc>
                <a:extLst>
                  <a:ext uri="{0D108BD9-81ED-4DB2-BD59-A6C34878D82A}">
                    <a16:rowId xmlns:a16="http://schemas.microsoft.com/office/drawing/2014/main" val="3243414959"/>
                  </a:ext>
                </a:extLst>
              </a:tr>
              <a:tr h="2932204">
                <a:tc>
                  <a:txBody>
                    <a:bodyPr/>
                    <a:lstStyle/>
                    <a:p>
                      <a:pPr algn="ctr"/>
                      <a:r>
                        <a:rPr lang="sv-SE" sz="2800" b="1" dirty="0">
                          <a:solidFill>
                            <a:srgbClr val="22576A"/>
                          </a:solidFill>
                          <a:latin typeface="Trebuchet MS" panose="020B0603020202020204" pitchFamily="34" charset="0"/>
                        </a:rPr>
                        <a:t>APOL1 </a:t>
                      </a:r>
                      <a:br>
                        <a:rPr lang="sv-SE" sz="2800" b="1" dirty="0">
                          <a:solidFill>
                            <a:srgbClr val="22576A"/>
                          </a:solidFill>
                          <a:latin typeface="Trebuchet MS" panose="020B0603020202020204" pitchFamily="34" charset="0"/>
                        </a:rPr>
                      </a:br>
                      <a:r>
                        <a:rPr lang="sv-SE" sz="2800" b="1" dirty="0">
                          <a:solidFill>
                            <a:srgbClr val="22576A"/>
                          </a:solidFill>
                          <a:latin typeface="Trebuchet MS" panose="020B0603020202020204" pitchFamily="34" charset="0"/>
                        </a:rPr>
                        <a:t>(G1 &amp; G2 risk alleles)</a:t>
                      </a:r>
                      <a:endParaRPr lang="sv-SE" sz="2800" dirty="0">
                        <a:solidFill>
                          <a:srgbClr val="22576A"/>
                        </a:solidFill>
                        <a:latin typeface="Trebuchet MS" panose="020B0603020202020204" pitchFamily="34" charset="0"/>
                      </a:endParaRPr>
                    </a:p>
                  </a:txBody>
                  <a:tcPr marL="40755" marR="40755" marT="20378" marB="20378" anchor="ctr">
                    <a:solidFill>
                      <a:srgbClr val="E8ECF7"/>
                    </a:solidFill>
                  </a:tcPr>
                </a:tc>
                <a:tc>
                  <a:txBody>
                    <a:bodyPr/>
                    <a:lstStyle/>
                    <a:p>
                      <a:r>
                        <a:rPr lang="en-US" sz="2700" dirty="0">
                          <a:solidFill>
                            <a:schemeClr val="tx1"/>
                          </a:solidFill>
                          <a:latin typeface="Trebuchet MS" panose="020B0603020202020204" pitchFamily="34" charset="0"/>
                        </a:rPr>
                        <a:t>Lipid metabolism, apoptosis, immune regulation</a:t>
                      </a:r>
                      <a:br>
                        <a:rPr lang="en-US" sz="2700" dirty="0">
                          <a:solidFill>
                            <a:schemeClr val="tx1"/>
                          </a:solidFill>
                          <a:latin typeface="Trebuchet MS" panose="020B0603020202020204" pitchFamily="34" charset="0"/>
                        </a:rPr>
                      </a:br>
                      <a:endParaRPr lang="en-US" sz="2700" dirty="0">
                        <a:solidFill>
                          <a:schemeClr val="tx1"/>
                        </a:solidFill>
                        <a:latin typeface="Trebuchet MS" panose="020B0603020202020204" pitchFamily="34" charset="0"/>
                      </a:endParaRPr>
                    </a:p>
                    <a:p>
                      <a:r>
                        <a:rPr lang="en-US" sz="2700" dirty="0">
                          <a:solidFill>
                            <a:schemeClr val="tx1"/>
                          </a:solidFill>
                          <a:latin typeface="Trebuchet MS" panose="020B0603020202020204" pitchFamily="34" charset="0"/>
                        </a:rPr>
                        <a:t>Innate immunity </a:t>
                      </a:r>
                      <a:r>
                        <a:rPr lang="en-US" sz="2700" i="0" dirty="0">
                          <a:solidFill>
                            <a:schemeClr val="tx1"/>
                          </a:solidFill>
                          <a:latin typeface="Trebuchet MS" panose="020B0603020202020204" pitchFamily="34" charset="0"/>
                        </a:rPr>
                        <a:t>against </a:t>
                      </a:r>
                      <a:r>
                        <a:rPr lang="en-US" sz="2700" b="1" i="0" dirty="0">
                          <a:solidFill>
                            <a:schemeClr val="tx1"/>
                          </a:solidFill>
                          <a:latin typeface="Trebuchet MS" panose="020B0603020202020204" pitchFamily="34" charset="0"/>
                        </a:rPr>
                        <a:t>Trypanosoma brucei,</a:t>
                      </a:r>
                      <a:r>
                        <a:rPr lang="en-US" sz="2700" dirty="0">
                          <a:solidFill>
                            <a:schemeClr val="tx1"/>
                          </a:solidFill>
                          <a:latin typeface="Trebuchet MS" panose="020B0603020202020204" pitchFamily="34" charset="0"/>
                        </a:rPr>
                        <a:t> the parasite responsible for African sleeping sickness</a:t>
                      </a:r>
                    </a:p>
                  </a:txBody>
                  <a:tcPr marL="40755" marR="40755" marT="20378" marB="20378" anchor="ctr"/>
                </a:tc>
                <a:tc>
                  <a:txBody>
                    <a:bodyPr/>
                    <a:lstStyle/>
                    <a:p>
                      <a:r>
                        <a:rPr lang="en-US" sz="2700" dirty="0">
                          <a:solidFill>
                            <a:schemeClr val="tx1"/>
                          </a:solidFill>
                          <a:latin typeface="Trebuchet MS" panose="020B0603020202020204" pitchFamily="34" charset="0"/>
                        </a:rPr>
                        <a:t>APOL 1 G1 and G2 alleles -  autosomal </a:t>
                      </a:r>
                      <a:r>
                        <a:rPr lang="en-US" sz="2700" b="1" dirty="0">
                          <a:solidFill>
                            <a:schemeClr val="tx1"/>
                          </a:solidFill>
                          <a:latin typeface="Trebuchet MS" panose="020B0603020202020204" pitchFamily="34" charset="0"/>
                        </a:rPr>
                        <a:t>recessive</a:t>
                      </a:r>
                      <a:r>
                        <a:rPr lang="en-US" sz="2700" dirty="0">
                          <a:solidFill>
                            <a:schemeClr val="tx1"/>
                          </a:solidFill>
                          <a:latin typeface="Trebuchet MS" panose="020B0603020202020204" pitchFamily="34" charset="0"/>
                        </a:rPr>
                        <a:t> </a:t>
                      </a:r>
                      <a:br>
                        <a:rPr lang="en-US" sz="2700" dirty="0">
                          <a:solidFill>
                            <a:schemeClr val="tx1"/>
                          </a:solidFill>
                          <a:latin typeface="Trebuchet MS" panose="020B0603020202020204" pitchFamily="34" charset="0"/>
                        </a:rPr>
                      </a:br>
                      <a:br>
                        <a:rPr lang="en-US" sz="2700" dirty="0">
                          <a:solidFill>
                            <a:schemeClr val="tx1"/>
                          </a:solidFill>
                          <a:latin typeface="Trebuchet MS" panose="020B0603020202020204" pitchFamily="34" charset="0"/>
                        </a:rPr>
                      </a:br>
                      <a:r>
                        <a:rPr lang="en-US" sz="2700" dirty="0">
                          <a:solidFill>
                            <a:schemeClr val="tx1"/>
                          </a:solidFill>
                          <a:latin typeface="Trebuchet MS" panose="020B0603020202020204" pitchFamily="34" charset="0"/>
                        </a:rPr>
                        <a:t>A </a:t>
                      </a:r>
                      <a:r>
                        <a:rPr lang="en-US" sz="2700" b="1" dirty="0">
                          <a:solidFill>
                            <a:schemeClr val="tx1"/>
                          </a:solidFill>
                          <a:latin typeface="Trebuchet MS" panose="020B0603020202020204" pitchFamily="34" charset="0"/>
                        </a:rPr>
                        <a:t>secondary trigger </a:t>
                      </a:r>
                      <a:r>
                        <a:rPr lang="en-US" sz="2700" dirty="0">
                          <a:solidFill>
                            <a:schemeClr val="tx1"/>
                          </a:solidFill>
                          <a:latin typeface="Trebuchet MS" panose="020B0603020202020204" pitchFamily="34" charset="0"/>
                        </a:rPr>
                        <a:t>(infection, obesity, etc.) is required to have the disease</a:t>
                      </a:r>
                    </a:p>
                  </a:txBody>
                  <a:tcPr marL="40755" marR="40755" marT="20378" marB="20378"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solidFill>
                            <a:schemeClr val="tx1"/>
                          </a:solidFill>
                          <a:latin typeface="Trebuchet MS" panose="020B0603020202020204" pitchFamily="34" charset="0"/>
                        </a:rPr>
                        <a:t>Linked to increased FSGS risk</a:t>
                      </a:r>
                    </a:p>
                    <a:p>
                      <a:endParaRPr lang="en-US" sz="2700" dirty="0">
                        <a:solidFill>
                          <a:schemeClr val="tx1"/>
                        </a:solidFill>
                        <a:latin typeface="Trebuchet MS" panose="020B0603020202020204" pitchFamily="34" charset="0"/>
                      </a:endParaRPr>
                    </a:p>
                    <a:p>
                      <a:r>
                        <a:rPr lang="en-US" sz="2700" b="1" dirty="0">
                          <a:solidFill>
                            <a:schemeClr val="tx1"/>
                          </a:solidFill>
                          <a:latin typeface="Trebuchet MS" panose="020B0603020202020204" pitchFamily="34" charset="0"/>
                        </a:rPr>
                        <a:t>Inaxaplin</a:t>
                      </a:r>
                      <a:r>
                        <a:rPr lang="en-US" sz="2700" dirty="0">
                          <a:solidFill>
                            <a:schemeClr val="tx1"/>
                          </a:solidFill>
                          <a:latin typeface="Trebuchet MS" panose="020B0603020202020204" pitchFamily="34" charset="0"/>
                        </a:rPr>
                        <a:t>, an APOL1 channel inhibitor, reduced proteinuria by 48% in Phase 2a trials; currently in Phase 3 trials</a:t>
                      </a:r>
                    </a:p>
                  </a:txBody>
                  <a:tcPr marL="40755" marR="40755" marT="20378" marB="20378" anchor="ctr"/>
                </a:tc>
                <a:extLst>
                  <a:ext uri="{0D108BD9-81ED-4DB2-BD59-A6C34878D82A}">
                    <a16:rowId xmlns:a16="http://schemas.microsoft.com/office/drawing/2014/main" val="2188549639"/>
                  </a:ext>
                </a:extLst>
              </a:tr>
              <a:tr h="1529270">
                <a:tc>
                  <a:txBody>
                    <a:bodyPr/>
                    <a:lstStyle/>
                    <a:p>
                      <a:pPr algn="ctr"/>
                      <a:r>
                        <a:rPr lang="en-US" sz="2800" b="1" dirty="0">
                          <a:solidFill>
                            <a:srgbClr val="22576A"/>
                          </a:solidFill>
                          <a:latin typeface="Trebuchet MS" panose="020B0603020202020204" pitchFamily="34" charset="0"/>
                        </a:rPr>
                        <a:t>ACTN4, TRPC6, INF2</a:t>
                      </a:r>
                      <a:endParaRPr lang="en-US" sz="2800" dirty="0">
                        <a:solidFill>
                          <a:srgbClr val="22576A"/>
                        </a:solidFill>
                        <a:latin typeface="Trebuchet MS" panose="020B0603020202020204" pitchFamily="34" charset="0"/>
                      </a:endParaRPr>
                    </a:p>
                  </a:txBody>
                  <a:tcPr marL="40755" marR="40755" marT="20378" marB="20378" anchor="ctr">
                    <a:solidFill>
                      <a:srgbClr val="E8ECF7"/>
                    </a:solidFill>
                  </a:tcPr>
                </a:tc>
                <a:tc>
                  <a:txBody>
                    <a:bodyPr/>
                    <a:lstStyle/>
                    <a:p>
                      <a:r>
                        <a:rPr lang="en-US" sz="2700">
                          <a:solidFill>
                            <a:schemeClr val="tx1"/>
                          </a:solidFill>
                          <a:latin typeface="Trebuchet MS" panose="020B0603020202020204" pitchFamily="34" charset="0"/>
                        </a:rPr>
                        <a:t>Regulate actin dynamics and calcium influx in podocytes</a:t>
                      </a:r>
                    </a:p>
                  </a:txBody>
                  <a:tcPr marL="40755" marR="40755" marT="20378" marB="20378" anchor="ctr"/>
                </a:tc>
                <a:tc>
                  <a:txBody>
                    <a:bodyPr/>
                    <a:lstStyle/>
                    <a:p>
                      <a:r>
                        <a:rPr lang="en-US" sz="2700" dirty="0">
                          <a:solidFill>
                            <a:schemeClr val="tx1"/>
                          </a:solidFill>
                          <a:latin typeface="Trebuchet MS" panose="020B0603020202020204" pitchFamily="34" charset="0"/>
                        </a:rPr>
                        <a:t>Autosomal </a:t>
                      </a:r>
                      <a:r>
                        <a:rPr lang="en-US" sz="2700" b="1" dirty="0">
                          <a:solidFill>
                            <a:schemeClr val="tx1"/>
                          </a:solidFill>
                          <a:latin typeface="Trebuchet MS" panose="020B0603020202020204" pitchFamily="34" charset="0"/>
                        </a:rPr>
                        <a:t>dominant</a:t>
                      </a:r>
                    </a:p>
                  </a:txBody>
                  <a:tcPr marL="40755" marR="40755" marT="20378" marB="20378" anchor="ctr"/>
                </a:tc>
                <a:tc>
                  <a:txBody>
                    <a:bodyPr/>
                    <a:lstStyle/>
                    <a:p>
                      <a:r>
                        <a:rPr lang="en-US" sz="2700" dirty="0">
                          <a:solidFill>
                            <a:schemeClr val="tx1"/>
                          </a:solidFill>
                          <a:latin typeface="Trebuchet MS" panose="020B0603020202020204" pitchFamily="34" charset="0"/>
                        </a:rPr>
                        <a:t>Cause hereditary FSGS, typically via gain-of-function mutations</a:t>
                      </a:r>
                    </a:p>
                  </a:txBody>
                  <a:tcPr marL="40755" marR="40755" marT="20378" marB="20378" anchor="ctr"/>
                </a:tc>
                <a:extLst>
                  <a:ext uri="{0D108BD9-81ED-4DB2-BD59-A6C34878D82A}">
                    <a16:rowId xmlns:a16="http://schemas.microsoft.com/office/drawing/2014/main" val="227365384"/>
                  </a:ext>
                </a:extLst>
              </a:tr>
            </a:tbl>
          </a:graphicData>
        </a:graphic>
      </p:graphicFrame>
    </p:spTree>
    <p:extLst>
      <p:ext uri="{BB962C8B-B14F-4D97-AF65-F5344CB8AC3E}">
        <p14:creationId xmlns:p14="http://schemas.microsoft.com/office/powerpoint/2010/main" val="20020575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46548B03-F323-6215-5495-0843828C2B59}"/>
            </a:ext>
          </a:extLst>
        </p:cNvPr>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EA846538-9F15-F8AF-87B7-E2D62C4F78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19"/>
            <a:ext cx="24386172" cy="13714781"/>
          </a:xfrm>
          <a:prstGeom prst="rect">
            <a:avLst/>
          </a:prstGeom>
        </p:spPr>
      </p:pic>
    </p:spTree>
    <p:extLst>
      <p:ext uri="{BB962C8B-B14F-4D97-AF65-F5344CB8AC3E}">
        <p14:creationId xmlns:p14="http://schemas.microsoft.com/office/powerpoint/2010/main" val="4746990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BF9A42E6-1C3A-F2AA-63EB-FFB9B2A92D62}"/>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AAB328D-D009-BEC3-A565-822DB136B31A}"/>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918B267-9359-0488-D16B-278A8C4B6480}"/>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70906287-ED54-4B4C-7768-2D31825B361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26A5FD1E-DB4F-0927-DC9D-3E1254ABE684}"/>
              </a:ext>
            </a:extLst>
          </p:cNvPr>
          <p:cNvSpPr/>
          <p:nvPr/>
        </p:nvSpPr>
        <p:spPr>
          <a:xfrm>
            <a:off x="578224" y="11126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Genetic Counseling</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box with a light in it&#10;&#10;Description automatically generated">
            <a:extLst>
              <a:ext uri="{FF2B5EF4-FFF2-40B4-BE49-F238E27FC236}">
                <a16:creationId xmlns:a16="http://schemas.microsoft.com/office/drawing/2014/main" id="{F76A4E23-3EAE-DAF8-BD77-99054AB05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8422" y="2214645"/>
            <a:ext cx="13407156" cy="10058400"/>
          </a:xfrm>
          <a:prstGeom prst="rect">
            <a:avLst/>
          </a:prstGeom>
          <a:ln w="38100">
            <a:solidFill>
              <a:srgbClr val="15325D"/>
            </a:solidFill>
          </a:ln>
        </p:spPr>
      </p:pic>
    </p:spTree>
    <p:extLst>
      <p:ext uri="{BB962C8B-B14F-4D97-AF65-F5344CB8AC3E}">
        <p14:creationId xmlns:p14="http://schemas.microsoft.com/office/powerpoint/2010/main" val="36022841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A3C4EAE4-75C1-31B4-F8A7-E7FB5C1F928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4242C29B-72A9-8787-62B4-4D08ABB78AFF}"/>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91AB70F9-E13E-F8BA-6C7D-DCF329F12822}"/>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98344894-683A-96D1-7446-19C092241C3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99;g33776c37fb0_0_30">
            <a:extLst>
              <a:ext uri="{FF2B5EF4-FFF2-40B4-BE49-F238E27FC236}">
                <a16:creationId xmlns:a16="http://schemas.microsoft.com/office/drawing/2014/main" id="{B89824A4-C5A9-20F3-2F32-431FB6795E20}"/>
              </a:ext>
            </a:extLst>
          </p:cNvPr>
          <p:cNvSpPr txBox="1"/>
          <p:nvPr/>
        </p:nvSpPr>
        <p:spPr>
          <a:xfrm>
            <a:off x="5262800" y="762115"/>
            <a:ext cx="12759600" cy="18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rgbClr val="2668A0"/>
                </a:solidFill>
                <a:latin typeface="Trebuchet MS"/>
                <a:ea typeface="Trebuchet MS"/>
                <a:cs typeface="Trebuchet MS"/>
                <a:sym typeface="Trebuchet MS"/>
              </a:rPr>
              <a:t>Genetic Counseling</a:t>
            </a:r>
            <a:endParaRPr sz="7200" b="1" dirty="0">
              <a:solidFill>
                <a:srgbClr val="2668A0"/>
              </a:solidFill>
              <a:latin typeface="Trebuchet MS"/>
              <a:ea typeface="Trebuchet MS"/>
              <a:cs typeface="Trebuchet MS"/>
              <a:sym typeface="Trebuchet MS"/>
            </a:endParaRPr>
          </a:p>
        </p:txBody>
      </p:sp>
      <p:sp>
        <p:nvSpPr>
          <p:cNvPr id="3" name="Google Shape;100;g33776c37fb0_0_30">
            <a:extLst>
              <a:ext uri="{FF2B5EF4-FFF2-40B4-BE49-F238E27FC236}">
                <a16:creationId xmlns:a16="http://schemas.microsoft.com/office/drawing/2014/main" id="{CA93C515-7F11-77D9-D3C4-ACE18CFE4DC5}"/>
              </a:ext>
            </a:extLst>
          </p:cNvPr>
          <p:cNvSpPr txBox="1"/>
          <p:nvPr/>
        </p:nvSpPr>
        <p:spPr>
          <a:xfrm>
            <a:off x="1015750" y="2604415"/>
            <a:ext cx="21253700" cy="10042075"/>
          </a:xfrm>
          <a:prstGeom prst="rect">
            <a:avLst/>
          </a:prstGeom>
          <a:noFill/>
          <a:ln>
            <a:noFill/>
          </a:ln>
        </p:spPr>
        <p:txBody>
          <a:bodyPr spcFirstLastPara="1" wrap="square" lIns="91425" tIns="91425" rIns="91425" bIns="91425" anchor="t" anchorCtr="0">
            <a:no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200" b="1" i="0" u="none" strike="noStrike" cap="none" normalizeH="0" baseline="0" dirty="0">
                <a:ln>
                  <a:noFill/>
                </a:ln>
                <a:solidFill>
                  <a:srgbClr val="22576A"/>
                </a:solidFill>
                <a:effectLst/>
                <a:latin typeface="Trebuchet MS" panose="020B0603020202020204" pitchFamily="34" charset="0"/>
              </a:rPr>
              <a:t>Purpose of Genetic Testing</a:t>
            </a:r>
            <a:r>
              <a:rPr kumimoji="0" lang="en-US" altLang="en-US" sz="3200" b="0" i="0" u="none" strike="noStrike" cap="none" normalizeH="0" baseline="0" dirty="0">
                <a:ln>
                  <a:noFill/>
                </a:ln>
                <a:solidFill>
                  <a:srgbClr val="22576A"/>
                </a:solidFill>
                <a:effectLst/>
                <a:latin typeface="Trebuchet MS" panose="020B0603020202020204" pitchFamily="34" charset="0"/>
              </a:rPr>
              <a:t>: </a:t>
            </a:r>
            <a:r>
              <a:rPr kumimoji="0" lang="en-US" altLang="en-US" sz="3200" b="0" i="0" u="none" strike="noStrike" cap="none" normalizeH="0" baseline="0" dirty="0">
                <a:ln>
                  <a:noFill/>
                </a:ln>
                <a:solidFill>
                  <a:schemeClr val="tx1"/>
                </a:solidFill>
                <a:effectLst/>
                <a:latin typeface="Trebuchet MS" panose="020B0603020202020204" pitchFamily="34" charset="0"/>
              </a:rPr>
              <a:t>It helps diagnose genetic kidney disease, assess risks in kidney donors, inform at-risk family members, and guide personalized treatments (i.e. post hoc analysis of the </a:t>
            </a:r>
            <a:r>
              <a:rPr kumimoji="0" lang="en-US" altLang="en-US" sz="3200" b="1" i="0" u="none" strike="noStrike" cap="none" normalizeH="0" baseline="0" dirty="0">
                <a:ln>
                  <a:noFill/>
                </a:ln>
                <a:solidFill>
                  <a:schemeClr val="tx1"/>
                </a:solidFill>
                <a:effectLst/>
                <a:latin typeface="Trebuchet MS" panose="020B0603020202020204" pitchFamily="34" charset="0"/>
              </a:rPr>
              <a:t>DUPLEX trial </a:t>
            </a:r>
            <a:r>
              <a:rPr kumimoji="0" lang="en-US" altLang="en-US" sz="3200" b="0" i="0" u="none" strike="noStrike" cap="none" normalizeH="0" baseline="0" dirty="0">
                <a:ln>
                  <a:noFill/>
                </a:ln>
                <a:solidFill>
                  <a:schemeClr val="tx1"/>
                </a:solidFill>
                <a:effectLst/>
                <a:latin typeface="Trebuchet MS" panose="020B0603020202020204" pitchFamily="34" charset="0"/>
              </a:rPr>
              <a:t>showed more proteinuria reduction with </a:t>
            </a:r>
            <a:r>
              <a:rPr kumimoji="0" lang="en-US" altLang="en-US" sz="3200" b="1" i="0" u="none" strike="noStrike" cap="none" normalizeH="0" baseline="0" dirty="0">
                <a:ln>
                  <a:noFill/>
                </a:ln>
                <a:solidFill>
                  <a:schemeClr val="tx1"/>
                </a:solidFill>
                <a:effectLst/>
                <a:latin typeface="Trebuchet MS" panose="020B0603020202020204" pitchFamily="34" charset="0"/>
              </a:rPr>
              <a:t>sparsentan</a:t>
            </a:r>
            <a:r>
              <a:rPr kumimoji="0" lang="en-US" altLang="en-US" sz="3200" b="0" i="0" u="none" strike="noStrike" cap="none" normalizeH="0" baseline="0" dirty="0">
                <a:ln>
                  <a:noFill/>
                </a:ln>
                <a:solidFill>
                  <a:schemeClr val="tx1"/>
                </a:solidFill>
                <a:effectLst/>
                <a:latin typeface="Trebuchet MS" panose="020B0603020202020204" pitchFamily="34" charset="0"/>
              </a:rPr>
              <a:t> vs irbesartan in genetic FSGS).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3200" b="0" i="0" u="none" strike="noStrike" cap="none" normalizeH="0" baseline="0" dirty="0">
              <a:ln>
                <a:noFill/>
              </a:ln>
              <a:solidFill>
                <a:schemeClr val="tx1"/>
              </a:solidFill>
              <a:effectLst/>
              <a:latin typeface="Trebuchet MS" panose="020B0603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200" b="1" i="0" u="none" strike="noStrike" cap="none" normalizeH="0" baseline="0" dirty="0">
                <a:ln>
                  <a:noFill/>
                </a:ln>
                <a:solidFill>
                  <a:srgbClr val="22576A"/>
                </a:solidFill>
                <a:effectLst/>
                <a:latin typeface="Trebuchet MS" panose="020B0603020202020204" pitchFamily="34" charset="0"/>
              </a:rPr>
              <a:t>Testing Modalities:</a:t>
            </a:r>
            <a:r>
              <a:rPr lang="en-US" altLang="en-US" sz="3200" dirty="0">
                <a:solidFill>
                  <a:srgbClr val="22576A"/>
                </a:solidFill>
                <a:latin typeface="Trebuchet MS" panose="020B0603020202020204" pitchFamily="34" charset="0"/>
              </a:rPr>
              <a:t> </a:t>
            </a:r>
            <a:r>
              <a:rPr lang="en-US" altLang="en-US" sz="3200" dirty="0">
                <a:solidFill>
                  <a:schemeClr val="tx1"/>
                </a:solidFill>
                <a:latin typeface="Trebuchet MS" panose="020B0603020202020204" pitchFamily="34" charset="0"/>
              </a:rPr>
              <a:t>There are several, but </a:t>
            </a:r>
            <a:r>
              <a:rPr kumimoji="0" lang="en-US" altLang="en-US" sz="3200" b="1" i="0" u="sng" strike="noStrike" cap="none" normalizeH="0" baseline="0" dirty="0">
                <a:ln>
                  <a:noFill/>
                </a:ln>
                <a:solidFill>
                  <a:srgbClr val="2668A0"/>
                </a:solidFill>
                <a:effectLst/>
                <a:latin typeface="Trebuchet MS" panose="020B0603020202020204" pitchFamily="34" charset="0"/>
              </a:rPr>
              <a:t>c</a:t>
            </a:r>
            <a:r>
              <a:rPr lang="en-US" altLang="en-US" sz="3200" b="1" u="sng" dirty="0">
                <a:solidFill>
                  <a:srgbClr val="2668A0"/>
                </a:solidFill>
                <a:latin typeface="Trebuchet MS" panose="020B0603020202020204" pitchFamily="34" charset="0"/>
              </a:rPr>
              <a:t>urated gene panels/t</a:t>
            </a:r>
            <a:r>
              <a:rPr kumimoji="0" lang="en-US" altLang="en-US" sz="3200" b="1" i="0" u="sng" strike="noStrike" cap="none" normalizeH="0" baseline="0" dirty="0">
                <a:ln>
                  <a:noFill/>
                </a:ln>
                <a:solidFill>
                  <a:srgbClr val="2668A0"/>
                </a:solidFill>
                <a:effectLst/>
                <a:latin typeface="Trebuchet MS" panose="020B0603020202020204" pitchFamily="34" charset="0"/>
              </a:rPr>
              <a:t>argeted next-generation sequencing (NGS) - </a:t>
            </a:r>
            <a:r>
              <a:rPr kumimoji="0" lang="en-US" altLang="en-US" sz="3200" i="0" strike="noStrike" cap="none" normalizeH="0" baseline="0" dirty="0">
                <a:ln>
                  <a:noFill/>
                </a:ln>
                <a:solidFill>
                  <a:schemeClr val="tx1"/>
                </a:solidFill>
                <a:effectLst/>
                <a:latin typeface="Trebuchet MS" panose="020B0603020202020204" pitchFamily="34" charset="0"/>
              </a:rPr>
              <a:t>which</a:t>
            </a:r>
            <a:r>
              <a:rPr kumimoji="0" lang="en-US" altLang="en-US" sz="3200" b="1" i="0" strike="noStrike" cap="none" normalizeH="0" baseline="0" dirty="0">
                <a:ln>
                  <a:noFill/>
                </a:ln>
                <a:solidFill>
                  <a:schemeClr val="tx1"/>
                </a:solidFill>
                <a:effectLst/>
                <a:latin typeface="Trebuchet MS" panose="020B0603020202020204" pitchFamily="34" charset="0"/>
              </a:rPr>
              <a:t> </a:t>
            </a:r>
            <a:r>
              <a:rPr kumimoji="0" lang="en-US" altLang="en-US" sz="3200" b="0" i="0" u="none" strike="noStrike" cap="none" normalizeH="0" baseline="0" dirty="0">
                <a:ln>
                  <a:noFill/>
                </a:ln>
                <a:solidFill>
                  <a:schemeClr val="tx1"/>
                </a:solidFill>
                <a:effectLst/>
                <a:latin typeface="Trebuchet MS" panose="020B0603020202020204" pitchFamily="34" charset="0"/>
              </a:rPr>
              <a:t>assesses for specific sets of genes- is our go-to tool in clinical practice! </a:t>
            </a:r>
            <a:r>
              <a:rPr kumimoji="0" lang="en-US" altLang="en-US" sz="3200" b="1" i="0" u="none" strike="noStrike" cap="none" normalizeH="0" baseline="0" dirty="0">
                <a:ln>
                  <a:noFill/>
                </a:ln>
                <a:solidFill>
                  <a:schemeClr val="tx1"/>
                </a:solidFill>
                <a:effectLst/>
                <a:latin typeface="Trebuchet MS" panose="020B0603020202020204" pitchFamily="34" charset="0"/>
              </a:rPr>
              <a:t>Whole exome sequencing (WES)</a:t>
            </a:r>
            <a:r>
              <a:rPr kumimoji="0" lang="en-US" altLang="en-US" sz="3200" b="0" i="0" u="none" strike="noStrike" cap="none" normalizeH="0" baseline="0" dirty="0">
                <a:ln>
                  <a:noFill/>
                </a:ln>
                <a:solidFill>
                  <a:schemeClr val="tx1"/>
                </a:solidFill>
                <a:effectLst/>
                <a:latin typeface="Trebuchet MS" panose="020B0603020202020204" pitchFamily="34" charset="0"/>
              </a:rPr>
              <a:t> analyzes the entire exome and is used in research or in patients from whom NGS was non-diagnostic.</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3200" b="0" i="0" u="none" strike="noStrike" cap="none" normalizeH="0" baseline="0" dirty="0">
              <a:ln>
                <a:noFill/>
              </a:ln>
              <a:solidFill>
                <a:schemeClr val="tx1"/>
              </a:solidFill>
              <a:effectLst/>
              <a:latin typeface="Trebuchet MS" panose="020B0603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200" b="1" i="0" u="none" strike="noStrike" cap="none" normalizeH="0" baseline="0" dirty="0">
                <a:ln>
                  <a:noFill/>
                </a:ln>
                <a:solidFill>
                  <a:srgbClr val="22576A"/>
                </a:solidFill>
                <a:effectLst/>
                <a:latin typeface="Trebuchet MS" panose="020B0603020202020204" pitchFamily="34" charset="0"/>
              </a:rPr>
              <a:t>Informed Consent Considerations</a:t>
            </a:r>
            <a:r>
              <a:rPr kumimoji="0" lang="en-US" altLang="en-US" sz="3200" b="0" i="0" u="none" strike="noStrike" cap="none" normalizeH="0" baseline="0" dirty="0">
                <a:ln>
                  <a:noFill/>
                </a:ln>
                <a:solidFill>
                  <a:srgbClr val="22576A"/>
                </a:solidFill>
                <a:effectLst/>
                <a:latin typeface="Trebuchet MS" panose="020B0603020202020204" pitchFamily="34" charset="0"/>
              </a:rPr>
              <a:t>: </a:t>
            </a:r>
            <a:r>
              <a:rPr kumimoji="0" lang="en-US" altLang="en-US" sz="3200" b="0" i="0" u="none" strike="noStrike" cap="none" normalizeH="0" baseline="0" dirty="0">
                <a:ln>
                  <a:noFill/>
                </a:ln>
                <a:solidFill>
                  <a:schemeClr val="tx1"/>
                </a:solidFill>
                <a:effectLst/>
                <a:latin typeface="Trebuchet MS" panose="020B0603020202020204" pitchFamily="34" charset="0"/>
              </a:rPr>
              <a:t>Patients should understand </a:t>
            </a:r>
            <a:r>
              <a:rPr lang="en-US" altLang="en-US" sz="3200" dirty="0">
                <a:solidFill>
                  <a:schemeClr val="tx1"/>
                </a:solidFill>
                <a:latin typeface="Trebuchet MS" panose="020B0603020202020204" pitchFamily="34" charset="0"/>
              </a:rPr>
              <a:t>potential </a:t>
            </a:r>
            <a:r>
              <a:rPr kumimoji="0" lang="en-US" altLang="en-US" sz="3200" b="0" i="0" u="none" strike="noStrike" cap="none" normalizeH="0" baseline="0" dirty="0">
                <a:ln>
                  <a:noFill/>
                </a:ln>
                <a:solidFill>
                  <a:schemeClr val="tx1"/>
                </a:solidFill>
                <a:effectLst/>
                <a:latin typeface="Trebuchet MS" panose="020B0603020202020204" pitchFamily="34" charset="0"/>
              </a:rPr>
              <a:t>test implications, such as:</a:t>
            </a:r>
          </a:p>
          <a:p>
            <a:pPr marR="0" lvl="0" algn="l"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Trebuchet MS" panose="020B0603020202020204" pitchFamily="34" charset="0"/>
            </a:endParaRPr>
          </a:p>
          <a:p>
            <a:pPr lvl="5" eaLnBrk="0" fontAlgn="base" hangingPunct="0">
              <a:spcBef>
                <a:spcPct val="0"/>
              </a:spcBef>
              <a:spcAft>
                <a:spcPct val="0"/>
              </a:spcAft>
              <a:buClrTx/>
            </a:pPr>
            <a:endParaRPr lang="en-US" altLang="en-US" sz="2800" dirty="0">
              <a:solidFill>
                <a:schemeClr val="tx1"/>
              </a:solidFill>
              <a:latin typeface="Trebuchet MS" panose="020B0603020202020204" pitchFamily="34" charset="0"/>
            </a:endParaRPr>
          </a:p>
          <a:p>
            <a:pPr marL="457200" lvl="5" indent="-457200" eaLnBrk="0" fontAlgn="base" hangingPunct="0">
              <a:spcBef>
                <a:spcPct val="0"/>
              </a:spcBef>
              <a:spcAft>
                <a:spcPct val="0"/>
              </a:spcAft>
              <a:buClrTx/>
              <a:buFont typeface="Wingdings" panose="05000000000000000000" pitchFamily="2" charset="2"/>
              <a:buChar char="Ø"/>
            </a:pPr>
            <a:endParaRPr kumimoji="0" lang="en-US" altLang="en-US" sz="2800" b="0" i="0" u="none" strike="noStrike" cap="none" normalizeH="0" baseline="0" dirty="0">
              <a:ln>
                <a:noFill/>
              </a:ln>
              <a:solidFill>
                <a:schemeClr val="tx1"/>
              </a:solidFill>
              <a:effectLst/>
              <a:latin typeface="Trebuchet MS" panose="020B0603020202020204" pitchFamily="34" charset="0"/>
            </a:endParaRPr>
          </a:p>
          <a:p>
            <a:pPr marL="457200" lvl="5" indent="-457200" eaLnBrk="0" fontAlgn="base" hangingPunct="0">
              <a:spcBef>
                <a:spcPct val="0"/>
              </a:spcBef>
              <a:spcAft>
                <a:spcPct val="0"/>
              </a:spcAft>
              <a:buClrTx/>
              <a:buFont typeface="Wingdings" panose="05000000000000000000" pitchFamily="2" charset="2"/>
              <a:buChar char="Ø"/>
            </a:pPr>
            <a:endParaRPr kumimoji="0" lang="en-US" altLang="en-US" sz="2800" b="0" i="0" u="none" strike="noStrike" cap="none" normalizeH="0" baseline="0" dirty="0">
              <a:ln>
                <a:noFill/>
              </a:ln>
              <a:solidFill>
                <a:schemeClr val="tx1"/>
              </a:solidFill>
              <a:effectLst/>
              <a:latin typeface="Trebuchet MS" panose="020B0603020202020204" pitchFamily="34" charset="0"/>
            </a:endParaRPr>
          </a:p>
          <a:p>
            <a:pPr marL="457200" lvl="5" indent="-457200" eaLnBrk="0" fontAlgn="base" hangingPunct="0">
              <a:spcBef>
                <a:spcPct val="0"/>
              </a:spcBef>
              <a:spcAft>
                <a:spcPct val="0"/>
              </a:spcAft>
              <a:buClrTx/>
              <a:buFont typeface="Wingdings" panose="05000000000000000000" pitchFamily="2" charset="2"/>
              <a:buChar char="Ø"/>
            </a:pPr>
            <a:endParaRPr kumimoji="0" lang="en-US" altLang="en-US" sz="2800" b="0" i="0" u="none" strike="noStrike" cap="none" normalizeH="0" baseline="0" dirty="0">
              <a:ln>
                <a:noFill/>
              </a:ln>
              <a:solidFill>
                <a:schemeClr val="tx1"/>
              </a:solidFill>
              <a:effectLst/>
              <a:latin typeface="Trebuchet MS" panose="020B0603020202020204" pitchFamily="34" charset="0"/>
            </a:endParaRPr>
          </a:p>
          <a:p>
            <a:pPr lvl="5" eaLnBrk="0" fontAlgn="base" hangingPunct="0">
              <a:spcBef>
                <a:spcPct val="0"/>
              </a:spcBef>
              <a:spcAft>
                <a:spcPct val="0"/>
              </a:spcAft>
              <a:buClrTx/>
            </a:pPr>
            <a:br>
              <a:rPr kumimoji="0" lang="en-US" altLang="en-US" sz="3200" b="0" i="0" u="none" strike="noStrike" cap="none" normalizeH="0" baseline="0" dirty="0">
                <a:ln>
                  <a:noFill/>
                </a:ln>
                <a:solidFill>
                  <a:schemeClr val="tx1"/>
                </a:solidFill>
                <a:effectLst/>
                <a:latin typeface="Trebuchet MS" panose="020B0603020202020204" pitchFamily="34" charset="0"/>
              </a:rPr>
            </a:br>
            <a:endParaRPr kumimoji="0" lang="en-US" altLang="en-US" sz="3200" b="0" i="0" u="none" strike="noStrike" cap="none" normalizeH="0" baseline="0" dirty="0">
              <a:ln>
                <a:noFill/>
              </a:ln>
              <a:solidFill>
                <a:schemeClr val="tx1"/>
              </a:solidFill>
              <a:effectLst/>
              <a:latin typeface="Trebuchet MS" panose="020B0603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200" b="1" i="0" u="none" strike="noStrike" cap="none" normalizeH="0" baseline="0" dirty="0">
                <a:ln>
                  <a:noFill/>
                </a:ln>
                <a:solidFill>
                  <a:srgbClr val="22576A"/>
                </a:solidFill>
                <a:effectLst/>
                <a:latin typeface="Trebuchet MS" panose="020B0603020202020204" pitchFamily="34" charset="0"/>
              </a:rPr>
              <a:t>Kidney Donation and Genetic Testing</a:t>
            </a:r>
            <a:r>
              <a:rPr kumimoji="0" lang="en-US" altLang="en-US" sz="3200" b="0" i="0" u="none" strike="noStrike" cap="none" normalizeH="0" baseline="0" dirty="0">
                <a:ln>
                  <a:noFill/>
                </a:ln>
                <a:solidFill>
                  <a:srgbClr val="22576A"/>
                </a:solidFill>
                <a:effectLst/>
                <a:latin typeface="Trebuchet MS" panose="020B0603020202020204" pitchFamily="34" charset="0"/>
              </a:rPr>
              <a:t>: </a:t>
            </a:r>
            <a:r>
              <a:rPr kumimoji="0" lang="en-US" altLang="en-US" sz="3200" b="0" i="0" u="none" strike="noStrike" cap="none" normalizeH="0" baseline="0" dirty="0">
                <a:ln>
                  <a:noFill/>
                </a:ln>
                <a:solidFill>
                  <a:schemeClr val="tx1"/>
                </a:solidFill>
                <a:effectLst/>
                <a:latin typeface="Trebuchet MS" panose="020B0603020202020204" pitchFamily="34" charset="0"/>
              </a:rPr>
              <a:t>Genetic screening can be considered in living kidney donors- testing in ADPKD can be high yield while identifying APOL1 variants remains a complex issue.</a:t>
            </a:r>
            <a:br>
              <a:rPr kumimoji="0" lang="en-US" altLang="en-US" sz="3200" b="0" i="0" u="none" strike="noStrike" cap="none" normalizeH="0" baseline="0" dirty="0">
                <a:ln>
                  <a:noFill/>
                </a:ln>
                <a:solidFill>
                  <a:schemeClr val="tx1"/>
                </a:solidFill>
                <a:effectLst/>
                <a:latin typeface="Trebuchet MS" panose="020B0603020202020204" pitchFamily="34" charset="0"/>
              </a:rPr>
            </a:br>
            <a:endParaRPr kumimoji="0" lang="en-US" altLang="en-US" sz="3200" b="0" i="0" u="none" strike="noStrike" cap="none" normalizeH="0" baseline="0" dirty="0">
              <a:ln>
                <a:noFill/>
              </a:ln>
              <a:solidFill>
                <a:schemeClr val="tx1"/>
              </a:solidFill>
              <a:effectLst/>
              <a:latin typeface="Trebuchet MS" panose="020B0603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200" b="1" i="0" u="none" strike="noStrike" cap="none" normalizeH="0" baseline="0" dirty="0">
                <a:ln>
                  <a:noFill/>
                </a:ln>
                <a:solidFill>
                  <a:srgbClr val="22576A"/>
                </a:solidFill>
                <a:effectLst/>
                <a:latin typeface="Trebuchet MS" panose="020B0603020202020204" pitchFamily="34" charset="0"/>
              </a:rPr>
              <a:t>Genetic Counselors</a:t>
            </a:r>
            <a:r>
              <a:rPr kumimoji="0" lang="en-US" altLang="en-US" sz="3200" b="0" i="0" u="none" strike="noStrike" cap="none" normalizeH="0" baseline="0" dirty="0">
                <a:ln>
                  <a:noFill/>
                </a:ln>
                <a:solidFill>
                  <a:srgbClr val="22576A"/>
                </a:solidFill>
                <a:effectLst/>
                <a:latin typeface="Trebuchet MS" panose="020B0603020202020204" pitchFamily="34" charset="0"/>
              </a:rPr>
              <a:t>: </a:t>
            </a:r>
            <a:r>
              <a:rPr kumimoji="0" lang="en-US" altLang="en-US" sz="3200" b="0" i="0" u="none" strike="noStrike" cap="none" normalizeH="0" baseline="0" dirty="0">
                <a:ln>
                  <a:noFill/>
                </a:ln>
                <a:solidFill>
                  <a:schemeClr val="tx1"/>
                </a:solidFill>
                <a:effectLst/>
                <a:latin typeface="Trebuchet MS" panose="020B0603020202020204" pitchFamily="34" charset="0"/>
              </a:rPr>
              <a:t>They assist in interpreting results, managing emotional and social impacts,</a:t>
            </a:r>
            <a:br>
              <a:rPr kumimoji="0" lang="en-US" altLang="en-US" sz="3200" b="0" i="0" u="none" strike="noStrike" cap="none" normalizeH="0" baseline="0" dirty="0">
                <a:ln>
                  <a:noFill/>
                </a:ln>
                <a:solidFill>
                  <a:schemeClr val="tx1"/>
                </a:solidFill>
                <a:effectLst/>
                <a:latin typeface="Trebuchet MS" panose="020B0603020202020204" pitchFamily="34" charset="0"/>
              </a:rPr>
            </a:br>
            <a:r>
              <a:rPr kumimoji="0" lang="en-US" altLang="en-US" sz="3200" b="0" i="0" u="none" strike="noStrike" cap="none" normalizeH="0" baseline="0" dirty="0">
                <a:ln>
                  <a:noFill/>
                </a:ln>
                <a:solidFill>
                  <a:schemeClr val="tx1"/>
                </a:solidFill>
                <a:effectLst/>
                <a:latin typeface="Trebuchet MS" panose="020B0603020202020204" pitchFamily="34" charset="0"/>
              </a:rPr>
              <a:t>and guiding cascade testing for at-risk family members. </a:t>
            </a:r>
          </a:p>
          <a:p>
            <a:pPr marL="457200" lvl="0" indent="-457200" algn="l" rtl="0">
              <a:spcBef>
                <a:spcPts val="0"/>
              </a:spcBef>
              <a:spcAft>
                <a:spcPts val="0"/>
              </a:spcAft>
              <a:buFont typeface="Arial" panose="020B0604020202020204" pitchFamily="34" charset="0"/>
              <a:buChar char="•"/>
            </a:pPr>
            <a:endParaRPr sz="3000" dirty="0">
              <a:solidFill>
                <a:schemeClr val="dk1"/>
              </a:solidFill>
              <a:latin typeface="Trebuchet MS"/>
              <a:ea typeface="Trebuchet MS"/>
              <a:cs typeface="Trebuchet MS"/>
              <a:sym typeface="Trebuchet MS"/>
            </a:endParaRPr>
          </a:p>
          <a:p>
            <a:pPr marL="457200" lvl="0" indent="-457200" algn="l" rtl="0">
              <a:spcBef>
                <a:spcPts val="0"/>
              </a:spcBef>
              <a:spcAft>
                <a:spcPts val="0"/>
              </a:spcAft>
              <a:buFont typeface="Arial" panose="020B0604020202020204" pitchFamily="34" charset="0"/>
              <a:buChar char="•"/>
            </a:pPr>
            <a:endParaRPr sz="3000" dirty="0">
              <a:solidFill>
                <a:schemeClr val="dk1"/>
              </a:solidFill>
              <a:latin typeface="Trebuchet MS"/>
              <a:ea typeface="Trebuchet MS"/>
              <a:cs typeface="Trebuchet MS"/>
              <a:sym typeface="Trebuchet MS"/>
            </a:endParaRPr>
          </a:p>
        </p:txBody>
      </p:sp>
      <p:pic>
        <p:nvPicPr>
          <p:cNvPr id="4" name="Picture 3" descr="Now What | Lessons-Series | Download Youth Ministry">
            <a:extLst>
              <a:ext uri="{FF2B5EF4-FFF2-40B4-BE49-F238E27FC236}">
                <a16:creationId xmlns:a16="http://schemas.microsoft.com/office/drawing/2014/main" id="{55648ED0-AD81-8763-1FA4-CDDAF833D6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302" y="741206"/>
            <a:ext cx="3449398" cy="19402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9FB5797C-A494-F3BA-3986-5C0D69C03FF1}"/>
              </a:ext>
            </a:extLst>
          </p:cNvPr>
          <p:cNvGraphicFramePr>
            <a:graphicFrameLocks noGrp="1"/>
          </p:cNvGraphicFramePr>
          <p:nvPr>
            <p:extLst>
              <p:ext uri="{D42A27DB-BD31-4B8C-83A1-F6EECF244321}">
                <p14:modId xmlns:p14="http://schemas.microsoft.com/office/powerpoint/2010/main" val="4224601980"/>
              </p:ext>
            </p:extLst>
          </p:nvPr>
        </p:nvGraphicFramePr>
        <p:xfrm>
          <a:off x="4486249" y="7340925"/>
          <a:ext cx="15411450" cy="2520830"/>
        </p:xfrm>
        <a:graphic>
          <a:graphicData uri="http://schemas.openxmlformats.org/drawingml/2006/table">
            <a:tbl>
              <a:tblPr>
                <a:effectLst>
                  <a:outerShdw blurRad="50800" dist="177800" dir="2700000" algn="ctr" rotWithShape="0">
                    <a:schemeClr val="tx2">
                      <a:alpha val="40000"/>
                    </a:schemeClr>
                  </a:outerShdw>
                </a:effectLst>
                <a:tableStyleId>{5C22544A-7EE6-4342-B048-85BDC9FD1C3A}</a:tableStyleId>
              </a:tblPr>
              <a:tblGrid>
                <a:gridCol w="4238651">
                  <a:extLst>
                    <a:ext uri="{9D8B030D-6E8A-4147-A177-3AD203B41FA5}">
                      <a16:colId xmlns:a16="http://schemas.microsoft.com/office/drawing/2014/main" val="1900539669"/>
                    </a:ext>
                  </a:extLst>
                </a:gridCol>
                <a:gridCol w="11172799">
                  <a:extLst>
                    <a:ext uri="{9D8B030D-6E8A-4147-A177-3AD203B41FA5}">
                      <a16:colId xmlns:a16="http://schemas.microsoft.com/office/drawing/2014/main" val="3646740121"/>
                    </a:ext>
                  </a:extLst>
                </a:gridCol>
              </a:tblGrid>
              <a:tr h="453944">
                <a:tc>
                  <a:txBody>
                    <a:bodyPr/>
                    <a:lstStyle/>
                    <a:p>
                      <a:r>
                        <a:rPr lang="en-US" sz="2400" b="1" dirty="0">
                          <a:solidFill>
                            <a:srgbClr val="22576A"/>
                          </a:solidFill>
                        </a:rPr>
                        <a:t>Findings &amp; Clinical Impact</a:t>
                      </a:r>
                      <a:endParaRPr lang="en-US" sz="2400" dirty="0">
                        <a:solidFill>
                          <a:srgbClr val="22576A"/>
                        </a:solidFill>
                        <a:latin typeface="Trebuchet MS" panose="020B0603020202020204" pitchFamily="34" charset="0"/>
                      </a:endParaRPr>
                    </a:p>
                  </a:txBody>
                  <a:tcPr marL="59043" marR="59043" marT="29521" marB="29521" anchor="ctr">
                    <a:solidFill>
                      <a:schemeClr val="accent1">
                        <a:tint val="20000"/>
                      </a:schemeClr>
                    </a:solidFill>
                  </a:tcPr>
                </a:tc>
                <a:tc>
                  <a:txBody>
                    <a:bodyPr/>
                    <a:lstStyle/>
                    <a:p>
                      <a:r>
                        <a:rPr lang="en-US" sz="2000" dirty="0">
                          <a:latin typeface="Trebuchet MS" panose="020B0603020202020204" pitchFamily="34" charset="0"/>
                        </a:rPr>
                        <a:t>They may or may not change clinical management</a:t>
                      </a:r>
                      <a:br>
                        <a:rPr lang="en-US" sz="2000" dirty="0">
                          <a:latin typeface="Trebuchet MS" panose="020B0603020202020204" pitchFamily="34" charset="0"/>
                        </a:rPr>
                      </a:br>
                      <a:r>
                        <a:rPr lang="en-US" sz="2000" dirty="0">
                          <a:latin typeface="Trebuchet MS" panose="020B0603020202020204" pitchFamily="34" charset="0"/>
                        </a:rPr>
                        <a:t>Variants of Unknown Significance can create anxiety in the patient and family</a:t>
                      </a:r>
                    </a:p>
                  </a:txBody>
                  <a:tcPr marL="59043" marR="59043" marT="29521" marB="29521" anchor="ctr">
                    <a:solidFill>
                      <a:schemeClr val="accent1">
                        <a:tint val="20000"/>
                      </a:schemeClr>
                    </a:solidFill>
                  </a:tcPr>
                </a:tc>
                <a:extLst>
                  <a:ext uri="{0D108BD9-81ED-4DB2-BD59-A6C34878D82A}">
                    <a16:rowId xmlns:a16="http://schemas.microsoft.com/office/drawing/2014/main" val="1966803118"/>
                  </a:ext>
                </a:extLst>
              </a:tr>
              <a:tr h="267025">
                <a:tc>
                  <a:txBody>
                    <a:bodyPr/>
                    <a:lstStyle/>
                    <a:p>
                      <a:r>
                        <a:rPr lang="en-US" sz="2400" b="1">
                          <a:solidFill>
                            <a:srgbClr val="22576A"/>
                          </a:solidFill>
                        </a:rPr>
                        <a:t>Additional Tests</a:t>
                      </a:r>
                      <a:endParaRPr lang="en-US" sz="2400">
                        <a:solidFill>
                          <a:srgbClr val="22576A"/>
                        </a:solidFill>
                        <a:latin typeface="Trebuchet MS" panose="020B0603020202020204" pitchFamily="34" charset="0"/>
                      </a:endParaRPr>
                    </a:p>
                  </a:txBody>
                  <a:tcPr marL="59043" marR="59043" marT="29521" marB="29521" anchor="ctr">
                    <a:solidFill>
                      <a:schemeClr val="accent1">
                        <a:tint val="20000"/>
                      </a:schemeClr>
                    </a:solidFill>
                  </a:tcPr>
                </a:tc>
                <a:tc>
                  <a:txBody>
                    <a:bodyPr/>
                    <a:lstStyle/>
                    <a:p>
                      <a:r>
                        <a:rPr lang="en-US" sz="2000" dirty="0">
                          <a:latin typeface="Trebuchet MS" panose="020B0603020202020204" pitchFamily="34" charset="0"/>
                        </a:rPr>
                        <a:t>May be required based on results</a:t>
                      </a:r>
                    </a:p>
                  </a:txBody>
                  <a:tcPr marL="59043" marR="59043" marT="29521" marB="29521" anchor="ctr">
                    <a:solidFill>
                      <a:schemeClr val="accent1">
                        <a:tint val="20000"/>
                      </a:schemeClr>
                    </a:solidFill>
                  </a:tcPr>
                </a:tc>
                <a:extLst>
                  <a:ext uri="{0D108BD9-81ED-4DB2-BD59-A6C34878D82A}">
                    <a16:rowId xmlns:a16="http://schemas.microsoft.com/office/drawing/2014/main" val="646090075"/>
                  </a:ext>
                </a:extLst>
              </a:tr>
              <a:tr h="453944">
                <a:tc>
                  <a:txBody>
                    <a:bodyPr/>
                    <a:lstStyle/>
                    <a:p>
                      <a:r>
                        <a:rPr lang="en-US" sz="2400" b="1" dirty="0">
                          <a:solidFill>
                            <a:srgbClr val="22576A"/>
                          </a:solidFill>
                        </a:rPr>
                        <a:t>Costs</a:t>
                      </a:r>
                      <a:endParaRPr lang="en-US" sz="2400" dirty="0">
                        <a:solidFill>
                          <a:srgbClr val="22576A"/>
                        </a:solidFill>
                        <a:latin typeface="Trebuchet MS" panose="020B0603020202020204" pitchFamily="34" charset="0"/>
                      </a:endParaRPr>
                    </a:p>
                  </a:txBody>
                  <a:tcPr marL="59043" marR="59043" marT="29521" marB="29521" anchor="ctr">
                    <a:solidFill>
                      <a:schemeClr val="accent1">
                        <a:tint val="20000"/>
                      </a:schemeClr>
                    </a:solidFill>
                  </a:tcPr>
                </a:tc>
                <a:tc>
                  <a:txBody>
                    <a:bodyPr/>
                    <a:lstStyle/>
                    <a:p>
                      <a:r>
                        <a:rPr lang="en-US" sz="2000" dirty="0">
                          <a:latin typeface="Trebuchet MS" panose="020B0603020202020204" pitchFamily="34" charset="0"/>
                        </a:rPr>
                        <a:t>Insurance coverage varies depending on the specific test and patient scenario.</a:t>
                      </a:r>
                    </a:p>
                  </a:txBody>
                  <a:tcPr marL="59043" marR="59043" marT="29521" marB="29521" anchor="ctr">
                    <a:solidFill>
                      <a:schemeClr val="accent1">
                        <a:tint val="20000"/>
                      </a:schemeClr>
                    </a:solidFill>
                  </a:tcPr>
                </a:tc>
                <a:extLst>
                  <a:ext uri="{0D108BD9-81ED-4DB2-BD59-A6C34878D82A}">
                    <a16:rowId xmlns:a16="http://schemas.microsoft.com/office/drawing/2014/main" val="1933618535"/>
                  </a:ext>
                </a:extLst>
              </a:tr>
              <a:tr h="0">
                <a:tc>
                  <a:txBody>
                    <a:bodyPr/>
                    <a:lstStyle/>
                    <a:p>
                      <a:r>
                        <a:rPr lang="en-US" sz="2400" b="1" dirty="0">
                          <a:solidFill>
                            <a:srgbClr val="22576A"/>
                          </a:solidFill>
                        </a:rPr>
                        <a:t>Risk of Discrimination</a:t>
                      </a:r>
                      <a:endParaRPr lang="en-US" sz="2400" dirty="0">
                        <a:solidFill>
                          <a:srgbClr val="22576A"/>
                        </a:solidFill>
                        <a:latin typeface="Trebuchet MS" panose="020B0603020202020204" pitchFamily="34" charset="0"/>
                      </a:endParaRPr>
                    </a:p>
                  </a:txBody>
                  <a:tcPr marL="59043" marR="59043" marT="29521" marB="29521" anchor="ctr">
                    <a:solidFill>
                      <a:schemeClr val="accent1">
                        <a:tint val="20000"/>
                      </a:schemeClr>
                    </a:solidFill>
                  </a:tcPr>
                </a:tc>
                <a:tc>
                  <a:txBody>
                    <a:bodyPr/>
                    <a:lstStyle/>
                    <a:p>
                      <a:r>
                        <a:rPr lang="en-US" sz="2000" dirty="0">
                          <a:latin typeface="Trebuchet MS" panose="020B0603020202020204" pitchFamily="34" charset="0"/>
                        </a:rPr>
                        <a:t>GINA protects against genetic discrimination in health insurance and employment, </a:t>
                      </a:r>
                      <a:r>
                        <a:rPr lang="en-US" sz="2000" b="1" dirty="0">
                          <a:solidFill>
                            <a:srgbClr val="2668A0"/>
                          </a:solidFill>
                          <a:latin typeface="Trebuchet MS" panose="020B0603020202020204" pitchFamily="34" charset="0"/>
                        </a:rPr>
                        <a:t>BUT it does not cover disability, life, or long-term care insurance, nor does it apply to military personnel!</a:t>
                      </a:r>
                    </a:p>
                  </a:txBody>
                  <a:tcPr marL="59043" marR="59043" marT="29521" marB="29521" anchor="ctr">
                    <a:solidFill>
                      <a:schemeClr val="accent1">
                        <a:tint val="20000"/>
                      </a:schemeClr>
                    </a:solidFill>
                  </a:tcPr>
                </a:tc>
                <a:extLst>
                  <a:ext uri="{0D108BD9-81ED-4DB2-BD59-A6C34878D82A}">
                    <a16:rowId xmlns:a16="http://schemas.microsoft.com/office/drawing/2014/main" val="2805742455"/>
                  </a:ext>
                </a:extLst>
              </a:tr>
            </a:tbl>
          </a:graphicData>
        </a:graphic>
      </p:graphicFrame>
    </p:spTree>
    <p:extLst>
      <p:ext uri="{BB962C8B-B14F-4D97-AF65-F5344CB8AC3E}">
        <p14:creationId xmlns:p14="http://schemas.microsoft.com/office/powerpoint/2010/main" val="3298166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1BD8B0B1-CB24-391E-A26C-F2CC7F1F852D}"/>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510900F5-AF36-146B-68BE-FC5D1CFE1497}"/>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C70405F-10D8-C177-EC8D-09196125732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D1DE82FA-60D9-8521-85B5-05ACF32C4E8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392;p62">
            <a:extLst>
              <a:ext uri="{FF2B5EF4-FFF2-40B4-BE49-F238E27FC236}">
                <a16:creationId xmlns:a16="http://schemas.microsoft.com/office/drawing/2014/main" id="{5D6880A3-086C-A0DC-ABD5-BBF04981E7FD}"/>
              </a:ext>
            </a:extLst>
          </p:cNvPr>
          <p:cNvSpPr txBox="1"/>
          <p:nvPr/>
        </p:nvSpPr>
        <p:spPr>
          <a:xfrm>
            <a:off x="7362452" y="2209845"/>
            <a:ext cx="9659096" cy="1708140"/>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12000" b="1" i="0" u="none" strike="noStrike" cap="none" dirty="0">
                <a:solidFill>
                  <a:srgbClr val="2668A0"/>
                </a:solidFill>
                <a:latin typeface="Trebuchet MS" panose="020B0703020202090204" pitchFamily="34" charset="0"/>
                <a:ea typeface="Calibri"/>
                <a:cs typeface="Calibri"/>
                <a:sym typeface="Calibri"/>
              </a:rPr>
              <a:t>What to do</a:t>
            </a:r>
            <a:endParaRPr sz="12000" dirty="0">
              <a:solidFill>
                <a:srgbClr val="2668A0"/>
              </a:solidFill>
              <a:latin typeface="Trebuchet MS" panose="020B0703020202090204" pitchFamily="34" charset="0"/>
            </a:endParaRPr>
          </a:p>
        </p:txBody>
      </p:sp>
      <p:sp>
        <p:nvSpPr>
          <p:cNvPr id="3" name="Google Shape;391;p62">
            <a:extLst>
              <a:ext uri="{FF2B5EF4-FFF2-40B4-BE49-F238E27FC236}">
                <a16:creationId xmlns:a16="http://schemas.microsoft.com/office/drawing/2014/main" id="{BC9AD707-DBCA-0FF2-CA30-CCE7B7062E6F}"/>
              </a:ext>
            </a:extLst>
          </p:cNvPr>
          <p:cNvSpPr txBox="1"/>
          <p:nvPr/>
        </p:nvSpPr>
        <p:spPr>
          <a:xfrm>
            <a:off x="2830904" y="4443641"/>
            <a:ext cx="20664095" cy="6694120"/>
          </a:xfrm>
          <a:prstGeom prst="rect">
            <a:avLst/>
          </a:prstGeom>
          <a:noFill/>
          <a:ln>
            <a:noFill/>
          </a:ln>
        </p:spPr>
        <p:txBody>
          <a:bodyPr spcFirstLastPara="1" wrap="square" lIns="45725" tIns="22850" rIns="45725" bIns="22850" anchor="t" anchorCtr="0">
            <a:spAutoFit/>
          </a:bodyPr>
          <a:lstStyle/>
          <a:p>
            <a:pPr marL="381000" marR="0" lvl="0" indent="-374650" algn="l" rtl="0">
              <a:spcBef>
                <a:spcPts val="0"/>
              </a:spcBef>
              <a:spcAft>
                <a:spcPts val="0"/>
              </a:spcAft>
              <a:buClr>
                <a:srgbClr val="002060"/>
              </a:buClr>
              <a:buSzPts val="2700"/>
              <a:buFont typeface="Arial"/>
              <a:buChar char="•"/>
            </a:pPr>
            <a:r>
              <a:rPr lang="en" sz="6000" b="1" i="0" u="none" strike="noStrike" cap="none" dirty="0">
                <a:solidFill>
                  <a:srgbClr val="22576A"/>
                </a:solidFill>
                <a:latin typeface="Trebuchet MS" panose="020B0703020202090204" pitchFamily="34" charset="0"/>
                <a:ea typeface="Calibri"/>
                <a:cs typeface="Calibri"/>
                <a:sym typeface="Calibri"/>
              </a:rPr>
              <a:t>Review the Regions &amp; Teams on </a:t>
            </a:r>
            <a:r>
              <a:rPr lang="en" sz="6000" b="1" i="1" u="sng" strike="noStrike" cap="none" dirty="0" err="1">
                <a:solidFill>
                  <a:schemeClr val="hlink"/>
                </a:solidFill>
                <a:latin typeface="Trebuchet MS" panose="020B0703020202090204" pitchFamily="34" charset="0"/>
                <a:ea typeface="Calibri"/>
                <a:cs typeface="Calibri"/>
                <a:sym typeface="Calibri"/>
                <a:hlinkClick r:id="rId3"/>
              </a:rPr>
              <a:t>AJKD</a:t>
            </a:r>
            <a:r>
              <a:rPr lang="en" sz="6000" b="1" i="0" u="sng" strike="noStrike" cap="none" dirty="0" err="1">
                <a:solidFill>
                  <a:schemeClr val="hlink"/>
                </a:solidFill>
                <a:latin typeface="Trebuchet MS" panose="020B0703020202090204" pitchFamily="34" charset="0"/>
                <a:ea typeface="Calibri"/>
                <a:cs typeface="Calibri"/>
                <a:sym typeface="Calibri"/>
                <a:hlinkClick r:id="rId3"/>
              </a:rPr>
              <a:t>Blog</a:t>
            </a:r>
            <a:endParaRPr sz="6000" b="1" i="0" u="none" strike="noStrike" cap="none" dirty="0">
              <a:solidFill>
                <a:srgbClr val="002060"/>
              </a:solidFill>
              <a:latin typeface="Trebuchet MS" panose="020B0703020202090204" pitchFamily="34" charset="0"/>
              <a:ea typeface="Noto Sans Symbols"/>
              <a:cs typeface="Noto Sans Symbols"/>
              <a:sym typeface="Noto Sans Symbols"/>
            </a:endParaRPr>
          </a:p>
          <a:p>
            <a:pPr marL="381000" marR="0" lvl="0" indent="-374650" algn="l" rtl="0">
              <a:spcBef>
                <a:spcPts val="0"/>
              </a:spcBef>
              <a:spcAft>
                <a:spcPts val="0"/>
              </a:spcAft>
              <a:buClr>
                <a:srgbClr val="002060"/>
              </a:buClr>
              <a:buSzPts val="2700"/>
              <a:buFont typeface="Arial"/>
              <a:buChar char="•"/>
            </a:pPr>
            <a:endParaRPr lang="en" sz="6000" b="1" i="0" u="none" strike="noStrike" cap="none" dirty="0">
              <a:solidFill>
                <a:srgbClr val="22576A"/>
              </a:solidFill>
              <a:latin typeface="Trebuchet MS" panose="020B0703020202090204" pitchFamily="34" charset="0"/>
              <a:ea typeface="Calibri"/>
              <a:cs typeface="Calibri"/>
              <a:sym typeface="Calibri"/>
            </a:endParaRPr>
          </a:p>
          <a:p>
            <a:pPr marL="381000" marR="0" lvl="0" indent="-374650" algn="l" rtl="0">
              <a:spcBef>
                <a:spcPts val="0"/>
              </a:spcBef>
              <a:spcAft>
                <a:spcPts val="0"/>
              </a:spcAft>
              <a:buClr>
                <a:srgbClr val="002060"/>
              </a:buClr>
              <a:buSzPts val="2700"/>
              <a:buFont typeface="Arial"/>
              <a:buChar char="•"/>
            </a:pPr>
            <a:r>
              <a:rPr lang="en" sz="6000" b="1" i="0" u="none" strike="noStrike" cap="none" dirty="0">
                <a:solidFill>
                  <a:srgbClr val="22576A"/>
                </a:solidFill>
                <a:latin typeface="Trebuchet MS" panose="020B0703020202090204" pitchFamily="34" charset="0"/>
                <a:ea typeface="Calibri"/>
                <a:cs typeface="Calibri"/>
                <a:sym typeface="Calibri"/>
              </a:rPr>
              <a:t>Submit your picks by </a:t>
            </a:r>
            <a:r>
              <a:rPr lang="en" sz="6000" b="1" i="0" u="none" strike="noStrike" cap="none" dirty="0">
                <a:solidFill>
                  <a:srgbClr val="E56A36"/>
                </a:solidFill>
                <a:latin typeface="Trebuchet MS" panose="020B0703020202090204" pitchFamily="34" charset="0"/>
                <a:ea typeface="Calibri"/>
                <a:cs typeface="Calibri"/>
                <a:sym typeface="Calibri"/>
              </a:rPr>
              <a:t>March 31, 2025</a:t>
            </a:r>
            <a:r>
              <a:rPr lang="en" sz="6000" b="1" i="0" u="none" strike="noStrike" cap="none" dirty="0">
                <a:solidFill>
                  <a:srgbClr val="235451"/>
                </a:solidFill>
                <a:latin typeface="Trebuchet MS" panose="020B0703020202090204" pitchFamily="34" charset="0"/>
                <a:ea typeface="Calibri"/>
                <a:cs typeface="Calibri"/>
                <a:sym typeface="Calibri"/>
              </a:rPr>
              <a:t>, </a:t>
            </a:r>
            <a:r>
              <a:rPr lang="en" sz="6000" b="1" i="0" u="none" strike="noStrike" cap="none" dirty="0">
                <a:solidFill>
                  <a:srgbClr val="22576A"/>
                </a:solidFill>
                <a:latin typeface="Trebuchet MS" panose="020B0703020202090204" pitchFamily="34" charset="0"/>
                <a:ea typeface="Calibri"/>
                <a:cs typeface="Calibri"/>
                <a:sym typeface="Calibri"/>
              </a:rPr>
              <a:t>on</a:t>
            </a:r>
            <a:r>
              <a:rPr lang="en" sz="6000" b="1" i="0" u="none" strike="noStrike" cap="none" dirty="0">
                <a:solidFill>
                  <a:srgbClr val="235451"/>
                </a:solidFill>
                <a:latin typeface="Trebuchet MS" panose="020B0703020202090204" pitchFamily="34" charset="0"/>
                <a:ea typeface="Calibri"/>
                <a:cs typeface="Calibri"/>
                <a:sym typeface="Calibri"/>
              </a:rPr>
              <a:t> </a:t>
            </a:r>
            <a:r>
              <a:rPr lang="en" sz="6000" b="1" i="0" u="sng" strike="noStrike" cap="none" dirty="0">
                <a:solidFill>
                  <a:schemeClr val="hlink"/>
                </a:solidFill>
                <a:latin typeface="Trebuchet MS" panose="020B0703020202090204" pitchFamily="34" charset="0"/>
                <a:ea typeface="Calibri"/>
                <a:cs typeface="Calibri"/>
                <a:sym typeface="Calibri"/>
                <a:hlinkClick r:id="rId4"/>
              </a:rPr>
              <a:t>Tourneytopia</a:t>
            </a:r>
            <a:endParaRPr sz="6000" b="1" i="0" u="none" strike="noStrike" cap="none" dirty="0">
              <a:solidFill>
                <a:srgbClr val="002060"/>
              </a:solidFill>
              <a:latin typeface="Trebuchet MS" panose="020B0703020202090204" pitchFamily="34" charset="0"/>
              <a:ea typeface="Noto Sans Symbols"/>
              <a:cs typeface="Noto Sans Symbols"/>
              <a:sym typeface="Noto Sans Symbols"/>
            </a:endParaRPr>
          </a:p>
          <a:p>
            <a:pPr marL="381000" marR="0" lvl="0" indent="-374650" algn="l" rtl="0">
              <a:spcBef>
                <a:spcPts val="0"/>
              </a:spcBef>
              <a:spcAft>
                <a:spcPts val="0"/>
              </a:spcAft>
              <a:buClr>
                <a:srgbClr val="002060"/>
              </a:buClr>
              <a:buSzPts val="2700"/>
              <a:buFont typeface="Arial"/>
              <a:buChar char="•"/>
            </a:pPr>
            <a:endParaRPr lang="en" sz="6000" b="1" i="0" u="none" strike="noStrike" cap="none" dirty="0">
              <a:solidFill>
                <a:srgbClr val="22576A"/>
              </a:solidFill>
              <a:latin typeface="Trebuchet MS" panose="020B0703020202090204" pitchFamily="34" charset="0"/>
              <a:ea typeface="Calibri"/>
              <a:cs typeface="Calibri"/>
              <a:sym typeface="Calibri"/>
            </a:endParaRPr>
          </a:p>
          <a:p>
            <a:pPr marL="381000" marR="0" lvl="0" indent="-374650" algn="l" rtl="0">
              <a:spcBef>
                <a:spcPts val="0"/>
              </a:spcBef>
              <a:spcAft>
                <a:spcPts val="0"/>
              </a:spcAft>
              <a:buClr>
                <a:srgbClr val="002060"/>
              </a:buClr>
              <a:buSzPts val="2700"/>
              <a:buFont typeface="Arial"/>
              <a:buChar char="•"/>
            </a:pPr>
            <a:r>
              <a:rPr lang="en" sz="6000" b="1" i="0" u="none" strike="noStrike" cap="none" dirty="0">
                <a:solidFill>
                  <a:srgbClr val="22576A"/>
                </a:solidFill>
                <a:latin typeface="Trebuchet MS" panose="020B0703020202090204" pitchFamily="34" charset="0"/>
                <a:ea typeface="Calibri"/>
                <a:cs typeface="Calibri"/>
                <a:sym typeface="Calibri"/>
              </a:rPr>
              <a:t>Discuss on social media using </a:t>
            </a:r>
            <a:r>
              <a:rPr lang="en" sz="6000" b="1" i="0" u="sng" strike="noStrike" cap="none" dirty="0">
                <a:solidFill>
                  <a:schemeClr val="hlink"/>
                </a:solidFill>
                <a:latin typeface="Trebuchet MS" panose="020B0703020202090204" pitchFamily="34" charset="0"/>
                <a:ea typeface="Calibri"/>
                <a:cs typeface="Calibri"/>
                <a:sym typeface="Calibri"/>
                <a:hlinkClick r:id="rId5"/>
              </a:rPr>
              <a:t>#NephMadness</a:t>
            </a:r>
            <a:endParaRPr sz="6000" b="1" i="0" u="sng" strike="noStrike" cap="none" dirty="0">
              <a:solidFill>
                <a:srgbClr val="002060"/>
              </a:solidFill>
              <a:latin typeface="Trebuchet MS" panose="020B0703020202090204" pitchFamily="34" charset="0"/>
              <a:ea typeface="Calibri"/>
              <a:cs typeface="Calibri"/>
              <a:sym typeface="Calibri"/>
            </a:endParaRPr>
          </a:p>
          <a:p>
            <a:pPr marL="381000" marR="0" lvl="0" indent="-374650" algn="l" rtl="0">
              <a:spcBef>
                <a:spcPts val="0"/>
              </a:spcBef>
              <a:spcAft>
                <a:spcPts val="0"/>
              </a:spcAft>
              <a:buClr>
                <a:srgbClr val="002060"/>
              </a:buClr>
              <a:buSzPts val="2700"/>
              <a:buFont typeface="Arial"/>
              <a:buChar char="•"/>
            </a:pPr>
            <a:endParaRPr lang="en" sz="6000" b="1" i="0" u="none" strike="noStrike" cap="none" dirty="0">
              <a:solidFill>
                <a:srgbClr val="22576A"/>
              </a:solidFill>
              <a:latin typeface="Trebuchet MS" panose="020B0703020202090204" pitchFamily="34" charset="0"/>
              <a:ea typeface="Calibri"/>
              <a:cs typeface="Calibri"/>
              <a:sym typeface="Calibri"/>
            </a:endParaRPr>
          </a:p>
          <a:p>
            <a:pPr marL="381000" marR="0" lvl="0" indent="-374650" algn="l" rtl="0">
              <a:spcBef>
                <a:spcPts val="0"/>
              </a:spcBef>
              <a:spcAft>
                <a:spcPts val="0"/>
              </a:spcAft>
              <a:buClr>
                <a:srgbClr val="002060"/>
              </a:buClr>
              <a:buSzPts val="2700"/>
              <a:buFont typeface="Arial"/>
              <a:buChar char="•"/>
            </a:pPr>
            <a:r>
              <a:rPr lang="en" sz="6000" b="1" i="0" u="none" strike="noStrike" cap="none" dirty="0">
                <a:solidFill>
                  <a:srgbClr val="22576A"/>
                </a:solidFill>
                <a:latin typeface="Trebuchet MS" panose="020B0703020202090204" pitchFamily="34" charset="0"/>
                <a:ea typeface="Calibri"/>
                <a:cs typeface="Calibri"/>
                <a:sym typeface="Calibri"/>
              </a:rPr>
              <a:t>Claim CME/MOC credit through </a:t>
            </a:r>
            <a:r>
              <a:rPr lang="en" sz="6000" b="1" i="0" u="sng" strike="noStrike" cap="none" dirty="0">
                <a:solidFill>
                  <a:schemeClr val="hlink"/>
                </a:solidFill>
                <a:latin typeface="Trebuchet MS" panose="020B0703020202090204" pitchFamily="34" charset="0"/>
                <a:ea typeface="Calibri"/>
                <a:cs typeface="Calibri"/>
                <a:sym typeface="Calibri"/>
                <a:hlinkClick r:id="rId6"/>
              </a:rPr>
              <a:t>NKF PERC</a:t>
            </a:r>
            <a:endParaRPr sz="6000" b="1" i="0" u="none" strike="noStrike" cap="none" dirty="0">
              <a:solidFill>
                <a:srgbClr val="002060"/>
              </a:solidFill>
              <a:latin typeface="Trebuchet MS" panose="020B0703020202090204" pitchFamily="34" charset="0"/>
              <a:ea typeface="Noto Sans Symbols"/>
              <a:cs typeface="Noto Sans Symbols"/>
              <a:sym typeface="Noto Sans Symbols"/>
            </a:endParaRPr>
          </a:p>
          <a:p>
            <a:pPr marL="381000" marR="0" lvl="0" indent="-203200" algn="l" rtl="0">
              <a:spcBef>
                <a:spcPts val="0"/>
              </a:spcBef>
              <a:spcAft>
                <a:spcPts val="0"/>
              </a:spcAft>
              <a:buClr>
                <a:schemeClr val="dk1"/>
              </a:buClr>
              <a:buSzPts val="2700"/>
              <a:buFont typeface="Arial"/>
              <a:buNone/>
            </a:pPr>
            <a:endParaRPr sz="6000" b="1" i="0" u="none" strike="noStrike" cap="none" dirty="0">
              <a:solidFill>
                <a:srgbClr val="002060"/>
              </a:solidFill>
              <a:latin typeface="Trebuchet MS" panose="020B0703020202090204" pitchFamily="34" charset="0"/>
              <a:ea typeface="Noto Sans Symbols"/>
              <a:cs typeface="Noto Sans Symbols"/>
              <a:sym typeface="Noto Sans Symbols"/>
            </a:endParaRPr>
          </a:p>
        </p:txBody>
      </p:sp>
    </p:spTree>
    <p:extLst>
      <p:ext uri="{BB962C8B-B14F-4D97-AF65-F5344CB8AC3E}">
        <p14:creationId xmlns:p14="http://schemas.microsoft.com/office/powerpoint/2010/main" val="303184143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4A32C204-E48E-874C-8809-7348960A7676}"/>
            </a:ext>
          </a:extLst>
        </p:cNvPr>
        <p:cNvGrpSpPr/>
        <p:nvPr/>
      </p:nvGrpSpPr>
      <p:grpSpPr>
        <a:xfrm>
          <a:off x="0" y="0"/>
          <a:ext cx="0" cy="0"/>
          <a:chOff x="0" y="0"/>
          <a:chExt cx="0" cy="0"/>
        </a:xfrm>
      </p:grpSpPr>
      <p:pic>
        <p:nvPicPr>
          <p:cNvPr id="3" name="Picture 2" descr="A screenshot of a medical presentation&#10;&#10;Description automatically generated">
            <a:extLst>
              <a:ext uri="{FF2B5EF4-FFF2-40B4-BE49-F238E27FC236}">
                <a16:creationId xmlns:a16="http://schemas.microsoft.com/office/drawing/2014/main" id="{B9C13A7D-60CD-FFC3-F3BB-C157AD4894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219"/>
            <a:ext cx="24386173" cy="13714781"/>
          </a:xfrm>
          <a:prstGeom prst="rect">
            <a:avLst/>
          </a:prstGeom>
        </p:spPr>
      </p:pic>
    </p:spTree>
    <p:extLst>
      <p:ext uri="{BB962C8B-B14F-4D97-AF65-F5344CB8AC3E}">
        <p14:creationId xmlns:p14="http://schemas.microsoft.com/office/powerpoint/2010/main" val="22792018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4814C1B2-D360-1F68-B2F6-4223C985AE24}"/>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C3AC610D-332E-65F6-F413-BCB5E08172F5}"/>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EF15C5E-716C-39BE-3F00-C10FF0EEDE0D}"/>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8622524A-E149-5000-EFBA-1CFC4076D5D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7C379E67-6810-CF9E-EC08-EF95FB6233E0}"/>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131E1AE0-6753-7A1C-C375-AB0949B065B6}"/>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Genetics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5A56CED7-67B6-1310-8D8C-684746F99918}"/>
              </a:ext>
            </a:extLst>
          </p:cNvPr>
          <p:cNvSpPr/>
          <p:nvPr/>
        </p:nvSpPr>
        <p:spPr>
          <a:xfrm>
            <a:off x="17963804" y="8301759"/>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Genetic Counseling</a:t>
            </a:r>
          </a:p>
        </p:txBody>
      </p:sp>
      <p:sp>
        <p:nvSpPr>
          <p:cNvPr id="5" name="Google Shape;1692;p155">
            <a:extLst>
              <a:ext uri="{FF2B5EF4-FFF2-40B4-BE49-F238E27FC236}">
                <a16:creationId xmlns:a16="http://schemas.microsoft.com/office/drawing/2014/main" id="{29E06CF6-98F0-A28E-7570-85B8AB2F91F7}"/>
              </a:ext>
            </a:extLst>
          </p:cNvPr>
          <p:cNvSpPr/>
          <p:nvPr/>
        </p:nvSpPr>
        <p:spPr>
          <a:xfrm>
            <a:off x="16088779" y="6424480"/>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F9DC19AD-A03F-521B-49E9-BC158EFAD057}"/>
              </a:ext>
            </a:extLst>
          </p:cNvPr>
          <p:cNvSpPr/>
          <p:nvPr/>
        </p:nvSpPr>
        <p:spPr>
          <a:xfrm>
            <a:off x="11460878" y="8451040"/>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Genetics in FSGS</a:t>
            </a:r>
            <a:endParaRPr sz="4400" dirty="0">
              <a:solidFill>
                <a:srgbClr val="235451"/>
              </a:solidFill>
              <a:latin typeface="Trebuchet MS" panose="020B0703020202090204" pitchFamily="34" charset="0"/>
            </a:endParaRPr>
          </a:p>
        </p:txBody>
      </p:sp>
      <p:pic>
        <p:nvPicPr>
          <p:cNvPr id="9" name="Picture 8" descr="A hand holding tweezers to a dna strand&#10;&#10;Description automatically generated">
            <a:extLst>
              <a:ext uri="{FF2B5EF4-FFF2-40B4-BE49-F238E27FC236}">
                <a16:creationId xmlns:a16="http://schemas.microsoft.com/office/drawing/2014/main" id="{409995CD-BB63-AA34-65F4-C17BF8F4B8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8965" y="5135280"/>
            <a:ext cx="4572000" cy="3048000"/>
          </a:xfrm>
          <a:prstGeom prst="rect">
            <a:avLst/>
          </a:prstGeom>
          <a:ln w="38100">
            <a:solidFill>
              <a:srgbClr val="15325D"/>
            </a:solidFill>
          </a:ln>
        </p:spPr>
      </p:pic>
      <p:pic>
        <p:nvPicPr>
          <p:cNvPr id="10" name="Picture 9" descr="A box with a light in it&#10;&#10;Description automatically generated">
            <a:extLst>
              <a:ext uri="{FF2B5EF4-FFF2-40B4-BE49-F238E27FC236}">
                <a16:creationId xmlns:a16="http://schemas.microsoft.com/office/drawing/2014/main" id="{AFF91E74-6720-026D-F018-C4AF9397D4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00541" y="4871725"/>
            <a:ext cx="4572000" cy="3430034"/>
          </a:xfrm>
          <a:prstGeom prst="rect">
            <a:avLst/>
          </a:prstGeom>
          <a:ln w="38100">
            <a:solidFill>
              <a:srgbClr val="15325D"/>
            </a:solidFill>
          </a:ln>
        </p:spPr>
      </p:pic>
      <p:pic>
        <p:nvPicPr>
          <p:cNvPr id="7" name="Picture 6" descr="A car with doors coming out of the back of the car&#10;&#10;Description automatically generated">
            <a:extLst>
              <a:ext uri="{FF2B5EF4-FFF2-40B4-BE49-F238E27FC236}">
                <a16:creationId xmlns:a16="http://schemas.microsoft.com/office/drawing/2014/main" id="{2A33CBB7-1287-44D2-0FA9-383D832F20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spTree>
    <p:extLst>
      <p:ext uri="{BB962C8B-B14F-4D97-AF65-F5344CB8AC3E}">
        <p14:creationId xmlns:p14="http://schemas.microsoft.com/office/powerpoint/2010/main" val="236635030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2E52139-34E0-A169-3899-B57452739C80}"/>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99DADB0C-22CA-3C5E-7A74-94F03A98027E}"/>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CF2ED53D-0E07-56BA-E96C-A268CD57A034}"/>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64C9FE89-0824-E54F-A923-3712AA63A45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E4C37260-5D34-E6AF-4E53-CE82489D7823}"/>
              </a:ext>
            </a:extLst>
          </p:cNvPr>
          <p:cNvSpPr/>
          <p:nvPr/>
        </p:nvSpPr>
        <p:spPr>
          <a:xfrm>
            <a:off x="12421496" y="2485736"/>
            <a:ext cx="11384280"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CAR-T for Kidney Disease</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9E8994DB-07F9-7D1E-15BC-56E93D79D2F3}"/>
              </a:ext>
            </a:extLst>
          </p:cNvPr>
          <p:cNvSpPr txBox="1"/>
          <p:nvPr/>
        </p:nvSpPr>
        <p:spPr>
          <a:xfrm>
            <a:off x="13193450" y="4484575"/>
            <a:ext cx="9107750" cy="6037300"/>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Yara Mouawad</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Jeffrey Sparks</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 sz="4800" b="1" dirty="0">
                <a:solidFill>
                  <a:srgbClr val="22576A"/>
                </a:solidFill>
                <a:latin typeface="Trebuchet MS" panose="020B0703020202090204" pitchFamily="34" charset="0"/>
                <a:ea typeface="Calibri"/>
                <a:cs typeface="Calibri" panose="020F0502020204030204" pitchFamily="34" charset="0"/>
                <a:sym typeface="Calibri"/>
              </a:rPr>
              <a:t>Dia Waguespack</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Anna Burgner</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car with a virus on it&#10;&#10;Description automatically generated">
            <a:extLst>
              <a:ext uri="{FF2B5EF4-FFF2-40B4-BE49-F238E27FC236}">
                <a16:creationId xmlns:a16="http://schemas.microsoft.com/office/drawing/2014/main" id="{E4C01663-286F-E026-0E06-1B440EEEA9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4280" cy="11384280"/>
          </a:xfrm>
          <a:prstGeom prst="rect">
            <a:avLst/>
          </a:prstGeom>
          <a:ln w="38100">
            <a:solidFill>
              <a:srgbClr val="E56A36"/>
            </a:solidFill>
          </a:ln>
        </p:spPr>
      </p:pic>
    </p:spTree>
    <p:extLst>
      <p:ext uri="{BB962C8B-B14F-4D97-AF65-F5344CB8AC3E}">
        <p14:creationId xmlns:p14="http://schemas.microsoft.com/office/powerpoint/2010/main" val="25293673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61076876-B920-220E-01F8-C027D5FC3D59}"/>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B9C60E8C-FF89-0E4F-818D-201292EA464A}"/>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0A075873-61A6-E465-A34C-746264D1855D}"/>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10C2A1B9-F487-0526-9BCD-AA4723FF5B9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58E44AB2-6B22-8E1F-BB2D-3A578FD9FC89}"/>
              </a:ext>
            </a:extLst>
          </p:cNvPr>
          <p:cNvSpPr/>
          <p:nvPr/>
        </p:nvSpPr>
        <p:spPr>
          <a:xfrm>
            <a:off x="578224" y="1163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CAR-T for Autoimmune Disease</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dog playing in the grass&#10;&#10;Description automatically generated">
            <a:extLst>
              <a:ext uri="{FF2B5EF4-FFF2-40B4-BE49-F238E27FC236}">
                <a16:creationId xmlns:a16="http://schemas.microsoft.com/office/drawing/2014/main" id="{E727B41A-14BF-3EA9-35DF-2201D99497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1139" y="2482082"/>
            <a:ext cx="13761721" cy="9144000"/>
          </a:xfrm>
          <a:prstGeom prst="rect">
            <a:avLst/>
          </a:prstGeom>
          <a:ln w="38100">
            <a:solidFill>
              <a:srgbClr val="15325D"/>
            </a:solidFill>
          </a:ln>
        </p:spPr>
      </p:pic>
    </p:spTree>
    <p:extLst>
      <p:ext uri="{BB962C8B-B14F-4D97-AF65-F5344CB8AC3E}">
        <p14:creationId xmlns:p14="http://schemas.microsoft.com/office/powerpoint/2010/main" val="259068131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EE43E64-B24D-EB2B-24DB-F21E7438F124}"/>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40E1C7B7-A82E-3A84-8F1C-B02572790CEA}"/>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DED2A4F0-B07E-F495-B062-6506AE3B73B7}"/>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3" name="Google Shape;78;p1">
            <a:extLst>
              <a:ext uri="{FF2B5EF4-FFF2-40B4-BE49-F238E27FC236}">
                <a16:creationId xmlns:a16="http://schemas.microsoft.com/office/drawing/2014/main" id="{E238082C-2BF3-C522-BC3E-D6726552ECF7}"/>
              </a:ext>
            </a:extLst>
          </p:cNvPr>
          <p:cNvSpPr txBox="1"/>
          <p:nvPr/>
        </p:nvSpPr>
        <p:spPr>
          <a:xfrm>
            <a:off x="3825600" y="737425"/>
            <a:ext cx="16732800"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6000" b="1" dirty="0">
                <a:solidFill>
                  <a:srgbClr val="2668A0"/>
                </a:solidFill>
                <a:latin typeface="Trebuchet MS" panose="020B0703020202090204" pitchFamily="34" charset="0"/>
              </a:rPr>
              <a:t>From Idea to Impact: The CAR-T Cell Journey</a:t>
            </a:r>
            <a:endParaRPr sz="6000" b="1" dirty="0">
              <a:solidFill>
                <a:srgbClr val="2668A0"/>
              </a:solidFill>
              <a:latin typeface="Trebuchet MS" panose="020B0703020202090204" pitchFamily="34" charset="0"/>
            </a:endParaRPr>
          </a:p>
        </p:txBody>
      </p:sp>
      <p:pic>
        <p:nvPicPr>
          <p:cNvPr id="6" name="Google Shape;81;p1">
            <a:extLst>
              <a:ext uri="{FF2B5EF4-FFF2-40B4-BE49-F238E27FC236}">
                <a16:creationId xmlns:a16="http://schemas.microsoft.com/office/drawing/2014/main" id="{7A3910E0-01EE-E370-FA4B-30B5E401C0A9}"/>
              </a:ext>
            </a:extLst>
          </p:cNvPr>
          <p:cNvPicPr preferRelativeResize="0"/>
          <p:nvPr/>
        </p:nvPicPr>
        <p:blipFill>
          <a:blip r:embed="rId2">
            <a:alphaModFix/>
          </a:blip>
          <a:stretch>
            <a:fillRect/>
          </a:stretch>
        </p:blipFill>
        <p:spPr>
          <a:xfrm>
            <a:off x="2114162" y="2362201"/>
            <a:ext cx="20155675" cy="10151516"/>
          </a:xfrm>
          <a:prstGeom prst="rect">
            <a:avLst/>
          </a:prstGeom>
          <a:solidFill>
            <a:srgbClr val="FCFCED"/>
          </a:solidFill>
          <a:ln w="127000" cap="flat" cmpd="sng">
            <a:solidFill>
              <a:srgbClr val="FACE48"/>
            </a:solidFill>
            <a:prstDash val="solid"/>
            <a:miter lim="8000"/>
            <a:headEnd type="none" w="sm" len="sm"/>
            <a:tailEnd type="none" w="sm" len="sm"/>
          </a:ln>
        </p:spPr>
      </p:pic>
      <p:pic>
        <p:nvPicPr>
          <p:cNvPr id="156" name="Image" descr="Image">
            <a:extLst>
              <a:ext uri="{FF2B5EF4-FFF2-40B4-BE49-F238E27FC236}">
                <a16:creationId xmlns:a16="http://schemas.microsoft.com/office/drawing/2014/main" id="{B94F9832-9FBD-F58E-4CC3-4B02785C43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pic>
        <p:nvPicPr>
          <p:cNvPr id="5" name="Google Shape;79;p1">
            <a:extLst>
              <a:ext uri="{FF2B5EF4-FFF2-40B4-BE49-F238E27FC236}">
                <a16:creationId xmlns:a16="http://schemas.microsoft.com/office/drawing/2014/main" id="{F113A960-D200-7D6A-8161-DD98ABCD6054}"/>
              </a:ext>
            </a:extLst>
          </p:cNvPr>
          <p:cNvPicPr preferRelativeResize="0"/>
          <p:nvPr/>
        </p:nvPicPr>
        <p:blipFill>
          <a:blip r:embed="rId4">
            <a:alphaModFix/>
          </a:blip>
          <a:stretch>
            <a:fillRect/>
          </a:stretch>
        </p:blipFill>
        <p:spPr>
          <a:xfrm>
            <a:off x="905256" y="1033272"/>
            <a:ext cx="1828800" cy="1828800"/>
          </a:xfrm>
          <a:prstGeom prst="rect">
            <a:avLst/>
          </a:prstGeom>
          <a:solidFill>
            <a:srgbClr val="FCFCED"/>
          </a:solidFill>
          <a:ln w="127000" cap="flat" cmpd="sng">
            <a:solidFill>
              <a:srgbClr val="FACE48"/>
            </a:solidFill>
            <a:prstDash val="solid"/>
            <a:miter lim="8000"/>
            <a:headEnd type="none" w="sm" len="sm"/>
            <a:tailEnd type="none" w="sm" len="sm"/>
          </a:ln>
        </p:spPr>
      </p:pic>
    </p:spTree>
    <p:extLst>
      <p:ext uri="{BB962C8B-B14F-4D97-AF65-F5344CB8AC3E}">
        <p14:creationId xmlns:p14="http://schemas.microsoft.com/office/powerpoint/2010/main" val="125285458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C555050-A267-4A61-B5BA-2F96A385A6B3}"/>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B87C8830-9929-A020-FEF4-D850164F0EBF}"/>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F569A5D2-B896-E12E-B34D-0CE1BA2DF7FC}"/>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3" name="Google Shape;90;g3319ecbe5f9_0_8">
            <a:extLst>
              <a:ext uri="{FF2B5EF4-FFF2-40B4-BE49-F238E27FC236}">
                <a16:creationId xmlns:a16="http://schemas.microsoft.com/office/drawing/2014/main" id="{53CD4106-B745-708B-669B-D30AD43083D5}"/>
              </a:ext>
            </a:extLst>
          </p:cNvPr>
          <p:cNvSpPr txBox="1"/>
          <p:nvPr/>
        </p:nvSpPr>
        <p:spPr>
          <a:xfrm>
            <a:off x="2737538" y="749078"/>
            <a:ext cx="21068237"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200" b="1" dirty="0">
                <a:solidFill>
                  <a:srgbClr val="2668A0"/>
                </a:solidFill>
                <a:latin typeface="Trebuchet MS" panose="020B0703020202090204" pitchFamily="34" charset="0"/>
              </a:rPr>
              <a:t>CAR-T Cell Therapy for Autoimmune Diseases </a:t>
            </a:r>
            <a:endParaRPr sz="7200" b="1" dirty="0">
              <a:solidFill>
                <a:srgbClr val="2668A0"/>
              </a:solidFill>
              <a:latin typeface="Trebuchet MS" panose="020B0703020202090204" pitchFamily="34" charset="0"/>
            </a:endParaRPr>
          </a:p>
        </p:txBody>
      </p:sp>
      <p:pic>
        <p:nvPicPr>
          <p:cNvPr id="4" name="Google Shape;91;g3319ecbe5f9_0_8">
            <a:extLst>
              <a:ext uri="{FF2B5EF4-FFF2-40B4-BE49-F238E27FC236}">
                <a16:creationId xmlns:a16="http://schemas.microsoft.com/office/drawing/2014/main" id="{C952F26A-DEC4-9286-5572-567827C09737}"/>
              </a:ext>
            </a:extLst>
          </p:cNvPr>
          <p:cNvPicPr preferRelativeResize="0">
            <a:picLocks noChangeAspect="1"/>
          </p:cNvPicPr>
          <p:nvPr/>
        </p:nvPicPr>
        <p:blipFill>
          <a:blip r:embed="rId2">
            <a:alphaModFix/>
          </a:blip>
          <a:stretch>
            <a:fillRect/>
          </a:stretch>
        </p:blipFill>
        <p:spPr>
          <a:xfrm>
            <a:off x="908738" y="1033272"/>
            <a:ext cx="1828800" cy="1828800"/>
          </a:xfrm>
          <a:prstGeom prst="rect">
            <a:avLst/>
          </a:prstGeom>
          <a:solidFill>
            <a:srgbClr val="FCFCED"/>
          </a:solidFill>
          <a:ln w="127000" cap="flat" cmpd="sng">
            <a:solidFill>
              <a:srgbClr val="FACE48"/>
            </a:solidFill>
            <a:prstDash val="solid"/>
            <a:miter lim="8000"/>
            <a:headEnd type="none" w="sm" len="sm"/>
            <a:tailEnd type="none" w="sm" len="sm"/>
          </a:ln>
        </p:spPr>
      </p:pic>
      <p:sp>
        <p:nvSpPr>
          <p:cNvPr id="5" name="Google Shape;92;g3319ecbe5f9_0_8">
            <a:extLst>
              <a:ext uri="{FF2B5EF4-FFF2-40B4-BE49-F238E27FC236}">
                <a16:creationId xmlns:a16="http://schemas.microsoft.com/office/drawing/2014/main" id="{30BFA8E1-9D0A-0936-C846-C708338D7870}"/>
              </a:ext>
            </a:extLst>
          </p:cNvPr>
          <p:cNvSpPr txBox="1"/>
          <p:nvPr/>
        </p:nvSpPr>
        <p:spPr>
          <a:xfrm>
            <a:off x="1880603" y="4053932"/>
            <a:ext cx="9808200" cy="6225600"/>
          </a:xfrm>
          <a:prstGeom prst="rect">
            <a:avLst/>
          </a:prstGeom>
          <a:noFill/>
          <a:ln>
            <a:noFill/>
          </a:ln>
        </p:spPr>
        <p:txBody>
          <a:bodyPr spcFirstLastPara="1" wrap="square" lIns="91425" tIns="91425" rIns="91425" bIns="91425" anchor="t" anchorCtr="0">
            <a:noAutofit/>
          </a:bodyPr>
          <a:lstStyle/>
          <a:p>
            <a:pPr marL="469900" lvl="0" indent="-457200" algn="l" rtl="0">
              <a:lnSpc>
                <a:spcPct val="100000"/>
              </a:lnSpc>
              <a:spcBef>
                <a:spcPts val="0"/>
              </a:spcBef>
              <a:spcAft>
                <a:spcPts val="1000"/>
              </a:spcAft>
              <a:buSzPct val="100000"/>
              <a:buFont typeface="Arial" panose="020B0604020202020204" pitchFamily="34" charset="0"/>
              <a:buChar char="•"/>
            </a:pPr>
            <a:r>
              <a:rPr lang="en-US" sz="2800" dirty="0">
                <a:latin typeface="Trebuchet MS" panose="020B0703020202090204" pitchFamily="34" charset="0"/>
              </a:rPr>
              <a:t>Autoantibodies are directly pathogenic in select autoimmune diseases.</a:t>
            </a: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Targeting B-cells has proven effective.</a:t>
            </a: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However, persistent B-cell infiltrates in tissue.</a:t>
            </a: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Based on success in cancer therapies, use expanded to autoimmune disease.</a:t>
            </a: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Murine model of lupus:</a:t>
            </a: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Effective depletion of CD19 B-cells in inflamed tissue → decreased Ab targeting dsDNA, decreased proteinuria, and increased survival.</a:t>
            </a:r>
          </a:p>
        </p:txBody>
      </p:sp>
      <p:sp>
        <p:nvSpPr>
          <p:cNvPr id="6" name="Google Shape;93;g3319ecbe5f9_0_8">
            <a:extLst>
              <a:ext uri="{FF2B5EF4-FFF2-40B4-BE49-F238E27FC236}">
                <a16:creationId xmlns:a16="http://schemas.microsoft.com/office/drawing/2014/main" id="{031C06CB-A2F2-AAC3-3605-C9136EFAA459}"/>
              </a:ext>
            </a:extLst>
          </p:cNvPr>
          <p:cNvSpPr/>
          <p:nvPr/>
        </p:nvSpPr>
        <p:spPr>
          <a:xfrm>
            <a:off x="4734315" y="9885120"/>
            <a:ext cx="14916600" cy="24750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94;g3319ecbe5f9_0_8">
            <a:extLst>
              <a:ext uri="{FF2B5EF4-FFF2-40B4-BE49-F238E27FC236}">
                <a16:creationId xmlns:a16="http://schemas.microsoft.com/office/drawing/2014/main" id="{176CEC23-8158-30FD-13B7-29FADAA775A4}"/>
              </a:ext>
            </a:extLst>
          </p:cNvPr>
          <p:cNvSpPr txBox="1"/>
          <p:nvPr/>
        </p:nvSpPr>
        <p:spPr>
          <a:xfrm>
            <a:off x="4859265" y="10044120"/>
            <a:ext cx="14666700" cy="21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300" b="1" dirty="0">
                <a:latin typeface="Trebuchet MS" panose="020B0703020202090204" pitchFamily="34" charset="0"/>
              </a:rPr>
              <a:t>NEJM 2024</a:t>
            </a:r>
            <a:r>
              <a:rPr lang="en-US" sz="3300" dirty="0">
                <a:latin typeface="Trebuchet MS" panose="020B0703020202090204" pitchFamily="34" charset="0"/>
              </a:rPr>
              <a:t>: Case series, 15 patients with refractory autoimmune </a:t>
            </a:r>
            <a:r>
              <a:rPr lang="en-US" sz="3300" dirty="0" err="1">
                <a:latin typeface="Trebuchet MS" panose="020B0703020202090204" pitchFamily="34" charset="0"/>
              </a:rPr>
              <a:t>dz</a:t>
            </a:r>
            <a:r>
              <a:rPr lang="en-US" sz="3300" dirty="0">
                <a:latin typeface="Trebuchet MS" panose="020B0703020202090204" pitchFamily="34" charset="0"/>
              </a:rPr>
              <a:t> (8 with SLE). Followed ~15 months. Demonstrated rapid expansion of CAR T cells and effective B cell depletion, most with B cell reconstitution at 100 days. Remained in remission off immunosuppression</a:t>
            </a:r>
            <a:endParaRPr sz="3300" dirty="0">
              <a:latin typeface="Trebuchet MS" panose="020B0703020202090204" pitchFamily="34" charset="0"/>
            </a:endParaRPr>
          </a:p>
        </p:txBody>
      </p:sp>
      <p:sp>
        <p:nvSpPr>
          <p:cNvPr id="8" name="Google Shape;95;g3319ecbe5f9_0_8">
            <a:extLst>
              <a:ext uri="{FF2B5EF4-FFF2-40B4-BE49-F238E27FC236}">
                <a16:creationId xmlns:a16="http://schemas.microsoft.com/office/drawing/2014/main" id="{D73B79C6-979A-E13F-DC02-C39A0E1387AD}"/>
              </a:ext>
            </a:extLst>
          </p:cNvPr>
          <p:cNvSpPr txBox="1"/>
          <p:nvPr/>
        </p:nvSpPr>
        <p:spPr>
          <a:xfrm>
            <a:off x="9671875" y="12511450"/>
            <a:ext cx="9467400" cy="4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*Limitations: open label, single arm small number of patients, no kidney biopsies</a:t>
            </a:r>
            <a:endParaRPr sz="2000" dirty="0"/>
          </a:p>
        </p:txBody>
      </p:sp>
      <p:sp>
        <p:nvSpPr>
          <p:cNvPr id="9" name="Google Shape;96;g3319ecbe5f9_0_8">
            <a:extLst>
              <a:ext uri="{FF2B5EF4-FFF2-40B4-BE49-F238E27FC236}">
                <a16:creationId xmlns:a16="http://schemas.microsoft.com/office/drawing/2014/main" id="{8FAFD8A5-1088-AAE6-1487-3F7145B98C1B}"/>
              </a:ext>
            </a:extLst>
          </p:cNvPr>
          <p:cNvSpPr txBox="1"/>
          <p:nvPr/>
        </p:nvSpPr>
        <p:spPr>
          <a:xfrm>
            <a:off x="12771309" y="4053932"/>
            <a:ext cx="9973500" cy="5847900"/>
          </a:xfrm>
          <a:prstGeom prst="rect">
            <a:avLst/>
          </a:prstGeom>
          <a:noFill/>
          <a:ln>
            <a:noFill/>
          </a:ln>
        </p:spPr>
        <p:txBody>
          <a:bodyPr spcFirstLastPara="1" wrap="square" lIns="91425" tIns="91425" rIns="91425" bIns="91425" anchor="t" anchorCtr="0">
            <a:noAutofit/>
          </a:bodyPr>
          <a:lstStyle/>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T-cells are collected from patients through apheresis.</a:t>
            </a:r>
            <a:endParaRPr sz="2800" dirty="0">
              <a:latin typeface="Trebuchet MS" panose="020B0703020202090204" pitchFamily="34" charset="0"/>
            </a:endParaRP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CD19 CAR T-cells are generated through lentiviral transduction of the CAR encoding vector.</a:t>
            </a:r>
            <a:endParaRPr sz="2800" dirty="0">
              <a:latin typeface="Trebuchet MS" panose="020B0703020202090204" pitchFamily="34" charset="0"/>
            </a:endParaRP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Cells expanded using cytokine cocktail.</a:t>
            </a:r>
            <a:endParaRPr sz="2800" dirty="0">
              <a:latin typeface="Trebuchet MS" panose="020B0703020202090204" pitchFamily="34" charset="0"/>
            </a:endParaRP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Patient receive lymphodepleting chemotherapy:</a:t>
            </a:r>
            <a:endParaRPr sz="2800" dirty="0">
              <a:latin typeface="Trebuchet MS" panose="020B0703020202090204" pitchFamily="34" charset="0"/>
            </a:endParaRP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Cyclophosphamide and fludarabine</a:t>
            </a:r>
            <a:endParaRPr sz="2800" dirty="0">
              <a:latin typeface="Trebuchet MS" panose="020B0703020202090204" pitchFamily="34" charset="0"/>
            </a:endParaRPr>
          </a:p>
          <a:p>
            <a:pPr marL="469900" lvl="0" indent="-457200" algn="l" rtl="0">
              <a:lnSpc>
                <a:spcPct val="100000"/>
              </a:lnSpc>
              <a:spcBef>
                <a:spcPts val="0"/>
              </a:spcBef>
              <a:spcAft>
                <a:spcPts val="1000"/>
              </a:spcAft>
              <a:buSzPts val="3400"/>
              <a:buFont typeface="Arial" panose="020B0604020202020204" pitchFamily="34" charset="0"/>
              <a:buChar char="•"/>
            </a:pPr>
            <a:r>
              <a:rPr lang="en-US" sz="2800" dirty="0">
                <a:latin typeface="Trebuchet MS" panose="020B0703020202090204" pitchFamily="34" charset="0"/>
              </a:rPr>
              <a:t>More targeted strategies (e.g. Treg in development).</a:t>
            </a:r>
            <a:endParaRPr sz="2800" dirty="0">
              <a:latin typeface="Trebuchet MS" panose="020B0703020202090204" pitchFamily="34" charset="0"/>
            </a:endParaRPr>
          </a:p>
        </p:txBody>
      </p:sp>
      <p:sp>
        <p:nvSpPr>
          <p:cNvPr id="10" name="Google Shape;97;g3319ecbe5f9_0_8">
            <a:extLst>
              <a:ext uri="{FF2B5EF4-FFF2-40B4-BE49-F238E27FC236}">
                <a16:creationId xmlns:a16="http://schemas.microsoft.com/office/drawing/2014/main" id="{A278231F-65AC-C909-7A23-0341AAA07550}"/>
              </a:ext>
            </a:extLst>
          </p:cNvPr>
          <p:cNvSpPr/>
          <p:nvPr/>
        </p:nvSpPr>
        <p:spPr>
          <a:xfrm>
            <a:off x="5829653" y="2810495"/>
            <a:ext cx="19101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FCFCED"/>
                </a:solidFill>
                <a:latin typeface="Trebuchet MS" panose="020B0703020202090204" pitchFamily="34" charset="0"/>
              </a:rPr>
              <a:t>Why?</a:t>
            </a:r>
            <a:endParaRPr sz="2400" b="1" dirty="0">
              <a:solidFill>
                <a:srgbClr val="FCFCED"/>
              </a:solidFill>
              <a:latin typeface="Trebuchet MS" panose="020B0703020202090204" pitchFamily="34" charset="0"/>
            </a:endParaRPr>
          </a:p>
        </p:txBody>
      </p:sp>
      <p:sp>
        <p:nvSpPr>
          <p:cNvPr id="11" name="Google Shape;98;g3319ecbe5f9_0_8">
            <a:extLst>
              <a:ext uri="{FF2B5EF4-FFF2-40B4-BE49-F238E27FC236}">
                <a16:creationId xmlns:a16="http://schemas.microsoft.com/office/drawing/2014/main" id="{881DEE8E-DFBD-6244-9E12-6C7FFB2EFA1F}"/>
              </a:ext>
            </a:extLst>
          </p:cNvPr>
          <p:cNvSpPr/>
          <p:nvPr/>
        </p:nvSpPr>
        <p:spPr>
          <a:xfrm>
            <a:off x="16803009" y="2810495"/>
            <a:ext cx="19101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rgbClr val="FCFCED"/>
                </a:solidFill>
                <a:latin typeface="Trebuchet MS" panose="020B0703020202090204" pitchFamily="34" charset="0"/>
              </a:rPr>
              <a:t>How?</a:t>
            </a:r>
            <a:endParaRPr sz="3300" b="1" dirty="0">
              <a:solidFill>
                <a:srgbClr val="FCFCED"/>
              </a:solidFill>
              <a:latin typeface="Trebuchet MS" panose="020B0703020202090204" pitchFamily="34" charset="0"/>
            </a:endParaRPr>
          </a:p>
        </p:txBody>
      </p:sp>
      <p:pic>
        <p:nvPicPr>
          <p:cNvPr id="156" name="Image" descr="Image">
            <a:extLst>
              <a:ext uri="{FF2B5EF4-FFF2-40B4-BE49-F238E27FC236}">
                <a16:creationId xmlns:a16="http://schemas.microsoft.com/office/drawing/2014/main" id="{707866C3-4FDC-60BF-CB62-E7392D9C7D7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Tree>
    <p:extLst>
      <p:ext uri="{BB962C8B-B14F-4D97-AF65-F5344CB8AC3E}">
        <p14:creationId xmlns:p14="http://schemas.microsoft.com/office/powerpoint/2010/main" val="8733371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F1EA729-D20B-4233-B5E8-ED26B0CCAF4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E2A4E454-CD0B-A1E0-71A8-34D5289DB132}"/>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2D86CD52-5D00-2E22-042C-1E5D299846FB}"/>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65C71E48-DAF2-FA5A-5FEA-F596B937002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76396D15-F27F-496A-3202-6FAAA5915F8A}"/>
              </a:ext>
            </a:extLst>
          </p:cNvPr>
          <p:cNvSpPr/>
          <p:nvPr/>
        </p:nvSpPr>
        <p:spPr>
          <a:xfrm>
            <a:off x="578224" y="1163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CAR-T Side Effects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pair of feet standing in front of a yellow line&#10;&#10;Description automatically generated">
            <a:extLst>
              <a:ext uri="{FF2B5EF4-FFF2-40B4-BE49-F238E27FC236}">
                <a16:creationId xmlns:a16="http://schemas.microsoft.com/office/drawing/2014/main" id="{0F544C95-AD8E-EA4E-C7A9-00663A4699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2002" y="2336800"/>
            <a:ext cx="13779996" cy="9144000"/>
          </a:xfrm>
          <a:prstGeom prst="rect">
            <a:avLst/>
          </a:prstGeom>
          <a:ln w="38100">
            <a:solidFill>
              <a:srgbClr val="15325D"/>
            </a:solidFill>
          </a:ln>
        </p:spPr>
      </p:pic>
    </p:spTree>
    <p:extLst>
      <p:ext uri="{BB962C8B-B14F-4D97-AF65-F5344CB8AC3E}">
        <p14:creationId xmlns:p14="http://schemas.microsoft.com/office/powerpoint/2010/main" val="299435088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6EBA9DD2-18BC-2990-93D5-0DD9E43F134E}"/>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C2AC2EF3-0DB4-D694-403A-85027324946E}"/>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3C0659A-874A-3114-CC88-B9B2A99730DA}"/>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FA2B0B41-F09C-B7AD-BDCC-340E672C827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06;g3319ecbe5f9_0_15">
            <a:extLst>
              <a:ext uri="{FF2B5EF4-FFF2-40B4-BE49-F238E27FC236}">
                <a16:creationId xmlns:a16="http://schemas.microsoft.com/office/drawing/2014/main" id="{67B03C9F-4598-A7C0-BE18-76481FF13B05}"/>
              </a:ext>
            </a:extLst>
          </p:cNvPr>
          <p:cNvSpPr txBox="1"/>
          <p:nvPr/>
        </p:nvSpPr>
        <p:spPr>
          <a:xfrm>
            <a:off x="2830937" y="1004125"/>
            <a:ext cx="20974839" cy="1801368"/>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5800" b="1" dirty="0">
                <a:solidFill>
                  <a:srgbClr val="2668A0"/>
                </a:solidFill>
                <a:latin typeface="Trebuchet MS" panose="020B0703020202090204" pitchFamily="34" charset="0"/>
              </a:rPr>
              <a:t>CAR-T Cell Therapy - Side Effects and Potential Limitations</a:t>
            </a:r>
            <a:endParaRPr sz="5800" b="1" dirty="0">
              <a:solidFill>
                <a:srgbClr val="2668A0"/>
              </a:solidFill>
              <a:latin typeface="Trebuchet MS" panose="020B0703020202090204" pitchFamily="34" charset="0"/>
            </a:endParaRPr>
          </a:p>
        </p:txBody>
      </p:sp>
      <p:pic>
        <p:nvPicPr>
          <p:cNvPr id="3" name="Google Shape;107;g3319ecbe5f9_0_15">
            <a:extLst>
              <a:ext uri="{FF2B5EF4-FFF2-40B4-BE49-F238E27FC236}">
                <a16:creationId xmlns:a16="http://schemas.microsoft.com/office/drawing/2014/main" id="{80E1D16A-AA72-1C45-0795-5ADC74FEE75E}"/>
              </a:ext>
            </a:extLst>
          </p:cNvPr>
          <p:cNvPicPr preferRelativeResize="0">
            <a:picLocks noChangeAspect="1"/>
          </p:cNvPicPr>
          <p:nvPr/>
        </p:nvPicPr>
        <p:blipFill>
          <a:blip r:embed="rId3">
            <a:alphaModFix/>
          </a:blip>
          <a:stretch>
            <a:fillRect/>
          </a:stretch>
        </p:blipFill>
        <p:spPr>
          <a:xfrm>
            <a:off x="905256" y="1033272"/>
            <a:ext cx="1828800" cy="1828800"/>
          </a:xfrm>
          <a:prstGeom prst="rect">
            <a:avLst/>
          </a:prstGeom>
          <a:solidFill>
            <a:srgbClr val="FCFCED"/>
          </a:solidFill>
          <a:ln w="127000" cap="flat" cmpd="sng">
            <a:solidFill>
              <a:srgbClr val="FACE48"/>
            </a:solidFill>
            <a:prstDash val="solid"/>
            <a:miter lim="8000"/>
            <a:headEnd type="none" w="sm" len="sm"/>
            <a:tailEnd type="none" w="sm" len="sm"/>
          </a:ln>
        </p:spPr>
      </p:pic>
      <p:sp>
        <p:nvSpPr>
          <p:cNvPr id="4" name="Google Shape;108;g3319ecbe5f9_0_15">
            <a:extLst>
              <a:ext uri="{FF2B5EF4-FFF2-40B4-BE49-F238E27FC236}">
                <a16:creationId xmlns:a16="http://schemas.microsoft.com/office/drawing/2014/main" id="{586F3F3F-101B-E923-0482-D81AE5C789BD}"/>
              </a:ext>
            </a:extLst>
          </p:cNvPr>
          <p:cNvSpPr/>
          <p:nvPr/>
        </p:nvSpPr>
        <p:spPr>
          <a:xfrm>
            <a:off x="4307190" y="3151225"/>
            <a:ext cx="44070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FCFCED"/>
                </a:solidFill>
                <a:latin typeface="Trebuchet MS" panose="020B0703020202090204" pitchFamily="34" charset="0"/>
              </a:rPr>
              <a:t>Short Term Side Effects</a:t>
            </a:r>
            <a:endParaRPr sz="2400" b="1" dirty="0">
              <a:solidFill>
                <a:srgbClr val="FCFCED"/>
              </a:solidFill>
              <a:latin typeface="Trebuchet MS" panose="020B0703020202090204" pitchFamily="34" charset="0"/>
            </a:endParaRPr>
          </a:p>
        </p:txBody>
      </p:sp>
      <p:sp>
        <p:nvSpPr>
          <p:cNvPr id="5" name="Google Shape;109;g3319ecbe5f9_0_15">
            <a:extLst>
              <a:ext uri="{FF2B5EF4-FFF2-40B4-BE49-F238E27FC236}">
                <a16:creationId xmlns:a16="http://schemas.microsoft.com/office/drawing/2014/main" id="{6BCC459C-0D30-61DF-B48C-C18DFC9682A0}"/>
              </a:ext>
            </a:extLst>
          </p:cNvPr>
          <p:cNvSpPr/>
          <p:nvPr/>
        </p:nvSpPr>
        <p:spPr>
          <a:xfrm>
            <a:off x="15448120" y="3151225"/>
            <a:ext cx="44070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FCFCED"/>
                </a:solidFill>
                <a:latin typeface="Trebuchet MS" panose="020B0703020202090204" pitchFamily="34" charset="0"/>
              </a:rPr>
              <a:t>Long Term Side Effects</a:t>
            </a:r>
            <a:endParaRPr sz="2400" b="1" dirty="0">
              <a:solidFill>
                <a:srgbClr val="FCFCED"/>
              </a:solidFill>
              <a:latin typeface="Trebuchet MS" panose="020B0703020202090204" pitchFamily="34" charset="0"/>
            </a:endParaRPr>
          </a:p>
        </p:txBody>
      </p:sp>
      <p:sp>
        <p:nvSpPr>
          <p:cNvPr id="6" name="Google Shape;110;g3319ecbe5f9_0_15">
            <a:extLst>
              <a:ext uri="{FF2B5EF4-FFF2-40B4-BE49-F238E27FC236}">
                <a16:creationId xmlns:a16="http://schemas.microsoft.com/office/drawing/2014/main" id="{6292DFDD-D5A7-1B36-14E2-FF997FD96534}"/>
              </a:ext>
            </a:extLst>
          </p:cNvPr>
          <p:cNvSpPr txBox="1"/>
          <p:nvPr/>
        </p:nvSpPr>
        <p:spPr>
          <a:xfrm>
            <a:off x="1439050" y="4165225"/>
            <a:ext cx="10141200" cy="6225600"/>
          </a:xfrm>
          <a:prstGeom prst="rect">
            <a:avLst/>
          </a:prstGeom>
          <a:noFill/>
          <a:ln>
            <a:noFill/>
          </a:ln>
        </p:spPr>
        <p:txBody>
          <a:bodyPr spcFirstLastPara="1" wrap="square" lIns="91425" tIns="91425" rIns="91425" bIns="91425" anchor="t" anchorCtr="0">
            <a:noAutofit/>
          </a:bodyPr>
          <a:lstStyle/>
          <a:p>
            <a:pPr marL="482600" lvl="0" indent="-457200" algn="l" rtl="0">
              <a:lnSpc>
                <a:spcPct val="100000"/>
              </a:lnSpc>
              <a:spcBef>
                <a:spcPts val="0"/>
              </a:spcBef>
              <a:spcAft>
                <a:spcPts val="1000"/>
              </a:spcAft>
              <a:buSzPts val="3200"/>
              <a:buFont typeface="Arial" panose="020B0604020202020204" pitchFamily="34" charset="0"/>
              <a:buChar char="•"/>
            </a:pPr>
            <a:r>
              <a:rPr lang="en-US" sz="2800" dirty="0">
                <a:latin typeface="Trebuchet MS" panose="020B0703020202090204" pitchFamily="34" charset="0"/>
              </a:rPr>
              <a:t>Cytokine release syndrome (CRS):</a:t>
            </a:r>
            <a:endParaRPr sz="2800" dirty="0">
              <a:latin typeface="Trebuchet MS" panose="020B0703020202090204" pitchFamily="34" charset="0"/>
            </a:endParaRPr>
          </a:p>
          <a:p>
            <a:pPr marL="9398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Result of T-cell activation and cytokine release</a:t>
            </a:r>
            <a:endParaRPr sz="2800" dirty="0">
              <a:latin typeface="Trebuchet MS" panose="020B0703020202090204" pitchFamily="34" charset="0"/>
            </a:endParaRPr>
          </a:p>
          <a:p>
            <a:pPr marL="9398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Severity of reaction varies.</a:t>
            </a:r>
            <a:endParaRPr sz="2800" dirty="0">
              <a:latin typeface="Trebuchet MS" panose="020B0703020202090204" pitchFamily="34" charset="0"/>
            </a:endParaRPr>
          </a:p>
          <a:p>
            <a:pPr marL="1397000" lvl="2" indent="-457200" algn="l" rtl="0">
              <a:lnSpc>
                <a:spcPct val="100000"/>
              </a:lnSpc>
              <a:spcBef>
                <a:spcPts val="0"/>
              </a:spcBef>
              <a:spcAft>
                <a:spcPts val="1000"/>
              </a:spcAft>
              <a:buSzPct val="100000"/>
              <a:buFont typeface="Wingdings" pitchFamily="2" charset="2"/>
              <a:buChar char="§"/>
            </a:pPr>
            <a:r>
              <a:rPr lang="en-US" sz="2800" dirty="0">
                <a:latin typeface="Trebuchet MS" panose="020B0703020202090204" pitchFamily="34" charset="0"/>
              </a:rPr>
              <a:t>Symptoms: fever, respiratory failure, hypotension, possible progression to multiorgan failure, death</a:t>
            </a:r>
            <a:endParaRPr sz="2800" dirty="0">
              <a:latin typeface="Trebuchet MS" panose="020B0703020202090204" pitchFamily="34" charset="0"/>
            </a:endParaRPr>
          </a:p>
          <a:p>
            <a:pPr marL="482600" lvl="0" indent="-457200" algn="l" rtl="0">
              <a:lnSpc>
                <a:spcPct val="100000"/>
              </a:lnSpc>
              <a:spcBef>
                <a:spcPts val="0"/>
              </a:spcBef>
              <a:spcAft>
                <a:spcPts val="1000"/>
              </a:spcAft>
              <a:buSzPts val="3200"/>
              <a:buFont typeface="Arial" panose="020B0604020202020204" pitchFamily="34" charset="0"/>
              <a:buChar char="•"/>
            </a:pPr>
            <a:r>
              <a:rPr lang="en-US" sz="2800" dirty="0">
                <a:latin typeface="Trebuchet MS" panose="020B0703020202090204" pitchFamily="34" charset="0"/>
              </a:rPr>
              <a:t>Immune cell associated neurotoxicity syndrome (ICANS):</a:t>
            </a:r>
            <a:endParaRPr sz="2800" dirty="0">
              <a:latin typeface="Trebuchet MS" panose="020B0703020202090204" pitchFamily="34" charset="0"/>
            </a:endParaRPr>
          </a:p>
          <a:p>
            <a:pPr marL="9398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Mechanism not understood.</a:t>
            </a:r>
            <a:endParaRPr sz="2800" dirty="0">
              <a:latin typeface="Trebuchet MS" panose="020B0703020202090204" pitchFamily="34" charset="0"/>
            </a:endParaRPr>
          </a:p>
          <a:p>
            <a:pPr marL="9398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Severity of reaction varies.</a:t>
            </a:r>
            <a:endParaRPr sz="2800" dirty="0">
              <a:latin typeface="Trebuchet MS" panose="020B0703020202090204" pitchFamily="34" charset="0"/>
            </a:endParaRPr>
          </a:p>
          <a:p>
            <a:pPr marL="1397000" lvl="2" indent="-457200" algn="l" rtl="0">
              <a:lnSpc>
                <a:spcPct val="100000"/>
              </a:lnSpc>
              <a:spcBef>
                <a:spcPts val="0"/>
              </a:spcBef>
              <a:spcAft>
                <a:spcPts val="1000"/>
              </a:spcAft>
              <a:buSzPts val="3200"/>
              <a:buFont typeface="Wingdings" pitchFamily="2" charset="2"/>
              <a:buChar char="§"/>
            </a:pPr>
            <a:r>
              <a:rPr lang="en-US" sz="2800" dirty="0">
                <a:latin typeface="Trebuchet MS" panose="020B0703020202090204" pitchFamily="34" charset="0"/>
              </a:rPr>
              <a:t>Symptoms: confusion, aphasia, seizure, coma</a:t>
            </a:r>
            <a:endParaRPr sz="2800" dirty="0">
              <a:latin typeface="Trebuchet MS" panose="020B0703020202090204" pitchFamily="34" charset="0"/>
            </a:endParaRPr>
          </a:p>
          <a:p>
            <a:pPr marL="9398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rPr>
              <a:t>Supportive treatment with steroids</a:t>
            </a:r>
            <a:endParaRPr sz="2800" dirty="0">
              <a:latin typeface="Trebuchet MS" panose="020B0703020202090204" pitchFamily="34" charset="0"/>
            </a:endParaRPr>
          </a:p>
        </p:txBody>
      </p:sp>
      <p:sp>
        <p:nvSpPr>
          <p:cNvPr id="7" name="Google Shape;111;g3319ecbe5f9_0_15">
            <a:extLst>
              <a:ext uri="{FF2B5EF4-FFF2-40B4-BE49-F238E27FC236}">
                <a16:creationId xmlns:a16="http://schemas.microsoft.com/office/drawing/2014/main" id="{59FF6419-5889-EF38-8B93-07C9E850AE43}"/>
              </a:ext>
            </a:extLst>
          </p:cNvPr>
          <p:cNvSpPr txBox="1"/>
          <p:nvPr/>
        </p:nvSpPr>
        <p:spPr>
          <a:xfrm>
            <a:off x="12768875" y="4165225"/>
            <a:ext cx="9808200" cy="6225600"/>
          </a:xfrm>
          <a:prstGeom prst="rect">
            <a:avLst/>
          </a:prstGeom>
          <a:noFill/>
          <a:ln>
            <a:noFill/>
          </a:ln>
        </p:spPr>
        <p:txBody>
          <a:bodyPr spcFirstLastPara="1" wrap="square" lIns="91425" tIns="91425" rIns="91425" bIns="91425" anchor="t" anchorCtr="0">
            <a:noAutofit/>
          </a:bodyPr>
          <a:lstStyle/>
          <a:p>
            <a:pPr marL="482600" lvl="0" indent="-457200" algn="l" rtl="0">
              <a:spcBef>
                <a:spcPts val="0"/>
              </a:spcBef>
              <a:spcAft>
                <a:spcPts val="0"/>
              </a:spcAft>
              <a:buSzPts val="3200"/>
              <a:buFont typeface="Arial" panose="020B0604020202020204" pitchFamily="34" charset="0"/>
              <a:buChar char="•"/>
            </a:pPr>
            <a:r>
              <a:rPr lang="en-US" sz="2800" dirty="0" err="1">
                <a:latin typeface="Trebuchet MS" panose="020B0703020202090204" pitchFamily="34" charset="0"/>
              </a:rPr>
              <a:t>Cytopenias</a:t>
            </a:r>
            <a:endParaRPr sz="2800" dirty="0">
              <a:latin typeface="Trebuchet MS" panose="020B0703020202090204" pitchFamily="34" charset="0"/>
            </a:endParaRPr>
          </a:p>
          <a:p>
            <a:pPr marL="482600" lvl="0" indent="-457200" algn="l" rtl="0">
              <a:lnSpc>
                <a:spcPct val="100000"/>
              </a:lnSpc>
              <a:spcBef>
                <a:spcPts val="1000"/>
              </a:spcBef>
              <a:spcAft>
                <a:spcPts val="0"/>
              </a:spcAft>
              <a:buSzPts val="3200"/>
              <a:buFont typeface="Arial" panose="020B0604020202020204" pitchFamily="34" charset="0"/>
              <a:buChar char="•"/>
            </a:pPr>
            <a:r>
              <a:rPr lang="en-US" sz="2800" dirty="0">
                <a:latin typeface="Trebuchet MS" panose="020B0703020202090204" pitchFamily="34" charset="0"/>
              </a:rPr>
              <a:t>Hypogammaglobulinemia</a:t>
            </a:r>
            <a:endParaRPr sz="2800" dirty="0">
              <a:latin typeface="Trebuchet MS" panose="020B0703020202090204" pitchFamily="34" charset="0"/>
            </a:endParaRPr>
          </a:p>
          <a:p>
            <a:pPr marL="482600" lvl="0" indent="-457200" algn="l" rtl="0">
              <a:lnSpc>
                <a:spcPct val="100000"/>
              </a:lnSpc>
              <a:spcBef>
                <a:spcPts val="1000"/>
              </a:spcBef>
              <a:spcAft>
                <a:spcPts val="0"/>
              </a:spcAft>
              <a:buSzPts val="3200"/>
              <a:buFont typeface="Arial" panose="020B0604020202020204" pitchFamily="34" charset="0"/>
              <a:buChar char="•"/>
            </a:pPr>
            <a:r>
              <a:rPr lang="en-US" sz="2800" dirty="0">
                <a:latin typeface="Trebuchet MS" panose="020B0703020202090204" pitchFamily="34" charset="0"/>
              </a:rPr>
              <a:t>Infections</a:t>
            </a:r>
            <a:endParaRPr sz="2800" dirty="0">
              <a:latin typeface="Trebuchet MS" panose="020B0703020202090204" pitchFamily="34" charset="0"/>
            </a:endParaRPr>
          </a:p>
          <a:p>
            <a:pPr marL="939800" lvl="1" indent="-457200" algn="l" rtl="0">
              <a:lnSpc>
                <a:spcPct val="100000"/>
              </a:lnSpc>
              <a:spcBef>
                <a:spcPts val="1000"/>
              </a:spcBef>
              <a:spcAft>
                <a:spcPts val="0"/>
              </a:spcAft>
              <a:buSzPct val="100000"/>
              <a:buFont typeface="Courier New" panose="02070309020205020404" pitchFamily="49" charset="0"/>
              <a:buChar char="o"/>
            </a:pPr>
            <a:r>
              <a:rPr lang="en-US" sz="2800" dirty="0">
                <a:latin typeface="Trebuchet MS" panose="020B0703020202090204" pitchFamily="34" charset="0"/>
              </a:rPr>
              <a:t>Potentially impaired response to vaccinations</a:t>
            </a:r>
            <a:endParaRPr sz="2800" dirty="0">
              <a:latin typeface="Trebuchet MS" panose="020B0703020202090204" pitchFamily="34" charset="0"/>
            </a:endParaRPr>
          </a:p>
          <a:p>
            <a:pPr marL="482600" lvl="0" indent="-457200" algn="l" rtl="0">
              <a:lnSpc>
                <a:spcPct val="100000"/>
              </a:lnSpc>
              <a:spcBef>
                <a:spcPts val="1000"/>
              </a:spcBef>
              <a:spcAft>
                <a:spcPts val="0"/>
              </a:spcAft>
              <a:buSzPts val="3200"/>
              <a:buFont typeface="Arial" panose="020B0604020202020204" pitchFamily="34" charset="0"/>
              <a:buChar char="•"/>
            </a:pPr>
            <a:r>
              <a:rPr lang="en-US" sz="2800" dirty="0">
                <a:latin typeface="Trebuchet MS" panose="020B0703020202090204" pitchFamily="34" charset="0"/>
              </a:rPr>
              <a:t>Malignancies</a:t>
            </a:r>
            <a:endParaRPr sz="2800" dirty="0">
              <a:latin typeface="Trebuchet MS" panose="020B0703020202090204" pitchFamily="34" charset="0"/>
            </a:endParaRPr>
          </a:p>
          <a:p>
            <a:pPr marL="939800" lvl="1" indent="-457200" algn="l" rtl="0">
              <a:lnSpc>
                <a:spcPct val="100000"/>
              </a:lnSpc>
              <a:spcBef>
                <a:spcPts val="1000"/>
              </a:spcBef>
              <a:spcAft>
                <a:spcPts val="0"/>
              </a:spcAft>
              <a:buSzPct val="100000"/>
              <a:buFont typeface="Courier New" panose="02070309020205020404" pitchFamily="49" charset="0"/>
              <a:buChar char="o"/>
            </a:pPr>
            <a:r>
              <a:rPr lang="en-US" sz="2800" dirty="0">
                <a:latin typeface="Trebuchet MS" panose="020B0703020202090204" pitchFamily="34" charset="0"/>
              </a:rPr>
              <a:t>Due to insertional mutagenesis</a:t>
            </a:r>
            <a:endParaRPr sz="2800" dirty="0">
              <a:latin typeface="Trebuchet MS" panose="020B0703020202090204" pitchFamily="34" charset="0"/>
            </a:endParaRPr>
          </a:p>
          <a:p>
            <a:pPr marL="939800" lvl="1" indent="-457200" algn="l" rtl="0">
              <a:lnSpc>
                <a:spcPct val="100000"/>
              </a:lnSpc>
              <a:spcBef>
                <a:spcPts val="1000"/>
              </a:spcBef>
              <a:spcAft>
                <a:spcPts val="0"/>
              </a:spcAft>
              <a:buSzPct val="100000"/>
              <a:buFont typeface="Courier New" panose="02070309020205020404" pitchFamily="49" charset="0"/>
              <a:buChar char="o"/>
            </a:pPr>
            <a:r>
              <a:rPr lang="en-US" sz="2800" dirty="0">
                <a:latin typeface="Trebuchet MS" panose="020B0703020202090204" pitchFamily="34" charset="0"/>
              </a:rPr>
              <a:t>Risk of T-cell malignancies appears to be lower than those undergoing traditional chemotherapy.</a:t>
            </a:r>
            <a:endParaRPr sz="2800" dirty="0">
              <a:latin typeface="Trebuchet MS" panose="020B0703020202090204" pitchFamily="34" charset="0"/>
            </a:endParaRPr>
          </a:p>
          <a:p>
            <a:pPr marL="939800" lvl="1" indent="-457200" algn="l" rtl="0">
              <a:lnSpc>
                <a:spcPct val="100000"/>
              </a:lnSpc>
              <a:spcBef>
                <a:spcPts val="1000"/>
              </a:spcBef>
              <a:spcAft>
                <a:spcPts val="0"/>
              </a:spcAft>
              <a:buSzPct val="100000"/>
              <a:buFont typeface="Courier New" panose="02070309020205020404" pitchFamily="49" charset="0"/>
              <a:buChar char="o"/>
            </a:pPr>
            <a:r>
              <a:rPr lang="en-US" sz="2800" dirty="0">
                <a:latin typeface="Trebuchet MS" panose="020B0703020202090204" pitchFamily="34" charset="0"/>
              </a:rPr>
              <a:t>Require lifelong monitoring.</a:t>
            </a:r>
            <a:endParaRPr sz="2800" dirty="0">
              <a:latin typeface="Trebuchet MS" panose="020B0703020202090204" pitchFamily="34" charset="0"/>
            </a:endParaRPr>
          </a:p>
        </p:txBody>
      </p:sp>
      <p:sp>
        <p:nvSpPr>
          <p:cNvPr id="8" name="Google Shape;112;g3319ecbe5f9_0_15">
            <a:extLst>
              <a:ext uri="{FF2B5EF4-FFF2-40B4-BE49-F238E27FC236}">
                <a16:creationId xmlns:a16="http://schemas.microsoft.com/office/drawing/2014/main" id="{843687DA-D01D-C04E-0D9C-2D8A7FB9412C}"/>
              </a:ext>
            </a:extLst>
          </p:cNvPr>
          <p:cNvSpPr/>
          <p:nvPr/>
        </p:nvSpPr>
        <p:spPr>
          <a:xfrm>
            <a:off x="1439051" y="10927850"/>
            <a:ext cx="10141200" cy="16932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latin typeface="Trebuchet MS" panose="020B0703020202090204" pitchFamily="34" charset="0"/>
              </a:rPr>
              <a:t>Accessibility is limited by cost, limited treatment centers, eligibility restrictions and logistical challenges. </a:t>
            </a:r>
            <a:endParaRPr sz="2500" b="1" dirty="0">
              <a:latin typeface="Trebuchet MS" panose="020B0703020202090204" pitchFamily="34" charset="0"/>
            </a:endParaRPr>
          </a:p>
        </p:txBody>
      </p:sp>
      <p:sp>
        <p:nvSpPr>
          <p:cNvPr id="9" name="Google Shape;113;g3319ecbe5f9_0_15">
            <a:extLst>
              <a:ext uri="{FF2B5EF4-FFF2-40B4-BE49-F238E27FC236}">
                <a16:creationId xmlns:a16="http://schemas.microsoft.com/office/drawing/2014/main" id="{1B844248-AEEF-8519-117F-E7E34FFD32A9}"/>
              </a:ext>
            </a:extLst>
          </p:cNvPr>
          <p:cNvSpPr/>
          <p:nvPr/>
        </p:nvSpPr>
        <p:spPr>
          <a:xfrm>
            <a:off x="12904415" y="9164523"/>
            <a:ext cx="9535500" cy="1453800"/>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latin typeface="Trebuchet MS" panose="020B0703020202090204" pitchFamily="34" charset="0"/>
              </a:rPr>
              <a:t>The small number of patients treated with CAR T-Cells for autoimmune </a:t>
            </a:r>
            <a:r>
              <a:rPr lang="en-US" sz="2500" b="1" dirty="0" err="1">
                <a:latin typeface="Trebuchet MS" panose="020B0703020202090204" pitchFamily="34" charset="0"/>
              </a:rPr>
              <a:t>dz</a:t>
            </a:r>
            <a:r>
              <a:rPr lang="en-US" sz="2500" b="1" dirty="0">
                <a:latin typeface="Trebuchet MS" panose="020B0703020202090204" pitchFamily="34" charset="0"/>
              </a:rPr>
              <a:t>, severe toxicities have thus far been rare.</a:t>
            </a:r>
            <a:endParaRPr sz="2500" b="1" dirty="0">
              <a:latin typeface="Trebuchet MS" panose="020B0703020202090204" pitchFamily="34" charset="0"/>
            </a:endParaRPr>
          </a:p>
        </p:txBody>
      </p:sp>
    </p:spTree>
    <p:extLst>
      <p:ext uri="{BB962C8B-B14F-4D97-AF65-F5344CB8AC3E}">
        <p14:creationId xmlns:p14="http://schemas.microsoft.com/office/powerpoint/2010/main" val="267340282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1B60CCC-664A-01B6-01EE-04744D8A984A}"/>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586EBAE4-E572-030A-7C2B-ADA7D2F01AF8}"/>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EAFA651-7F90-7343-4BCA-B89B6067AC2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0" name="Google Shape;121;g3319ecbe5f9_0_1">
            <a:extLst>
              <a:ext uri="{FF2B5EF4-FFF2-40B4-BE49-F238E27FC236}">
                <a16:creationId xmlns:a16="http://schemas.microsoft.com/office/drawing/2014/main" id="{80B54C51-81D8-CF16-963B-D9DA23937DC4}"/>
              </a:ext>
            </a:extLst>
          </p:cNvPr>
          <p:cNvPicPr preferRelativeResize="0"/>
          <p:nvPr/>
        </p:nvPicPr>
        <p:blipFill>
          <a:blip r:embed="rId3">
            <a:alphaModFix/>
          </a:blip>
          <a:stretch>
            <a:fillRect/>
          </a:stretch>
        </p:blipFill>
        <p:spPr>
          <a:xfrm>
            <a:off x="3423395" y="2486869"/>
            <a:ext cx="17537209" cy="9789352"/>
          </a:xfrm>
          <a:prstGeom prst="rect">
            <a:avLst/>
          </a:prstGeom>
          <a:noFill/>
          <a:ln w="38100">
            <a:solidFill>
              <a:srgbClr val="2668A0"/>
            </a:solidFill>
          </a:ln>
          <a:effectLst>
            <a:outerShdw blurRad="50800" dist="177800" dir="2700000" algn="ctr" rotWithShape="0">
              <a:schemeClr val="tx2">
                <a:alpha val="40000"/>
              </a:schemeClr>
            </a:outerShdw>
          </a:effectLst>
        </p:spPr>
      </p:pic>
      <p:sp>
        <p:nvSpPr>
          <p:cNvPr id="11" name="Google Shape;122;g3319ecbe5f9_0_1">
            <a:extLst>
              <a:ext uri="{FF2B5EF4-FFF2-40B4-BE49-F238E27FC236}">
                <a16:creationId xmlns:a16="http://schemas.microsoft.com/office/drawing/2014/main" id="{4E2FA648-6163-F1B8-889A-8C49571D0BE4}"/>
              </a:ext>
            </a:extLst>
          </p:cNvPr>
          <p:cNvSpPr txBox="1"/>
          <p:nvPr/>
        </p:nvSpPr>
        <p:spPr>
          <a:xfrm>
            <a:off x="578224" y="832463"/>
            <a:ext cx="23227552"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200" b="1" dirty="0">
                <a:solidFill>
                  <a:srgbClr val="2668A0"/>
                </a:solidFill>
                <a:latin typeface="Trebuchet MS" panose="020B0703020202090204" pitchFamily="34" charset="0"/>
              </a:rPr>
              <a:t>Kidney Related Considerations</a:t>
            </a:r>
            <a:endParaRPr sz="7200" b="1" dirty="0">
              <a:solidFill>
                <a:srgbClr val="2668A0"/>
              </a:solidFill>
              <a:latin typeface="Trebuchet MS" panose="020B0703020202090204" pitchFamily="34" charset="0"/>
            </a:endParaRPr>
          </a:p>
        </p:txBody>
      </p:sp>
      <p:pic>
        <p:nvPicPr>
          <p:cNvPr id="12" name="Google Shape;123;g3319ecbe5f9_0_1">
            <a:extLst>
              <a:ext uri="{FF2B5EF4-FFF2-40B4-BE49-F238E27FC236}">
                <a16:creationId xmlns:a16="http://schemas.microsoft.com/office/drawing/2014/main" id="{B8CE1748-E6F0-67B7-3CC5-C5EE49642109}"/>
              </a:ext>
            </a:extLst>
          </p:cNvPr>
          <p:cNvPicPr preferRelativeResize="0"/>
          <p:nvPr/>
        </p:nvPicPr>
        <p:blipFill>
          <a:blip r:embed="rId4">
            <a:alphaModFix/>
          </a:blip>
          <a:stretch>
            <a:fillRect/>
          </a:stretch>
        </p:blipFill>
        <p:spPr>
          <a:xfrm>
            <a:off x="905256" y="1033272"/>
            <a:ext cx="1828800" cy="1828800"/>
          </a:xfrm>
          <a:prstGeom prst="rect">
            <a:avLst/>
          </a:prstGeom>
          <a:solidFill>
            <a:srgbClr val="FCFCED"/>
          </a:solidFill>
          <a:ln w="127000" cap="flat" cmpd="sng">
            <a:solidFill>
              <a:srgbClr val="FACE48"/>
            </a:solidFill>
            <a:prstDash val="solid"/>
            <a:miter lim="8000"/>
            <a:headEnd type="none" w="sm" len="sm"/>
            <a:tailEnd type="none" w="sm" len="sm"/>
          </a:ln>
        </p:spPr>
      </p:pic>
      <p:pic>
        <p:nvPicPr>
          <p:cNvPr id="156" name="Image" descr="Image">
            <a:extLst>
              <a:ext uri="{FF2B5EF4-FFF2-40B4-BE49-F238E27FC236}">
                <a16:creationId xmlns:a16="http://schemas.microsoft.com/office/drawing/2014/main" id="{939DCCA1-E356-B623-4B58-E1B965C5C78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Tree>
    <p:extLst>
      <p:ext uri="{BB962C8B-B14F-4D97-AF65-F5344CB8AC3E}">
        <p14:creationId xmlns:p14="http://schemas.microsoft.com/office/powerpoint/2010/main" val="263136306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5AA8D271-9526-D471-E480-F66A57CCC336}"/>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86738ACD-7FAB-12E0-D972-78A67666C238}"/>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16EA5922-39BB-DA6A-D52E-50D505C29F95}"/>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0A43FF4C-E45B-0BFD-BCF0-C0689B4D838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9000F38A-DD1A-4847-3A0E-8832C0ADDF6B}"/>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0AAEC65F-54DD-538E-7738-68FF7437A5C6}"/>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CAR-T for Kidney Dz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28D68471-992D-0407-FC6B-3A651DBC9565}"/>
              </a:ext>
            </a:extLst>
          </p:cNvPr>
          <p:cNvSpPr/>
          <p:nvPr/>
        </p:nvSpPr>
        <p:spPr>
          <a:xfrm>
            <a:off x="17963804" y="8360753"/>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CAR-T Side Effects</a:t>
            </a:r>
          </a:p>
        </p:txBody>
      </p:sp>
      <p:sp>
        <p:nvSpPr>
          <p:cNvPr id="5" name="Google Shape;1692;p155">
            <a:extLst>
              <a:ext uri="{FF2B5EF4-FFF2-40B4-BE49-F238E27FC236}">
                <a16:creationId xmlns:a16="http://schemas.microsoft.com/office/drawing/2014/main" id="{98F0DACD-E764-9DBD-4182-E259371596BD}"/>
              </a:ext>
            </a:extLst>
          </p:cNvPr>
          <p:cNvSpPr/>
          <p:nvPr/>
        </p:nvSpPr>
        <p:spPr>
          <a:xfrm>
            <a:off x="16088779" y="6659280"/>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213787D4-078E-C731-0B75-3B4DAF8881C7}"/>
              </a:ext>
            </a:extLst>
          </p:cNvPr>
          <p:cNvSpPr/>
          <p:nvPr/>
        </p:nvSpPr>
        <p:spPr>
          <a:xfrm>
            <a:off x="11460878" y="8510034"/>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CAR-T for Autoimmune Dz</a:t>
            </a:r>
            <a:endParaRPr sz="4400" dirty="0">
              <a:solidFill>
                <a:srgbClr val="235451"/>
              </a:solidFill>
              <a:latin typeface="Trebuchet MS" panose="020B0703020202090204" pitchFamily="34" charset="0"/>
            </a:endParaRPr>
          </a:p>
        </p:txBody>
      </p:sp>
      <p:pic>
        <p:nvPicPr>
          <p:cNvPr id="9" name="Picture 8" descr="A dog playing in the grass&#10;&#10;Description automatically generated">
            <a:extLst>
              <a:ext uri="{FF2B5EF4-FFF2-40B4-BE49-F238E27FC236}">
                <a16:creationId xmlns:a16="http://schemas.microsoft.com/office/drawing/2014/main" id="{F6CB9A56-EEF7-1D53-CCB5-AAA54DD2E6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8965" y="5305733"/>
            <a:ext cx="4572000" cy="3037874"/>
          </a:xfrm>
          <a:prstGeom prst="rect">
            <a:avLst/>
          </a:prstGeom>
          <a:ln w="38100">
            <a:solidFill>
              <a:srgbClr val="15325D"/>
            </a:solidFill>
          </a:ln>
        </p:spPr>
      </p:pic>
      <p:pic>
        <p:nvPicPr>
          <p:cNvPr id="10" name="Picture 9" descr="A pair of feet standing in front of a yellow line&#10;&#10;Description automatically generated">
            <a:extLst>
              <a:ext uri="{FF2B5EF4-FFF2-40B4-BE49-F238E27FC236}">
                <a16:creationId xmlns:a16="http://schemas.microsoft.com/office/drawing/2014/main" id="{BB23497F-8CC5-2B9C-7B3E-B48B52BBB2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95308" y="5308453"/>
            <a:ext cx="4572000" cy="3033845"/>
          </a:xfrm>
          <a:prstGeom prst="rect">
            <a:avLst/>
          </a:prstGeom>
          <a:ln w="38100">
            <a:solidFill>
              <a:srgbClr val="15325D"/>
            </a:solidFill>
          </a:ln>
        </p:spPr>
      </p:pic>
      <p:pic>
        <p:nvPicPr>
          <p:cNvPr id="7" name="Picture 6" descr="A car with a virus on it&#10;&#10;Description automatically generated">
            <a:extLst>
              <a:ext uri="{FF2B5EF4-FFF2-40B4-BE49-F238E27FC236}">
                <a16:creationId xmlns:a16="http://schemas.microsoft.com/office/drawing/2014/main" id="{F890DC18-1C95-3E13-E22E-75E7C4D347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spTree>
    <p:extLst>
      <p:ext uri="{BB962C8B-B14F-4D97-AF65-F5344CB8AC3E}">
        <p14:creationId xmlns:p14="http://schemas.microsoft.com/office/powerpoint/2010/main" val="6249093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78A17C5-D6A4-10E1-1183-8FB052436723}"/>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2B0C6290-69B6-FE74-BF5B-BC789AA8F9C9}"/>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5A89144C-BAFD-AE59-6323-2DBEAE7849AA}"/>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6" name="Picture 5" descr="A group of people posing for a photo&#10;&#10;Description automatically generated">
            <a:extLst>
              <a:ext uri="{FF2B5EF4-FFF2-40B4-BE49-F238E27FC236}">
                <a16:creationId xmlns:a16="http://schemas.microsoft.com/office/drawing/2014/main" id="{1C2E435C-226F-6F9C-136C-B9BF740C45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61504" y="3967353"/>
            <a:ext cx="15758462" cy="8842248"/>
          </a:xfrm>
          <a:prstGeom prst="rect">
            <a:avLst/>
          </a:prstGeom>
        </p:spPr>
      </p:pic>
      <p:pic>
        <p:nvPicPr>
          <p:cNvPr id="156" name="Image" descr="Image">
            <a:extLst>
              <a:ext uri="{FF2B5EF4-FFF2-40B4-BE49-F238E27FC236}">
                <a16:creationId xmlns:a16="http://schemas.microsoft.com/office/drawing/2014/main" id="{C491FA0C-A4BC-CD60-AFDE-5C39F2F272A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07;p63">
            <a:extLst>
              <a:ext uri="{FF2B5EF4-FFF2-40B4-BE49-F238E27FC236}">
                <a16:creationId xmlns:a16="http://schemas.microsoft.com/office/drawing/2014/main" id="{E9DF7381-FBBF-03E7-0807-BC975871884E}"/>
              </a:ext>
            </a:extLst>
          </p:cNvPr>
          <p:cNvSpPr/>
          <p:nvPr/>
        </p:nvSpPr>
        <p:spPr>
          <a:xfrm>
            <a:off x="578224" y="530820"/>
            <a:ext cx="23227552" cy="2287383"/>
          </a:xfrm>
          <a:prstGeom prst="rect">
            <a:avLst/>
          </a:prstGeom>
          <a:noFill/>
          <a:ln>
            <a:noFill/>
          </a:ln>
        </p:spPr>
        <p:txBody>
          <a:bodyPr spcFirstLastPara="1" wrap="square" lIns="35725" tIns="35725" rIns="35725" bIns="35725" anchor="ctr" anchorCtr="0">
            <a:noAutofit/>
          </a:bodyPr>
          <a:lstStyle/>
          <a:p>
            <a:pPr marL="0" marR="0" lvl="0" indent="0" rtl="0">
              <a:spcBef>
                <a:spcPts val="0"/>
              </a:spcBef>
              <a:spcAft>
                <a:spcPts val="0"/>
              </a:spcAft>
              <a:buNone/>
            </a:pPr>
            <a:r>
              <a:rPr lang="en" sz="9000" b="1" i="0" u="none" strike="noStrike" cap="none" dirty="0">
                <a:solidFill>
                  <a:srgbClr val="2668A0"/>
                </a:solidFill>
                <a:latin typeface="Trebuchet MS" panose="020B0703020202090204" pitchFamily="34" charset="0"/>
                <a:ea typeface="Calibri"/>
                <a:cs typeface="Calibri"/>
                <a:sym typeface="Calibri"/>
              </a:rPr>
              <a:t>The BRP Has Chosen the Winning Bracket</a:t>
            </a:r>
            <a:endParaRPr sz="9000" b="1" i="0" u="none" strike="noStrike" cap="none" dirty="0">
              <a:solidFill>
                <a:srgbClr val="2668A0"/>
              </a:solidFill>
              <a:latin typeface="Trebuchet MS" panose="020B0703020202090204" pitchFamily="34" charset="0"/>
              <a:ea typeface="Calibri"/>
              <a:cs typeface="Calibri"/>
              <a:sym typeface="Calibri"/>
            </a:endParaRPr>
          </a:p>
        </p:txBody>
      </p:sp>
      <p:sp>
        <p:nvSpPr>
          <p:cNvPr id="3" name="Google Shape;408;p63">
            <a:extLst>
              <a:ext uri="{FF2B5EF4-FFF2-40B4-BE49-F238E27FC236}">
                <a16:creationId xmlns:a16="http://schemas.microsoft.com/office/drawing/2014/main" id="{8AFB94D4-CCAC-7978-E4BA-7FD8471C0631}"/>
              </a:ext>
            </a:extLst>
          </p:cNvPr>
          <p:cNvSpPr/>
          <p:nvPr/>
        </p:nvSpPr>
        <p:spPr>
          <a:xfrm>
            <a:off x="4312769" y="2332712"/>
            <a:ext cx="15758462" cy="1251660"/>
          </a:xfrm>
          <a:prstGeom prst="rect">
            <a:avLst/>
          </a:prstGeom>
          <a:noFill/>
          <a:ln>
            <a:noFill/>
          </a:ln>
        </p:spPr>
        <p:txBody>
          <a:bodyPr spcFirstLastPara="1" wrap="square" lIns="35725" tIns="35725" rIns="35725" bIns="35725" anchor="ctr" anchorCtr="0">
            <a:noAutofit/>
          </a:bodyPr>
          <a:lstStyle/>
          <a:p>
            <a:pPr marL="0" marR="0" lvl="0" indent="0" algn="ctr" rtl="0">
              <a:spcBef>
                <a:spcPts val="0"/>
              </a:spcBef>
              <a:spcAft>
                <a:spcPts val="0"/>
              </a:spcAft>
              <a:buNone/>
            </a:pPr>
            <a:r>
              <a:rPr lang="en" sz="4800" b="1" i="0" u="none" strike="noStrike" cap="none" dirty="0">
                <a:solidFill>
                  <a:srgbClr val="2668A0"/>
                </a:solidFill>
                <a:latin typeface="Trebuchet MS" panose="020B0703020202090204" pitchFamily="34" charset="0"/>
                <a:ea typeface="Calibri"/>
                <a:cs typeface="Calibri"/>
                <a:sym typeface="Calibri"/>
              </a:rPr>
              <a:t>To win, predict what the BRP thinks will bring the most practice change to nephrology!</a:t>
            </a:r>
            <a:endParaRPr sz="4800" b="1" i="0" u="none" strike="noStrike" cap="none" dirty="0">
              <a:solidFill>
                <a:srgbClr val="2668A0"/>
              </a:solidFill>
              <a:latin typeface="Trebuchet MS" panose="020B0703020202090204" pitchFamily="34" charset="0"/>
              <a:ea typeface="Calibri"/>
              <a:cs typeface="Calibri"/>
              <a:sym typeface="Calibri"/>
            </a:endParaRPr>
          </a:p>
        </p:txBody>
      </p:sp>
      <p:sp>
        <p:nvSpPr>
          <p:cNvPr id="4" name="Google Shape;376;p61">
            <a:extLst>
              <a:ext uri="{FF2B5EF4-FFF2-40B4-BE49-F238E27FC236}">
                <a16:creationId xmlns:a16="http://schemas.microsoft.com/office/drawing/2014/main" id="{C4473D82-3EAB-6FCD-3C6A-918BE1DCAC23}"/>
              </a:ext>
            </a:extLst>
          </p:cNvPr>
          <p:cNvSpPr txBox="1"/>
          <p:nvPr/>
        </p:nvSpPr>
        <p:spPr>
          <a:xfrm>
            <a:off x="1069848" y="4086225"/>
            <a:ext cx="6391656" cy="6791070"/>
          </a:xfrm>
          <a:prstGeom prst="rect">
            <a:avLst/>
          </a:prstGeom>
          <a:noFill/>
          <a:ln>
            <a:noFill/>
          </a:ln>
        </p:spPr>
        <p:txBody>
          <a:bodyPr spcFirstLastPara="1" wrap="square" lIns="45725" tIns="22850" rIns="45725" bIns="22850" anchor="t" anchorCtr="0">
            <a:spAutoFit/>
          </a:bodyPr>
          <a:lstStyle/>
          <a:p>
            <a:pPr marL="679450" marR="0" lvl="0" indent="-685800" algn="l" rtl="0">
              <a:spcBef>
                <a:spcPts val="0"/>
              </a:spcBef>
              <a:spcAft>
                <a:spcPts val="0"/>
              </a:spcAft>
              <a:buClr>
                <a:srgbClr val="3F3F3F"/>
              </a:buClr>
              <a:buSzPts val="2300"/>
              <a:buFont typeface="Wingdings" pitchFamily="2" charset="2"/>
              <a:buChar char="§"/>
            </a:pPr>
            <a:r>
              <a:rPr lang="en" sz="4800" b="1" i="0" u="none" strike="noStrike" cap="none" dirty="0">
                <a:solidFill>
                  <a:srgbClr val="22576A"/>
                </a:solidFill>
                <a:latin typeface="Trebuchet MS" panose="020B0703020202090204" pitchFamily="34" charset="0"/>
                <a:ea typeface="Calibri"/>
                <a:cs typeface="Calibri"/>
                <a:sym typeface="Calibri"/>
              </a:rPr>
              <a:t>Roger Rodby</a:t>
            </a: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Trebuchet MS" panose="020B0703020202090204" pitchFamily="34" charset="0"/>
                <a:ea typeface="Calibri"/>
                <a:cs typeface="Calibri"/>
                <a:sym typeface="Calibri"/>
              </a:rPr>
              <a:t>Deidra Crew</a:t>
            </a: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Trebuchet MS" panose="020B0703020202090204" pitchFamily="34" charset="0"/>
                <a:ea typeface="Calibri"/>
                <a:cs typeface="Calibri"/>
                <a:sym typeface="Calibri"/>
              </a:rPr>
              <a:t>Kirk Campbell</a:t>
            </a:r>
            <a:endParaRPr lang="en-US" sz="4800" b="1" dirty="0">
              <a:solidFill>
                <a:srgbClr val="22576A"/>
              </a:solidFill>
              <a:latin typeface="Trebuchet MS" panose="020B0703020202090204" pitchFamily="34" charset="0"/>
              <a:ea typeface="Calibri"/>
              <a:cs typeface="Calibri"/>
              <a:sym typeface="Calibri"/>
            </a:endParaRP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Trebuchet MS" panose="020B0703020202090204" pitchFamily="34" charset="0"/>
                <a:ea typeface="Calibri"/>
                <a:cs typeface="Calibri"/>
                <a:sym typeface="Calibri"/>
              </a:rPr>
              <a:t>Samira Farouk</a:t>
            </a:r>
          </a:p>
          <a:p>
            <a:pPr marL="679450" marR="0" lvl="0" indent="-685800" algn="l" rtl="0">
              <a:spcBef>
                <a:spcPts val="0"/>
              </a:spcBef>
              <a:spcAft>
                <a:spcPts val="0"/>
              </a:spcAft>
              <a:buClr>
                <a:srgbClr val="3F3F3F"/>
              </a:buClr>
              <a:buSzPts val="2300"/>
              <a:buFont typeface="Wingdings" pitchFamily="2" charset="2"/>
              <a:buChar char="§"/>
            </a:pPr>
            <a:r>
              <a:rPr lang="en-US" sz="4800" b="1" dirty="0">
                <a:solidFill>
                  <a:srgbClr val="22576A"/>
                </a:solidFill>
                <a:latin typeface="Trebuchet MS" panose="020B0703020202090204" pitchFamily="34" charset="0"/>
                <a:ea typeface="Calibri"/>
                <a:cs typeface="Calibri"/>
                <a:sym typeface="Calibri"/>
              </a:rPr>
              <a:t>Tom Oates</a:t>
            </a: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Trebuchet MS" panose="020B0703020202090204" pitchFamily="34" charset="0"/>
                <a:ea typeface="Calibri"/>
                <a:cs typeface="Calibri"/>
                <a:sym typeface="Calibri"/>
              </a:rPr>
              <a:t>Meredith Atkinson</a:t>
            </a:r>
          </a:p>
          <a:p>
            <a:pPr marL="679450" marR="0" lvl="0" indent="-685800" algn="l" rtl="0">
              <a:spcBef>
                <a:spcPts val="0"/>
              </a:spcBef>
              <a:spcAft>
                <a:spcPts val="0"/>
              </a:spcAft>
              <a:buClr>
                <a:srgbClr val="3F3F3F"/>
              </a:buClr>
              <a:buSzPts val="2300"/>
              <a:buFont typeface="Wingdings" pitchFamily="2" charset="2"/>
              <a:buChar char="§"/>
            </a:pPr>
            <a:r>
              <a:rPr lang="en-US" sz="4800" b="1" dirty="0">
                <a:solidFill>
                  <a:srgbClr val="22576A"/>
                </a:solidFill>
                <a:latin typeface="Trebuchet MS" panose="020B0703020202090204" pitchFamily="34" charset="0"/>
                <a:ea typeface="Calibri"/>
                <a:cs typeface="Calibri"/>
                <a:sym typeface="Calibri"/>
              </a:rPr>
              <a:t>Linnys Alcántara Quiroga</a:t>
            </a: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Trebuchet MS" panose="020B0703020202090204" pitchFamily="34" charset="0"/>
                <a:ea typeface="Calibri"/>
                <a:cs typeface="Calibri"/>
                <a:sym typeface="Calibri"/>
              </a:rPr>
              <a:t>Clodagh Sweeney</a:t>
            </a:r>
          </a:p>
          <a:p>
            <a:pPr marL="679450" marR="0" lvl="0" indent="-685800" algn="l" rtl="0">
              <a:spcBef>
                <a:spcPts val="0"/>
              </a:spcBef>
              <a:spcAft>
                <a:spcPts val="0"/>
              </a:spcAft>
              <a:buClr>
                <a:srgbClr val="3F3F3F"/>
              </a:buClr>
              <a:buSzPts val="2300"/>
              <a:buFont typeface="Wingdings" pitchFamily="2" charset="2"/>
              <a:buChar char="§"/>
            </a:pPr>
            <a:r>
              <a:rPr lang="en-US" sz="4800" b="1" i="0" u="none" strike="noStrike" cap="none" dirty="0">
                <a:solidFill>
                  <a:srgbClr val="22576A"/>
                </a:solidFill>
                <a:latin typeface="Trebuchet MS" panose="020B0703020202090204" pitchFamily="34" charset="0"/>
                <a:ea typeface="Calibri"/>
                <a:cs typeface="Calibri"/>
                <a:sym typeface="Calibri"/>
              </a:rPr>
              <a:t>David Rush</a:t>
            </a:r>
            <a:endParaRPr lang="en-US" sz="4800" b="1" dirty="0">
              <a:solidFill>
                <a:srgbClr val="22576A"/>
              </a:solidFill>
              <a:latin typeface="Trebuchet MS" panose="020B0703020202090204" pitchFamily="34" charset="0"/>
              <a:ea typeface="Calibri"/>
              <a:cs typeface="Calibri"/>
              <a:sym typeface="Calibri"/>
            </a:endParaRPr>
          </a:p>
          <a:p>
            <a:pPr marL="203200" marR="0" lvl="0" indent="-209550" algn="l" rtl="0">
              <a:spcBef>
                <a:spcPts val="0"/>
              </a:spcBef>
              <a:spcAft>
                <a:spcPts val="0"/>
              </a:spcAft>
              <a:buClr>
                <a:srgbClr val="3F3F3F"/>
              </a:buClr>
              <a:buSzPts val="2300"/>
              <a:buFont typeface="Arial"/>
              <a:buChar char="•"/>
            </a:pPr>
            <a:endParaRPr lang="en-US" sz="700" dirty="0">
              <a:solidFill>
                <a:srgbClr val="235451"/>
              </a:solidFill>
            </a:endParaRPr>
          </a:p>
        </p:txBody>
      </p:sp>
    </p:spTree>
    <p:extLst>
      <p:ext uri="{BB962C8B-B14F-4D97-AF65-F5344CB8AC3E}">
        <p14:creationId xmlns:p14="http://schemas.microsoft.com/office/powerpoint/2010/main" val="29315441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38A334C-9F0E-5F9A-F730-DE7683DB227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B9AA236-5C59-E1C6-9E5C-B96117DCF121}"/>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A2151A2B-7130-5E44-089D-C943F26C5878}"/>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63E21CC1-51B6-57C0-4906-3FBD61F05F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E8A50C63-AEE4-A40B-EA28-863D58F8B47A}"/>
              </a:ext>
            </a:extLst>
          </p:cNvPr>
          <p:cNvSpPr/>
          <p:nvPr/>
        </p:nvSpPr>
        <p:spPr>
          <a:xfrm>
            <a:off x="12192000" y="2485736"/>
            <a:ext cx="11613776"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Hemodialysis</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FA3BB7C8-0C2A-4D8A-3EB2-553235A02519}"/>
              </a:ext>
            </a:extLst>
          </p:cNvPr>
          <p:cNvSpPr txBox="1"/>
          <p:nvPr/>
        </p:nvSpPr>
        <p:spPr>
          <a:xfrm>
            <a:off x="13193450" y="4484575"/>
            <a:ext cx="9107750" cy="6037300"/>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Mansi Bapat</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Mariana Murea</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 sz="4800" b="1" dirty="0">
                <a:solidFill>
                  <a:srgbClr val="22576A"/>
                </a:solidFill>
                <a:latin typeface="Trebuchet MS" panose="020B0703020202090204" pitchFamily="34" charset="0"/>
                <a:ea typeface="Calibri"/>
                <a:cs typeface="Calibri" panose="020F0502020204030204" pitchFamily="34" charset="0"/>
                <a:sym typeface="Calibri"/>
              </a:rPr>
              <a:t>Jeffrey Kott</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Anna Burgner</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mechanical device with a clock and wires&#10;&#10;Description automatically generated">
            <a:extLst>
              <a:ext uri="{FF2B5EF4-FFF2-40B4-BE49-F238E27FC236}">
                <a16:creationId xmlns:a16="http://schemas.microsoft.com/office/drawing/2014/main" id="{400277EF-E75B-212A-96B7-3330BFF773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4280" cy="11384280"/>
          </a:xfrm>
          <a:prstGeom prst="rect">
            <a:avLst/>
          </a:prstGeom>
          <a:ln w="38100">
            <a:solidFill>
              <a:srgbClr val="E56A36"/>
            </a:solidFill>
          </a:ln>
        </p:spPr>
      </p:pic>
    </p:spTree>
    <p:extLst>
      <p:ext uri="{BB962C8B-B14F-4D97-AF65-F5344CB8AC3E}">
        <p14:creationId xmlns:p14="http://schemas.microsoft.com/office/powerpoint/2010/main" val="95101304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280DC535-835B-04CF-58BB-E26A760F8A66}"/>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A2B76171-1C18-D5A1-A381-FEC3B2DF98C0}"/>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5D04FC51-565C-8323-366E-D37631A56B69}"/>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6EF7176F-367B-9F66-3A57-4D4AC5B2CCD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80130E34-E67B-56D6-3E0C-3AEFCCC61854}"/>
              </a:ext>
            </a:extLst>
          </p:cNvPr>
          <p:cNvSpPr/>
          <p:nvPr/>
        </p:nvSpPr>
        <p:spPr>
          <a:xfrm>
            <a:off x="578224" y="11126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Hemodiafiltration</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tea strainer pouring liquid into a glass cup&#10;&#10;Description automatically generated">
            <a:extLst>
              <a:ext uri="{FF2B5EF4-FFF2-40B4-BE49-F238E27FC236}">
                <a16:creationId xmlns:a16="http://schemas.microsoft.com/office/drawing/2014/main" id="{AEA68B3F-8F4C-A2D5-F8F2-32919A2580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4200" y="2168990"/>
            <a:ext cx="10515600" cy="10515600"/>
          </a:xfrm>
          <a:prstGeom prst="rect">
            <a:avLst/>
          </a:prstGeom>
          <a:ln w="38100">
            <a:solidFill>
              <a:srgbClr val="15325D"/>
            </a:solidFill>
          </a:ln>
        </p:spPr>
      </p:pic>
    </p:spTree>
    <p:extLst>
      <p:ext uri="{BB962C8B-B14F-4D97-AF65-F5344CB8AC3E}">
        <p14:creationId xmlns:p14="http://schemas.microsoft.com/office/powerpoint/2010/main" val="173084146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2B2F3462-D318-52C0-0B20-2B0B1C742A8E}"/>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98108C1-8E06-AF2A-BBEE-F36BCC8BEF68}"/>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3D021E4-0045-F86E-3A0C-FF930165C1F6}"/>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C7DA41F1-F6A3-AAAD-ACD5-05A0AC7749C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3" name="TextBox 2">
            <a:extLst>
              <a:ext uri="{FF2B5EF4-FFF2-40B4-BE49-F238E27FC236}">
                <a16:creationId xmlns:a16="http://schemas.microsoft.com/office/drawing/2014/main" id="{D61C44CE-E7E0-5242-20D0-826A4130363C}"/>
              </a:ext>
            </a:extLst>
          </p:cNvPr>
          <p:cNvSpPr txBox="1"/>
          <p:nvPr/>
        </p:nvSpPr>
        <p:spPr>
          <a:xfrm>
            <a:off x="808268" y="2374302"/>
            <a:ext cx="9468377" cy="10800906"/>
          </a:xfrm>
          <a:prstGeom prst="rect">
            <a:avLst/>
          </a:prstGeom>
          <a:noFill/>
        </p:spPr>
        <p:txBody>
          <a:bodyPr wrap="square" rtlCol="0">
            <a:spAutoFit/>
          </a:bodyPr>
          <a:lstStyle/>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cap="none" dirty="0">
                <a:solidFill>
                  <a:srgbClr val="000000"/>
                </a:solidFill>
                <a:latin typeface="Trebuchet MS" panose="020B0703020202090204" pitchFamily="34" charset="0"/>
                <a:cs typeface="Calibri" panose="020F0502020204030204" pitchFamily="34" charset="0"/>
                <a:sym typeface="Arial"/>
              </a:rPr>
              <a:t>Hemodiafiltration (HDF) combines diffusive with convective clearance to improve clearance of larger molecular weight molecules including certain proteins/uremic toxins (i.e. FGF-23, Advanced Glycation Endproducts) that contribute to increased</a:t>
            </a:r>
            <a:r>
              <a:rPr lang="en-US" sz="2800" b="0" i="0" u="none" strike="noStrike" dirty="0">
                <a:solidFill>
                  <a:srgbClr val="000000"/>
                </a:solidFill>
                <a:effectLst/>
                <a:latin typeface="Trebuchet MS" panose="020B0703020202090204" pitchFamily="34" charset="0"/>
                <a:cs typeface="Calibri" panose="020F0502020204030204" pitchFamily="34" charset="0"/>
              </a:rPr>
              <a:t> cardiovascular (CV) mortality and impaired immune function in patients undergoing chronic dialysis.</a:t>
            </a: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dirty="0">
                <a:solidFill>
                  <a:srgbClr val="000000"/>
                </a:solidFill>
                <a:effectLst/>
                <a:latin typeface="Trebuchet MS" panose="020B0703020202090204" pitchFamily="34" charset="0"/>
                <a:cs typeface="Calibri" panose="020F0502020204030204" pitchFamily="34" charset="0"/>
              </a:rPr>
              <a:t>HD</a:t>
            </a:r>
            <a:r>
              <a:rPr lang="en-US" sz="2800" dirty="0">
                <a:latin typeface="Trebuchet MS" panose="020B0703020202090204" pitchFamily="34" charset="0"/>
                <a:cs typeface="Calibri" panose="020F0502020204030204" pitchFamily="34" charset="0"/>
              </a:rPr>
              <a:t>F not only uses dialysate but replacement fluid which is infused into the patient to replace the large volume of plasma water removed through ultrafiltration.</a:t>
            </a:r>
          </a:p>
          <a:p>
            <a:pPr algn="l"/>
            <a:endParaRPr lang="en-US" dirty="0">
              <a:latin typeface="Trebuchet MS" panose="020B0703020202090204" pitchFamily="34" charset="0"/>
            </a:endParaRPr>
          </a:p>
        </p:txBody>
      </p:sp>
      <p:sp>
        <p:nvSpPr>
          <p:cNvPr id="4" name="TextBox 3">
            <a:extLst>
              <a:ext uri="{FF2B5EF4-FFF2-40B4-BE49-F238E27FC236}">
                <a16:creationId xmlns:a16="http://schemas.microsoft.com/office/drawing/2014/main" id="{2407B4D5-001A-2642-A5C9-DBAF5086C19B}"/>
              </a:ext>
            </a:extLst>
          </p:cNvPr>
          <p:cNvSpPr txBox="1"/>
          <p:nvPr/>
        </p:nvSpPr>
        <p:spPr>
          <a:xfrm>
            <a:off x="10678488" y="1833412"/>
            <a:ext cx="12190476" cy="10717806"/>
          </a:xfrm>
          <a:prstGeom prst="rect">
            <a:avLst/>
          </a:prstGeom>
          <a:noFill/>
        </p:spPr>
        <p:txBody>
          <a:bodyPr wrap="square" rtlCol="0">
            <a:spAutoFit/>
          </a:bodyPr>
          <a:lstStyle/>
          <a:p>
            <a:pPr marR="0" lvl="0" rtl="0">
              <a:lnSpc>
                <a:spcPct val="100000"/>
              </a:lnSpc>
              <a:spcBef>
                <a:spcPts val="0"/>
              </a:spcBef>
              <a:spcAft>
                <a:spcPts val="1000"/>
              </a:spcAft>
              <a:buClr>
                <a:srgbClr val="000000"/>
              </a:buClr>
              <a:buSzPts val="1800"/>
            </a:pP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dirty="0">
                <a:latin typeface="Trebuchet MS" panose="020B0703020202090204" pitchFamily="34" charset="0"/>
                <a:cs typeface="Calibri" panose="020F0502020204030204" pitchFamily="34" charset="0"/>
              </a:rPr>
              <a:t>5 Randomized Controlled Trials have been been completed with varying results with respect to all-cause, cardiovascular, or infection related  mortality</a:t>
            </a: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dirty="0">
                <a:latin typeface="Trebuchet MS" panose="020B0703020202090204" pitchFamily="34" charset="0"/>
                <a:cs typeface="Calibri" panose="020F0502020204030204" pitchFamily="34" charset="0"/>
              </a:rPr>
              <a:t>Peters et. al., a meta-analysis of 4 RCTs (not including the Convince Trial) demonstrated a </a:t>
            </a:r>
            <a:r>
              <a:rPr lang="en-US" sz="2800" b="0" i="0" u="none" strike="noStrike" dirty="0">
                <a:solidFill>
                  <a:srgbClr val="000000"/>
                </a:solidFill>
                <a:effectLst/>
                <a:latin typeface="Trebuchet MS" panose="020B0703020202090204" pitchFamily="34" charset="0"/>
                <a:cs typeface="Calibri" panose="020F0502020204030204" pitchFamily="34" charset="0"/>
              </a:rPr>
              <a:t>14% reduction in all-cause mortality and a 23% reduction in CV mortality compared to HD, especially </a:t>
            </a:r>
            <a:r>
              <a:rPr lang="en-US" sz="2800" dirty="0">
                <a:latin typeface="Trebuchet MS" panose="020B0703020202090204" pitchFamily="34" charset="0"/>
                <a:cs typeface="Calibri" panose="020F0502020204030204" pitchFamily="34" charset="0"/>
              </a:rPr>
              <a:t>those who received higher convections volumes </a:t>
            </a:r>
          </a:p>
          <a:p>
            <a:pPr marL="457200" lvl="5" indent="-457200" algn="l">
              <a:spcAft>
                <a:spcPts val="1000"/>
              </a:spcAft>
              <a:buSzPct val="100000"/>
              <a:buFont typeface="Arial" panose="020B0604020202020204" pitchFamily="34" charset="0"/>
              <a:buChar char="•"/>
            </a:pPr>
            <a:r>
              <a:rPr lang="en-US" sz="2800" dirty="0">
                <a:latin typeface="Trebuchet MS" panose="020B0703020202090204" pitchFamily="34" charset="0"/>
                <a:cs typeface="Calibri" panose="020F0502020204030204" pitchFamily="34" charset="0"/>
              </a:rPr>
              <a:t>Long term follow up of the patients from 4 RCTs demonstrated stable Left Ventricular Mass and Ejection Fraction in the groups that received HDF compared to Hemodialysis</a:t>
            </a: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cap="none" dirty="0">
                <a:solidFill>
                  <a:srgbClr val="000000"/>
                </a:solidFill>
                <a:latin typeface="Trebuchet MS" panose="020B0703020202090204" pitchFamily="34" charset="0"/>
                <a:cs typeface="Calibri" panose="020F0502020204030204" pitchFamily="34" charset="0"/>
                <a:sym typeface="Arial"/>
              </a:rPr>
              <a:t>There may be some evidence that HDF is cost effective, however the Quality-Adjusted Life Year (QALY), a measurement of patient’s quality and quantity of life is limited, and further research is needed. </a:t>
            </a: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dirty="0">
                <a:latin typeface="Trebuchet MS" panose="020B0703020202090204" pitchFamily="34" charset="0"/>
                <a:cs typeface="Calibri" panose="020F0502020204030204" pitchFamily="34" charset="0"/>
              </a:rPr>
              <a:t>In addition to cost effectiveness, there are several questions that remain to be answered regarding HDF</a:t>
            </a:r>
            <a:endParaRPr lang="en-US" sz="2800" dirty="0">
              <a:latin typeface="Trebuchet MS" panose="020B0703020202090204" pitchFamily="34" charset="0"/>
            </a:endParaRP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dirty="0">
                <a:latin typeface="Trebuchet MS" panose="020B0703020202090204" pitchFamily="34" charset="0"/>
                <a:cs typeface="Calibri" panose="020F0502020204030204" pitchFamily="34" charset="0"/>
              </a:rPr>
              <a:t>While preliminary data has demonstrated higher convection volumes may be beneficial, no direct head-to-head trial has compared the two approaches.</a:t>
            </a: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b="0" i="0" u="none" strike="noStrike" cap="none" dirty="0">
                <a:solidFill>
                  <a:srgbClr val="000000"/>
                </a:solidFill>
                <a:latin typeface="Trebuchet MS" panose="020B0703020202090204" pitchFamily="34" charset="0"/>
                <a:cs typeface="Calibri" panose="020F0502020204030204" pitchFamily="34" charset="0"/>
                <a:sym typeface="Arial"/>
              </a:rPr>
              <a:t>No studies have focused on individuals that have not yet started Kidney Replacement Therapy. The ideal convective volume remains unclear in this population.</a:t>
            </a:r>
            <a:endParaRPr lang="en-US" sz="2800" b="0" i="0" u="none" strike="noStrike" dirty="0">
              <a:solidFill>
                <a:srgbClr val="000000"/>
              </a:solidFill>
              <a:effectLst/>
              <a:latin typeface="Trebuchet MS" panose="020B0703020202090204" pitchFamily="34" charset="0"/>
              <a:cs typeface="Calibri" panose="020F0502020204030204" pitchFamily="34" charset="0"/>
            </a:endParaRPr>
          </a:p>
          <a:p>
            <a:endParaRPr lang="en-US" dirty="0"/>
          </a:p>
        </p:txBody>
      </p:sp>
      <p:sp>
        <p:nvSpPr>
          <p:cNvPr id="5" name="Google Shape;99;g33776c37fb0_0_30">
            <a:extLst>
              <a:ext uri="{FF2B5EF4-FFF2-40B4-BE49-F238E27FC236}">
                <a16:creationId xmlns:a16="http://schemas.microsoft.com/office/drawing/2014/main" id="{5125558D-0A19-41BB-71CA-38DD6EA07761}"/>
              </a:ext>
            </a:extLst>
          </p:cNvPr>
          <p:cNvSpPr txBox="1"/>
          <p:nvPr/>
        </p:nvSpPr>
        <p:spPr>
          <a:xfrm>
            <a:off x="5262800" y="556375"/>
            <a:ext cx="12759600" cy="18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rgbClr val="2668A0"/>
                </a:solidFill>
                <a:latin typeface="Trebuchet MS"/>
                <a:ea typeface="Trebuchet MS"/>
                <a:cs typeface="Trebuchet MS"/>
                <a:sym typeface="Trebuchet MS"/>
              </a:rPr>
              <a:t>Hemodiafiltration</a:t>
            </a:r>
            <a:endParaRPr sz="7200" b="1" dirty="0">
              <a:solidFill>
                <a:srgbClr val="2668A0"/>
              </a:solidFill>
              <a:latin typeface="Trebuchet MS"/>
              <a:ea typeface="Trebuchet MS"/>
              <a:cs typeface="Trebuchet MS"/>
              <a:sym typeface="Trebuchet MS"/>
            </a:endParaRPr>
          </a:p>
        </p:txBody>
      </p:sp>
      <p:pic>
        <p:nvPicPr>
          <p:cNvPr id="7" name="Picture 6" descr="A diagram of a network&#10;&#10;Description automatically generated">
            <a:extLst>
              <a:ext uri="{FF2B5EF4-FFF2-40B4-BE49-F238E27FC236}">
                <a16:creationId xmlns:a16="http://schemas.microsoft.com/office/drawing/2014/main" id="{E98A3567-5AB1-D318-0AC6-9B186D8E92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8450" y="5996608"/>
            <a:ext cx="6388700" cy="4791525"/>
          </a:xfrm>
          <a:prstGeom prst="rect">
            <a:avLst/>
          </a:prstGeom>
          <a:ln w="38100">
            <a:solidFill>
              <a:srgbClr val="2668A0"/>
            </a:solidFill>
          </a:ln>
          <a:effectLst>
            <a:outerShdw blurRad="50800" dist="177800" dir="2700000" algn="ctr" rotWithShape="0">
              <a:schemeClr val="tx2">
                <a:alpha val="40000"/>
              </a:schemeClr>
            </a:outerShdw>
          </a:effectLst>
        </p:spPr>
      </p:pic>
    </p:spTree>
    <p:extLst>
      <p:ext uri="{BB962C8B-B14F-4D97-AF65-F5344CB8AC3E}">
        <p14:creationId xmlns:p14="http://schemas.microsoft.com/office/powerpoint/2010/main" val="247402729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1DA165CF-151C-4598-2DD6-F78D63D98C9B}"/>
            </a:ext>
          </a:extLst>
        </p:cNvPr>
        <p:cNvGrpSpPr/>
        <p:nvPr/>
      </p:nvGrpSpPr>
      <p:grpSpPr>
        <a:xfrm>
          <a:off x="0" y="0"/>
          <a:ext cx="0" cy="0"/>
          <a:chOff x="0" y="0"/>
          <a:chExt cx="0" cy="0"/>
        </a:xfrm>
      </p:grpSpPr>
      <p:pic>
        <p:nvPicPr>
          <p:cNvPr id="3" name="Picture 2" descr="A screenshot of a medical information&#10;&#10;Description automatically generated">
            <a:extLst>
              <a:ext uri="{FF2B5EF4-FFF2-40B4-BE49-F238E27FC236}">
                <a16:creationId xmlns:a16="http://schemas.microsoft.com/office/drawing/2014/main" id="{439A7F9B-CA70-6BAF-D2A3-C1C7FAD1FC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19"/>
            <a:ext cx="24386172" cy="13714781"/>
          </a:xfrm>
          <a:prstGeom prst="rect">
            <a:avLst/>
          </a:prstGeom>
        </p:spPr>
      </p:pic>
    </p:spTree>
    <p:extLst>
      <p:ext uri="{BB962C8B-B14F-4D97-AF65-F5344CB8AC3E}">
        <p14:creationId xmlns:p14="http://schemas.microsoft.com/office/powerpoint/2010/main" val="395550893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B1D8EF09-5520-3A11-84D8-9F8628EC1431}"/>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B49FD96B-A3E0-E880-B026-7EC71B14BD76}"/>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E1821CD5-9AC0-6432-054F-A88CFE29996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DBAD9C94-F228-7765-11F4-D0B93824D6E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89A8D8F9-C48E-AC09-F9C2-177179F0C89A}"/>
              </a:ext>
            </a:extLst>
          </p:cNvPr>
          <p:cNvSpPr/>
          <p:nvPr/>
        </p:nvSpPr>
        <p:spPr>
          <a:xfrm>
            <a:off x="578224" y="110625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Incremental Dialysis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dog walking on a step stool&#10;&#10;Description automatically generated">
            <a:extLst>
              <a:ext uri="{FF2B5EF4-FFF2-40B4-BE49-F238E27FC236}">
                <a16:creationId xmlns:a16="http://schemas.microsoft.com/office/drawing/2014/main" id="{2EB93620-CAAA-D280-3116-79C064D800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2477345"/>
            <a:ext cx="13716000" cy="9144000"/>
          </a:xfrm>
          <a:prstGeom prst="rect">
            <a:avLst/>
          </a:prstGeom>
          <a:ln w="38100">
            <a:solidFill>
              <a:srgbClr val="15325D"/>
            </a:solidFill>
          </a:ln>
        </p:spPr>
      </p:pic>
    </p:spTree>
    <p:extLst>
      <p:ext uri="{BB962C8B-B14F-4D97-AF65-F5344CB8AC3E}">
        <p14:creationId xmlns:p14="http://schemas.microsoft.com/office/powerpoint/2010/main" val="87270181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093A04F-2D01-B6D9-4E0F-9FD309F26175}"/>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8473E37D-1E67-BC35-3EB0-22EA177CB4C7}"/>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170FC9C2-5663-4AE8-B206-C23B5E2AF0A2}"/>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9122A193-258D-063B-9F85-E024A6BF80B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pic>
        <p:nvPicPr>
          <p:cNvPr id="2" name="Picture 2">
            <a:extLst>
              <a:ext uri="{FF2B5EF4-FFF2-40B4-BE49-F238E27FC236}">
                <a16:creationId xmlns:a16="http://schemas.microsoft.com/office/drawing/2014/main" id="{322509F1-144F-6C92-D4A0-6491491AFB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6858000"/>
            <a:ext cx="7924800" cy="3924300"/>
          </a:xfrm>
          <a:prstGeom prst="rect">
            <a:avLst/>
          </a:prstGeom>
          <a:noFill/>
          <a:ln w="38100">
            <a:solidFill>
              <a:srgbClr val="2668A0"/>
            </a:solidFill>
          </a:ln>
          <a:effectLst>
            <a:outerShdw blurRad="50800" dist="177800" dir="2700000" algn="ctr" rotWithShape="0">
              <a:schemeClr val="tx2">
                <a:alpha val="40000"/>
              </a:scheme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5DAB49-2BE0-38BF-C702-FB1C75B58457}"/>
              </a:ext>
            </a:extLst>
          </p:cNvPr>
          <p:cNvSpPr txBox="1"/>
          <p:nvPr/>
        </p:nvSpPr>
        <p:spPr>
          <a:xfrm>
            <a:off x="1057836" y="2236470"/>
            <a:ext cx="9466729" cy="4098558"/>
          </a:xfrm>
          <a:prstGeom prst="rect">
            <a:avLst/>
          </a:prstGeom>
          <a:noFill/>
        </p:spPr>
        <p:txBody>
          <a:bodyPr wrap="square" rtlCol="0">
            <a:spAutoFit/>
          </a:bodyPr>
          <a:lstStyle/>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cap="none" dirty="0">
                <a:solidFill>
                  <a:srgbClr val="000000"/>
                </a:solidFill>
                <a:latin typeface="Trebuchet MS" panose="020B0703020202090204" pitchFamily="34" charset="0"/>
                <a:cs typeface="Calibri" panose="020F0502020204030204" pitchFamily="34" charset="0"/>
                <a:sym typeface="Arial"/>
              </a:rPr>
              <a:t>Incremental Hemodialysis (HD) involves adjusting the frequency or duration of a patient’s hemodialysis prescription based on their biology and symptoms and is a patient centered approach to HD compared to the traditional 3x weekly HD.  </a:t>
            </a:r>
            <a:endParaRPr lang="en-US" sz="2800" dirty="0">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dirty="0">
                <a:latin typeface="Trebuchet MS" panose="020B0703020202090204" pitchFamily="34" charset="0"/>
                <a:cs typeface="Calibri" panose="020F0502020204030204" pitchFamily="34" charset="0"/>
              </a:rPr>
              <a:t>That is in contrast with Peritoneal dialysis, where residual kidney function (RKF) is factored into a patients ”dose” (Kt/V), HD prescriptions usually target a Kt/V of 1.2, not taking RKF into account.</a:t>
            </a:r>
          </a:p>
        </p:txBody>
      </p:sp>
      <p:sp>
        <p:nvSpPr>
          <p:cNvPr id="4" name="TextBox 3">
            <a:extLst>
              <a:ext uri="{FF2B5EF4-FFF2-40B4-BE49-F238E27FC236}">
                <a16:creationId xmlns:a16="http://schemas.microsoft.com/office/drawing/2014/main" id="{F61E3479-E0B4-B066-52CC-224EB3C57CF1}"/>
              </a:ext>
            </a:extLst>
          </p:cNvPr>
          <p:cNvSpPr txBox="1"/>
          <p:nvPr/>
        </p:nvSpPr>
        <p:spPr>
          <a:xfrm>
            <a:off x="10774133" y="2236469"/>
            <a:ext cx="12139655" cy="9759595"/>
          </a:xfrm>
          <a:prstGeom prst="rect">
            <a:avLst/>
          </a:prstGeom>
          <a:noFill/>
        </p:spPr>
        <p:txBody>
          <a:bodyPr wrap="square" rtlCol="0">
            <a:spAutoFit/>
          </a:bodyPr>
          <a:lstStyle/>
          <a:p>
            <a:pPr algn="ctr">
              <a:buSzPts val="1800"/>
            </a:pPr>
            <a:r>
              <a:rPr lang="en-US" sz="3200" dirty="0">
                <a:latin typeface="Trebuchet MS" panose="020B0703020202090204" pitchFamily="34" charset="0"/>
                <a:cs typeface="Calibri" panose="020F0502020204030204" pitchFamily="34" charset="0"/>
              </a:rPr>
              <a:t>What challenges exist? </a:t>
            </a:r>
            <a:r>
              <a:rPr lang="en-US" sz="3200" dirty="0">
                <a:solidFill>
                  <a:srgbClr val="2668A0"/>
                </a:solidFill>
                <a:latin typeface="Trebuchet MS" panose="020B0703020202090204" pitchFamily="34" charset="0"/>
                <a:cs typeface="Calibri" panose="020F0502020204030204" pitchFamily="34" charset="0"/>
              </a:rPr>
              <a:t>And how can we overcome them?</a:t>
            </a:r>
          </a:p>
          <a:p>
            <a:pPr marR="0" lvl="0" algn="ctr" rtl="0">
              <a:lnSpc>
                <a:spcPct val="100000"/>
              </a:lnSpc>
              <a:spcBef>
                <a:spcPts val="0"/>
              </a:spcBef>
              <a:spcAft>
                <a:spcPts val="0"/>
              </a:spcAft>
              <a:buClr>
                <a:srgbClr val="000000"/>
              </a:buClr>
              <a:buSzPts val="1800"/>
            </a:pPr>
            <a:endParaRPr lang="en-US" sz="3000" dirty="0">
              <a:latin typeface="Calibri" panose="020F050202020403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dirty="0">
                <a:solidFill>
                  <a:srgbClr val="000000"/>
                </a:solidFill>
                <a:effectLst/>
                <a:latin typeface="Trebuchet MS" panose="020B0703020202090204" pitchFamily="34" charset="0"/>
                <a:cs typeface="Calibri" panose="020F0502020204030204" pitchFamily="34" charset="0"/>
              </a:rPr>
              <a:t>Uncertainty regarding patient adherence and expectations related to incremental changes in HD prescriptions.</a:t>
            </a:r>
            <a:endParaRPr lang="en-US" sz="2800" dirty="0">
              <a:latin typeface="Trebuchet MS" panose="020B0703020202090204" pitchFamily="34" charset="0"/>
            </a:endParaRP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b="0" i="0" u="none" strike="noStrike" dirty="0">
                <a:solidFill>
                  <a:srgbClr val="2668A0"/>
                </a:solidFill>
                <a:effectLst/>
                <a:latin typeface="Trebuchet MS" panose="020B0703020202090204" pitchFamily="34" charset="0"/>
                <a:cs typeface="Calibri" panose="020F0502020204030204" pitchFamily="34" charset="0"/>
              </a:rPr>
              <a:t>Repeated P</a:t>
            </a:r>
            <a:r>
              <a:rPr lang="en-US" sz="2800" dirty="0">
                <a:solidFill>
                  <a:srgbClr val="2668A0"/>
                </a:solidFill>
                <a:latin typeface="Trebuchet MS" panose="020B0703020202090204" pitchFamily="34" charset="0"/>
                <a:cs typeface="Calibri" panose="020F0502020204030204" pitchFamily="34" charset="0"/>
              </a:rPr>
              <a:t>atient Education</a:t>
            </a:r>
            <a:endParaRPr lang="en-US" sz="2800" b="0" i="0" u="none" strike="noStrike" dirty="0">
              <a:solidFill>
                <a:srgbClr val="2668A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dirty="0">
                <a:solidFill>
                  <a:srgbClr val="000000"/>
                </a:solidFill>
                <a:effectLst/>
                <a:latin typeface="Trebuchet MS" panose="020B0703020202090204" pitchFamily="34" charset="0"/>
                <a:cs typeface="Calibri" panose="020F0502020204030204" pitchFamily="34" charset="0"/>
              </a:rPr>
              <a:t>Increased workload for nephrologists and dialysis staff, who must monitor patient parameters more frequently and closely.</a:t>
            </a:r>
            <a:r>
              <a:rPr lang="en-US" sz="2800" dirty="0">
                <a:latin typeface="Trebuchet MS" panose="020B0703020202090204" pitchFamily="34" charset="0"/>
                <a:cs typeface="Calibri" panose="020F0502020204030204" pitchFamily="34" charset="0"/>
              </a:rPr>
              <a:t> </a:t>
            </a:r>
            <a:endParaRPr lang="en-US" sz="2800" dirty="0">
              <a:latin typeface="Trebuchet MS" panose="020B0703020202090204" pitchFamily="34" charset="0"/>
            </a:endParaRP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dirty="0">
                <a:solidFill>
                  <a:srgbClr val="2668A0"/>
                </a:solidFill>
                <a:latin typeface="Trebuchet MS" panose="020B0703020202090204" pitchFamily="34" charset="0"/>
                <a:cs typeface="Calibri" panose="020F0502020204030204" pitchFamily="34" charset="0"/>
              </a:rPr>
              <a:t>Automating RKF measurement and substitution of additional care typically dedicated to HD to monitoring of RKF </a:t>
            </a:r>
            <a:endParaRPr lang="en-US" sz="2800" b="0" i="0" u="none" strike="noStrike" dirty="0">
              <a:solidFill>
                <a:srgbClr val="2668A0"/>
              </a:solidFill>
              <a:effectLst/>
              <a:latin typeface="Trebuchet MS" panose="020B0703020202090204" pitchFamily="34" charset="0"/>
              <a:cs typeface="Calibri" panose="020F0502020204030204" pitchFamily="34" charset="0"/>
            </a:endParaRPr>
          </a:p>
          <a:p>
            <a:pPr marL="457200" marR="0" lvl="0" indent="-457200" algn="l" rtl="0">
              <a:lnSpc>
                <a:spcPct val="100000"/>
              </a:lnSpc>
              <a:spcBef>
                <a:spcPts val="0"/>
              </a:spcBef>
              <a:spcAft>
                <a:spcPts val="1000"/>
              </a:spcAft>
              <a:buClr>
                <a:srgbClr val="000000"/>
              </a:buClr>
              <a:buSzPct val="100000"/>
              <a:buFont typeface="Arial" panose="020B0604020202020204" pitchFamily="34" charset="0"/>
              <a:buChar char="•"/>
            </a:pPr>
            <a:r>
              <a:rPr lang="en-US" sz="2800" b="0" i="0" u="none" strike="noStrike" dirty="0">
                <a:solidFill>
                  <a:srgbClr val="000000"/>
                </a:solidFill>
                <a:effectLst/>
                <a:latin typeface="Trebuchet MS" panose="020B0703020202090204" pitchFamily="34" charset="0"/>
                <a:cs typeface="Calibri" panose="020F0502020204030204" pitchFamily="34" charset="0"/>
              </a:rPr>
              <a:t>Potential for reduced financial margins for dialysis stakeholders due to fewer overall HD treatments and lower financial reimbursements.</a:t>
            </a:r>
            <a:r>
              <a:rPr lang="en-US" sz="2800" dirty="0">
                <a:latin typeface="Trebuchet MS" panose="020B0703020202090204" pitchFamily="34" charset="0"/>
                <a:cs typeface="Calibri" panose="020F0502020204030204" pitchFamily="34" charset="0"/>
              </a:rPr>
              <a:t> </a:t>
            </a:r>
            <a:endParaRPr lang="en-US" sz="2800" dirty="0">
              <a:latin typeface="Trebuchet MS" panose="020B0703020202090204" pitchFamily="34" charset="0"/>
            </a:endParaRPr>
          </a:p>
          <a:p>
            <a:pPr marL="927100" lvl="1" indent="-457200" algn="l" rtl="0">
              <a:lnSpc>
                <a:spcPct val="100000"/>
              </a:lnSpc>
              <a:spcBef>
                <a:spcPts val="0"/>
              </a:spcBef>
              <a:spcAft>
                <a:spcPts val="1000"/>
              </a:spcAft>
              <a:buSzPct val="100000"/>
              <a:buFont typeface="Courier New" panose="02070309020205020404" pitchFamily="49" charset="0"/>
              <a:buChar char="o"/>
            </a:pPr>
            <a:r>
              <a:rPr lang="en-US" sz="2800" dirty="0">
                <a:solidFill>
                  <a:srgbClr val="2668A0"/>
                </a:solidFill>
                <a:latin typeface="Trebuchet MS" panose="020B0703020202090204" pitchFamily="34" charset="0"/>
                <a:cs typeface="Calibri" panose="020F0502020204030204" pitchFamily="34" charset="0"/>
              </a:rPr>
              <a:t>Potentially longer patient lifespans could ultimately lead to more dialysis treatments.</a:t>
            </a:r>
          </a:p>
          <a:p>
            <a:pPr marL="971550" indent="-514350" algn="l" rtl="0">
              <a:buFont typeface="Arial" panose="020B0604020202020204" pitchFamily="34" charset="0"/>
              <a:buChar char="•"/>
            </a:pPr>
            <a:endParaRPr lang="en-US" sz="2800" b="0" i="0" u="none" strike="noStrike" dirty="0">
              <a:solidFill>
                <a:srgbClr val="FF0000"/>
              </a:solidFill>
              <a:effectLst/>
              <a:latin typeface="Trebuchet MS" panose="020B0703020202090204" pitchFamily="34" charset="0"/>
              <a:cs typeface="Calibri" panose="020F0502020204030204" pitchFamily="34" charset="0"/>
            </a:endParaRPr>
          </a:p>
          <a:p>
            <a:pPr marL="457200" algn="l" rtl="0"/>
            <a:r>
              <a:rPr lang="en-US" sz="2800" b="0" i="0" u="none" strike="noStrike" dirty="0">
                <a:solidFill>
                  <a:schemeClr val="tx1"/>
                </a:solidFill>
                <a:effectLst/>
                <a:latin typeface="Trebuchet MS" panose="020B0703020202090204" pitchFamily="34" charset="0"/>
                <a:cs typeface="Calibri" panose="020F0502020204030204" pitchFamily="34" charset="0"/>
              </a:rPr>
              <a:t>Feasibility Trials have demonstrated incremental dialysis is both feasible and safe, however larger scale, randomized trials are needed</a:t>
            </a:r>
            <a:endParaRPr lang="en-US" sz="2800" dirty="0">
              <a:latin typeface="Trebuchet MS" panose="020B0703020202090204" pitchFamily="34" charset="0"/>
            </a:endParaRPr>
          </a:p>
          <a:p>
            <a:br>
              <a:rPr lang="en-US" sz="4000" dirty="0"/>
            </a:br>
            <a:br>
              <a:rPr lang="en-US" sz="4000" dirty="0"/>
            </a:br>
            <a:endParaRPr lang="en-US" sz="3000" dirty="0">
              <a:latin typeface="Calibri" panose="020F0502020204030204" pitchFamily="34" charset="0"/>
              <a:cs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A03C6721-2D96-9AFD-1EE1-B3F84FB6AF40}"/>
              </a:ext>
            </a:extLst>
          </p:cNvPr>
          <p:cNvSpPr txBox="1"/>
          <p:nvPr/>
        </p:nvSpPr>
        <p:spPr>
          <a:xfrm>
            <a:off x="1402924" y="11540729"/>
            <a:ext cx="9466729" cy="1384995"/>
          </a:xfrm>
          <a:prstGeom prst="rect">
            <a:avLst/>
          </a:prstGeom>
          <a:noFill/>
        </p:spPr>
        <p:txBody>
          <a:bodyPr wrap="square" rtlCol="0">
            <a:spAutoFit/>
          </a:bodyPr>
          <a:lstStyle/>
          <a:p>
            <a:pPr marL="457200" marR="0" lvl="0" indent="-457200" algn="l" rtl="0">
              <a:lnSpc>
                <a:spcPct val="100000"/>
              </a:lnSpc>
              <a:spcBef>
                <a:spcPts val="0"/>
              </a:spcBef>
              <a:spcAft>
                <a:spcPts val="0"/>
              </a:spcAft>
              <a:buClr>
                <a:srgbClr val="000000"/>
              </a:buClr>
              <a:buSzPct val="100000"/>
              <a:buFont typeface="Arial" panose="020B0604020202020204" pitchFamily="34" charset="0"/>
              <a:buChar char="•"/>
            </a:pPr>
            <a:r>
              <a:rPr lang="en-US" sz="2800" b="0" i="0" u="none" strike="noStrike" cap="none" dirty="0">
                <a:solidFill>
                  <a:srgbClr val="000000"/>
                </a:solidFill>
                <a:latin typeface="Trebuchet MS" panose="020B0703020202090204" pitchFamily="34" charset="0"/>
                <a:cs typeface="Calibri" panose="020F0502020204030204" pitchFamily="34" charset="0"/>
                <a:sym typeface="Arial"/>
              </a:rPr>
              <a:t>The decline in RKF differs based on the individual, and incremental dialysis would take into account the need for a higher dose of dialysis.</a:t>
            </a:r>
            <a:endParaRPr lang="en-US" sz="2800" dirty="0">
              <a:latin typeface="Trebuchet MS" panose="020B0703020202090204" pitchFamily="34" charset="0"/>
              <a:cs typeface="Calibri" panose="020F0502020204030204" pitchFamily="34" charset="0"/>
            </a:endParaRPr>
          </a:p>
        </p:txBody>
      </p:sp>
      <p:sp>
        <p:nvSpPr>
          <p:cNvPr id="6" name="Google Shape;99;g33776c37fb0_0_30">
            <a:extLst>
              <a:ext uri="{FF2B5EF4-FFF2-40B4-BE49-F238E27FC236}">
                <a16:creationId xmlns:a16="http://schemas.microsoft.com/office/drawing/2014/main" id="{CF2CA5C4-8935-35B1-A115-782D88DC796A}"/>
              </a:ext>
            </a:extLst>
          </p:cNvPr>
          <p:cNvSpPr txBox="1"/>
          <p:nvPr/>
        </p:nvSpPr>
        <p:spPr>
          <a:xfrm>
            <a:off x="5262800" y="762115"/>
            <a:ext cx="12759600" cy="18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solidFill>
                  <a:srgbClr val="2668A0"/>
                </a:solidFill>
                <a:latin typeface="Trebuchet MS"/>
                <a:ea typeface="Trebuchet MS"/>
                <a:cs typeface="Trebuchet MS"/>
                <a:sym typeface="Trebuchet MS"/>
              </a:rPr>
              <a:t>Incremental Dialysis</a:t>
            </a:r>
            <a:endParaRPr sz="7200" b="1" dirty="0">
              <a:solidFill>
                <a:srgbClr val="2668A0"/>
              </a:solidFill>
              <a:latin typeface="Trebuchet MS"/>
              <a:ea typeface="Trebuchet MS"/>
              <a:cs typeface="Trebuchet MS"/>
              <a:sym typeface="Trebuchet MS"/>
            </a:endParaRPr>
          </a:p>
        </p:txBody>
      </p:sp>
    </p:spTree>
    <p:extLst>
      <p:ext uri="{BB962C8B-B14F-4D97-AF65-F5344CB8AC3E}">
        <p14:creationId xmlns:p14="http://schemas.microsoft.com/office/powerpoint/2010/main" val="33046023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4EB2193-D288-B083-702F-565D7A83D0AF}"/>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5A052AD1-357B-79DA-0864-5A36349FBB59}"/>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1AA5C785-2666-5897-076E-EC31193E11FB}"/>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2" name="Picture 2">
            <a:extLst>
              <a:ext uri="{FF2B5EF4-FFF2-40B4-BE49-F238E27FC236}">
                <a16:creationId xmlns:a16="http://schemas.microsoft.com/office/drawing/2014/main" id="{EBF5A665-E667-BF67-FA24-3D613F463E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9534" y="1531570"/>
            <a:ext cx="19324932" cy="10622519"/>
          </a:xfrm>
          <a:prstGeom prst="rect">
            <a:avLst/>
          </a:prstGeom>
          <a:noFill/>
          <a:ln w="38100">
            <a:solidFill>
              <a:srgbClr val="2668A0"/>
            </a:solidFill>
          </a:ln>
          <a:effectLst>
            <a:outerShdw blurRad="50800" dist="177800" dir="2700000" algn="ctr" rotWithShape="0">
              <a:schemeClr val="tx2">
                <a:alpha val="40000"/>
              </a:schemeClr>
            </a:outerShdw>
          </a:effectLst>
          <a:extLst>
            <a:ext uri="{909E8E84-426E-40DD-AFC4-6F175D3DCCD1}">
              <a14:hiddenFill xmlns:a14="http://schemas.microsoft.com/office/drawing/2010/main">
                <a:solidFill>
                  <a:srgbClr val="FFFFFF"/>
                </a:solidFill>
              </a14:hiddenFill>
            </a:ext>
          </a:extLst>
        </p:spPr>
      </p:pic>
      <p:pic>
        <p:nvPicPr>
          <p:cNvPr id="156" name="Image" descr="Image">
            <a:extLst>
              <a:ext uri="{FF2B5EF4-FFF2-40B4-BE49-F238E27FC236}">
                <a16:creationId xmlns:a16="http://schemas.microsoft.com/office/drawing/2014/main" id="{3C7D03F8-A555-00E0-243A-EDA7FC65E9B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Tree>
    <p:extLst>
      <p:ext uri="{BB962C8B-B14F-4D97-AF65-F5344CB8AC3E}">
        <p14:creationId xmlns:p14="http://schemas.microsoft.com/office/powerpoint/2010/main" val="30400878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7E347075-E502-BD49-4E46-4982A78158F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BA10BE5C-2A6E-4DC2-56A4-8F54C8BA7AA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60492AF8-8BB6-CFBC-871A-56F2385A80A5}"/>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4328C55C-4D92-736B-CE91-6CD8E524179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4BADE015-711E-7BEF-6C8C-7E712D042F90}"/>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4841CBE4-6991-0855-4FB8-064EB643ACA4}"/>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Hemodialysis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87CAC910-90E9-B587-0D39-98587EE45486}"/>
              </a:ext>
            </a:extLst>
          </p:cNvPr>
          <p:cNvSpPr/>
          <p:nvPr/>
        </p:nvSpPr>
        <p:spPr>
          <a:xfrm>
            <a:off x="18100541" y="8655716"/>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Incremental Dialysis</a:t>
            </a:r>
          </a:p>
        </p:txBody>
      </p:sp>
      <p:sp>
        <p:nvSpPr>
          <p:cNvPr id="5" name="Google Shape;1692;p155">
            <a:extLst>
              <a:ext uri="{FF2B5EF4-FFF2-40B4-BE49-F238E27FC236}">
                <a16:creationId xmlns:a16="http://schemas.microsoft.com/office/drawing/2014/main" id="{254A7AEB-E4A2-E146-C19F-1441C5C014F9}"/>
              </a:ext>
            </a:extLst>
          </p:cNvPr>
          <p:cNvSpPr/>
          <p:nvPr/>
        </p:nvSpPr>
        <p:spPr>
          <a:xfrm>
            <a:off x="15829856" y="6712945"/>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D8F9AE8C-37B7-5A7E-4CCE-58F4AB3640BF}"/>
              </a:ext>
            </a:extLst>
          </p:cNvPr>
          <p:cNvSpPr/>
          <p:nvPr/>
        </p:nvSpPr>
        <p:spPr>
          <a:xfrm>
            <a:off x="11460878" y="8804998"/>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Hemodiafiltration</a:t>
            </a:r>
            <a:endParaRPr sz="4400" dirty="0">
              <a:solidFill>
                <a:srgbClr val="235451"/>
              </a:solidFill>
              <a:latin typeface="Trebuchet MS" panose="020B0703020202090204" pitchFamily="34" charset="0"/>
            </a:endParaRPr>
          </a:p>
        </p:txBody>
      </p:sp>
      <p:pic>
        <p:nvPicPr>
          <p:cNvPr id="9" name="Picture 8" descr="A tea strainer pouring liquid into a glass cup&#10;&#10;Description automatically generated">
            <a:extLst>
              <a:ext uri="{FF2B5EF4-FFF2-40B4-BE49-F238E27FC236}">
                <a16:creationId xmlns:a16="http://schemas.microsoft.com/office/drawing/2014/main" id="{6F4CD0E3-F270-3EFF-AF01-94DCC463B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96165" y="5118945"/>
            <a:ext cx="3657600" cy="3657600"/>
          </a:xfrm>
          <a:prstGeom prst="rect">
            <a:avLst/>
          </a:prstGeom>
          <a:ln w="38100">
            <a:solidFill>
              <a:srgbClr val="15325D"/>
            </a:solidFill>
          </a:ln>
        </p:spPr>
      </p:pic>
      <p:pic>
        <p:nvPicPr>
          <p:cNvPr id="10" name="Picture 9" descr="A dog walking on a step stool&#10;&#10;Description automatically generated">
            <a:extLst>
              <a:ext uri="{FF2B5EF4-FFF2-40B4-BE49-F238E27FC236}">
                <a16:creationId xmlns:a16="http://schemas.microsoft.com/office/drawing/2014/main" id="{1DE6D042-CD31-F95F-C2D7-89A0FEF9CE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00541" y="5334000"/>
            <a:ext cx="4572000" cy="3048000"/>
          </a:xfrm>
          <a:prstGeom prst="rect">
            <a:avLst/>
          </a:prstGeom>
          <a:ln w="38100">
            <a:solidFill>
              <a:srgbClr val="15325D"/>
            </a:solidFill>
          </a:ln>
        </p:spPr>
      </p:pic>
      <p:pic>
        <p:nvPicPr>
          <p:cNvPr id="7" name="Picture 6" descr="A mechanical device with a clock and wires&#10;&#10;Description automatically generated">
            <a:extLst>
              <a:ext uri="{FF2B5EF4-FFF2-40B4-BE49-F238E27FC236}">
                <a16:creationId xmlns:a16="http://schemas.microsoft.com/office/drawing/2014/main" id="{062A3201-DA8F-6CC0-8C95-931BFACDD8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spTree>
    <p:extLst>
      <p:ext uri="{BB962C8B-B14F-4D97-AF65-F5344CB8AC3E}">
        <p14:creationId xmlns:p14="http://schemas.microsoft.com/office/powerpoint/2010/main" val="222538070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F98D80A2-D60D-87CA-9F14-AC4B2EF96A5F}"/>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FA4CBE6E-AEFE-90A0-CB40-2547546B4387}"/>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5880293-B53F-4C16-4C1A-C6CF4589098C}"/>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879E1ED3-984F-5A0A-356A-E6F9FC3FB6C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B42D5D2F-4BFC-07E4-F865-F0544FFEFD9F}"/>
              </a:ext>
            </a:extLst>
          </p:cNvPr>
          <p:cNvSpPr/>
          <p:nvPr/>
        </p:nvSpPr>
        <p:spPr>
          <a:xfrm>
            <a:off x="12192000" y="2485736"/>
            <a:ext cx="11613776"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Green House</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F62066FC-3427-38E9-776B-F695E0195A8C}"/>
              </a:ext>
            </a:extLst>
          </p:cNvPr>
          <p:cNvSpPr txBox="1"/>
          <p:nvPr/>
        </p:nvSpPr>
        <p:spPr>
          <a:xfrm>
            <a:off x="13193450" y="4152177"/>
            <a:ext cx="9107750" cy="6702097"/>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Ethan Downes</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Rachel Kahn</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Linda Awdishu</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Anna Vinnikova</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Elena Cervantes</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green plant shaped like a kidney&#10;&#10;Description automatically generated">
            <a:extLst>
              <a:ext uri="{FF2B5EF4-FFF2-40B4-BE49-F238E27FC236}">
                <a16:creationId xmlns:a16="http://schemas.microsoft.com/office/drawing/2014/main" id="{CA0B87FF-A03E-A4A2-9E86-F09301F334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4280" cy="11384280"/>
          </a:xfrm>
          <a:prstGeom prst="rect">
            <a:avLst/>
          </a:prstGeom>
          <a:ln w="38100">
            <a:solidFill>
              <a:srgbClr val="E56A36"/>
            </a:solidFill>
          </a:ln>
        </p:spPr>
      </p:pic>
    </p:spTree>
    <p:extLst>
      <p:ext uri="{BB962C8B-B14F-4D97-AF65-F5344CB8AC3E}">
        <p14:creationId xmlns:p14="http://schemas.microsoft.com/office/powerpoint/2010/main" val="35512129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B4DC35FF-6AEC-ADF4-C00D-C6A72D7736E6}"/>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FD6BF3B2-67D1-802B-DF9E-807E7289A1FC}"/>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DA6DBF60-BDED-B64F-DC2D-9494E9A7D3F0}"/>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4214C1B4-B8E7-22C9-3448-1DA85CFC6C6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90E6EE49-99E3-04C5-E0EB-CABC888C9E5D}"/>
              </a:ext>
            </a:extLst>
          </p:cNvPr>
          <p:cNvSpPr/>
          <p:nvPr/>
        </p:nvSpPr>
        <p:spPr>
          <a:xfrm>
            <a:off x="578224" y="1163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Tubular Toxins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group of purple flowers&#10;&#10;Description automatically generated">
            <a:extLst>
              <a:ext uri="{FF2B5EF4-FFF2-40B4-BE49-F238E27FC236}">
                <a16:creationId xmlns:a16="http://schemas.microsoft.com/office/drawing/2014/main" id="{1822F84E-30AE-6B42-48D7-2AB867D92E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3244" y="2375745"/>
            <a:ext cx="15037511" cy="9144000"/>
          </a:xfrm>
          <a:prstGeom prst="rect">
            <a:avLst/>
          </a:prstGeom>
          <a:ln w="38100">
            <a:solidFill>
              <a:srgbClr val="15325D"/>
            </a:solidFill>
          </a:ln>
        </p:spPr>
      </p:pic>
    </p:spTree>
    <p:extLst>
      <p:ext uri="{BB962C8B-B14F-4D97-AF65-F5344CB8AC3E}">
        <p14:creationId xmlns:p14="http://schemas.microsoft.com/office/powerpoint/2010/main" val="17457678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A689AC0A-24DC-4D15-5985-389A25B16319}"/>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6E7C555-FC5E-D8A8-7146-26B3D4933C7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41F3BFD-8701-E86C-9386-F035B0F72C49}"/>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3764B54B-754D-8B25-BC14-2885BF2D3B8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6731CAFB-B173-15BD-80AE-5B2A304BFE7E}"/>
              </a:ext>
            </a:extLst>
          </p:cNvPr>
          <p:cNvSpPr/>
          <p:nvPr/>
        </p:nvSpPr>
        <p:spPr>
          <a:xfrm>
            <a:off x="12192000" y="2485736"/>
            <a:ext cx="11613776"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Resistant Hypertension</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25F5D905-B8DA-2383-9CCE-D57B1C2785F2}"/>
              </a:ext>
            </a:extLst>
          </p:cNvPr>
          <p:cNvSpPr txBox="1"/>
          <p:nvPr/>
        </p:nvSpPr>
        <p:spPr>
          <a:xfrm>
            <a:off x="13193450" y="4484575"/>
            <a:ext cx="9107750" cy="6037300"/>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Stephanie Torres Rodriguez</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Jordana Cohen</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 sz="4800" b="1" dirty="0">
                <a:solidFill>
                  <a:srgbClr val="22576A"/>
                </a:solidFill>
                <a:latin typeface="Trebuchet MS" panose="020B0703020202090204" pitchFamily="34" charset="0"/>
                <a:ea typeface="Calibri"/>
                <a:cs typeface="Calibri" panose="020F0502020204030204" pitchFamily="34" charset="0"/>
                <a:sym typeface="Calibri"/>
              </a:rPr>
              <a:t>Matthew Sparks</a:t>
            </a:r>
          </a:p>
          <a:p>
            <a:pPr marL="0" marR="0" lvl="0" indent="0" algn="l" rtl="0">
              <a:spcBef>
                <a:spcPts val="0"/>
              </a:spcBef>
              <a:spcAft>
                <a:spcPts val="0"/>
              </a:spcAft>
              <a:buNone/>
            </a:pPr>
            <a:r>
              <a:rPr lang="en" sz="4800" b="1" dirty="0">
                <a:solidFill>
                  <a:srgbClr val="22576A"/>
                </a:solidFill>
                <a:latin typeface="Trebuchet MS" panose="020B0703020202090204" pitchFamily="34" charset="0"/>
                <a:ea typeface="Calibri"/>
                <a:cs typeface="Calibri" panose="020F0502020204030204" pitchFamily="34" charset="0"/>
                <a:sym typeface="Calibri"/>
              </a:rPr>
              <a:t>Elena Cervantes</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human kidneys with lightning coming out of it&#10;&#10;Description automatically generated">
            <a:extLst>
              <a:ext uri="{FF2B5EF4-FFF2-40B4-BE49-F238E27FC236}">
                <a16:creationId xmlns:a16="http://schemas.microsoft.com/office/drawing/2014/main" id="{93361674-0C1F-16E6-ABD0-F1270DCA08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3625" cy="11383625"/>
          </a:xfrm>
          <a:prstGeom prst="rect">
            <a:avLst/>
          </a:prstGeom>
          <a:ln w="38100">
            <a:solidFill>
              <a:srgbClr val="E56A36"/>
            </a:solidFill>
          </a:ln>
        </p:spPr>
      </p:pic>
    </p:spTree>
    <p:extLst>
      <p:ext uri="{BB962C8B-B14F-4D97-AF65-F5344CB8AC3E}">
        <p14:creationId xmlns:p14="http://schemas.microsoft.com/office/powerpoint/2010/main" val="2746522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3552C38-4D35-B304-FE22-DA6283306832}"/>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C41ACC2-5BA2-07E2-06EE-1467179C4F22}"/>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8C28FFF-1865-E428-0728-44CD38DA19CD}"/>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2954D8D7-1CFC-7DEF-5C3E-9AA90743511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80;p1">
            <a:extLst>
              <a:ext uri="{FF2B5EF4-FFF2-40B4-BE49-F238E27FC236}">
                <a16:creationId xmlns:a16="http://schemas.microsoft.com/office/drawing/2014/main" id="{46CF94FB-C820-DEE0-94D6-7F26A65BF12B}"/>
              </a:ext>
            </a:extLst>
          </p:cNvPr>
          <p:cNvSpPr txBox="1"/>
          <p:nvPr/>
        </p:nvSpPr>
        <p:spPr>
          <a:xfrm>
            <a:off x="3036124" y="759848"/>
            <a:ext cx="16732800"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200" b="1" dirty="0">
                <a:solidFill>
                  <a:srgbClr val="2668A0"/>
                </a:solidFill>
                <a:latin typeface="Trebuchet MS" panose="020B0703020202090204" pitchFamily="34" charset="0"/>
              </a:rPr>
              <a:t>Tubular Toxins</a:t>
            </a:r>
            <a:endParaRPr sz="7200" b="1" dirty="0">
              <a:solidFill>
                <a:srgbClr val="2668A0"/>
              </a:solidFill>
              <a:latin typeface="Trebuchet MS" panose="020B0703020202090204" pitchFamily="34" charset="0"/>
            </a:endParaRPr>
          </a:p>
        </p:txBody>
      </p:sp>
      <p:sp>
        <p:nvSpPr>
          <p:cNvPr id="3" name="Google Shape;92;g3319ecbe5f9_0_8">
            <a:extLst>
              <a:ext uri="{FF2B5EF4-FFF2-40B4-BE49-F238E27FC236}">
                <a16:creationId xmlns:a16="http://schemas.microsoft.com/office/drawing/2014/main" id="{DCF733B6-97C7-BFC0-9E29-2BC3950813DD}"/>
              </a:ext>
            </a:extLst>
          </p:cNvPr>
          <p:cNvSpPr txBox="1"/>
          <p:nvPr/>
        </p:nvSpPr>
        <p:spPr>
          <a:xfrm>
            <a:off x="1819656" y="4210048"/>
            <a:ext cx="8654380" cy="6225600"/>
          </a:xfrm>
          <a:prstGeom prst="rect">
            <a:avLst/>
          </a:prstGeom>
          <a:noFill/>
          <a:ln>
            <a:noFill/>
          </a:ln>
        </p:spPr>
        <p:txBody>
          <a:bodyPr spcFirstLastPara="1" wrap="square" lIns="91425" tIns="91425" rIns="91425" bIns="91425" anchor="t" anchorCtr="0">
            <a:noAutofit/>
          </a:bodyPr>
          <a:lstStyle/>
          <a:p>
            <a:pPr marL="584200" lvl="0" indent="-571500" algn="l" rtl="0">
              <a:lnSpc>
                <a:spcPct val="100000"/>
              </a:lnSpc>
              <a:spcBef>
                <a:spcPts val="0"/>
              </a:spcBef>
              <a:spcAft>
                <a:spcPts val="1000"/>
              </a:spcAft>
              <a:buSzPts val="3400"/>
              <a:buFont typeface="Arial" panose="020B0604020202020204" pitchFamily="34" charset="0"/>
              <a:buChar char="•"/>
            </a:pPr>
            <a:r>
              <a:rPr lang="en-US" sz="3600" dirty="0">
                <a:latin typeface="Trebuchet MS" panose="020B0703020202090204" pitchFamily="34" charset="0"/>
              </a:rPr>
              <a:t>80% of patients in the world use herbal medicines (HMs).</a:t>
            </a:r>
          </a:p>
          <a:p>
            <a:pPr marL="584200" lvl="0" indent="-571500" algn="l" rtl="0">
              <a:lnSpc>
                <a:spcPct val="100000"/>
              </a:lnSpc>
              <a:spcBef>
                <a:spcPts val="0"/>
              </a:spcBef>
              <a:spcAft>
                <a:spcPts val="1000"/>
              </a:spcAft>
              <a:buSzPts val="3400"/>
              <a:buFont typeface="Arial" panose="020B0604020202020204" pitchFamily="34" charset="0"/>
              <a:buChar char="•"/>
            </a:pPr>
            <a:r>
              <a:rPr lang="en-US" sz="3600" dirty="0">
                <a:latin typeface="Trebuchet MS" panose="020B0703020202090204" pitchFamily="34" charset="0"/>
              </a:rPr>
              <a:t>8% of patients with CKD use HMs on NKF “avoid in CKD” list.</a:t>
            </a:r>
          </a:p>
          <a:p>
            <a:pPr marL="584200" lvl="0" indent="-571500" algn="l" rtl="0">
              <a:lnSpc>
                <a:spcPct val="100000"/>
              </a:lnSpc>
              <a:spcBef>
                <a:spcPts val="0"/>
              </a:spcBef>
              <a:spcAft>
                <a:spcPts val="1000"/>
              </a:spcAft>
              <a:buSzPts val="3400"/>
              <a:buFont typeface="Arial" panose="020B0604020202020204" pitchFamily="34" charset="0"/>
              <a:buChar char="•"/>
            </a:pPr>
            <a:r>
              <a:rPr lang="en-US" sz="3600" dirty="0">
                <a:latin typeface="Trebuchet MS" panose="020B0703020202090204" pitchFamily="34" charset="0"/>
              </a:rPr>
              <a:t>HMs are not regulated or assessed for safety and efficacy.</a:t>
            </a:r>
          </a:p>
          <a:p>
            <a:pPr marL="584200" lvl="0" indent="-571500" algn="l" rtl="0">
              <a:lnSpc>
                <a:spcPct val="100000"/>
              </a:lnSpc>
              <a:spcBef>
                <a:spcPts val="0"/>
              </a:spcBef>
              <a:spcAft>
                <a:spcPts val="1000"/>
              </a:spcAft>
              <a:buSzPts val="3400"/>
              <a:buFont typeface="Arial" panose="020B0604020202020204" pitchFamily="34" charset="0"/>
              <a:buChar char="•"/>
            </a:pPr>
            <a:r>
              <a:rPr lang="en-US" sz="3600" dirty="0">
                <a:latin typeface="Trebuchet MS" panose="020B0703020202090204" pitchFamily="34" charset="0"/>
              </a:rPr>
              <a:t>FDA can remove supplements only if there’s proof of harm/deceptive labeling.</a:t>
            </a:r>
          </a:p>
          <a:p>
            <a:pPr marL="457200" lvl="0" indent="-444500" algn="l" rtl="0">
              <a:spcBef>
                <a:spcPts val="0"/>
              </a:spcBef>
              <a:spcAft>
                <a:spcPts val="0"/>
              </a:spcAft>
              <a:buSzPts val="3400"/>
              <a:buChar char="●"/>
            </a:pPr>
            <a:endParaRPr lang="en-US" sz="3400" dirty="0">
              <a:latin typeface="Trebuchet MS" panose="020B0703020202090204" pitchFamily="34" charset="0"/>
            </a:endParaRPr>
          </a:p>
        </p:txBody>
      </p:sp>
      <p:sp>
        <p:nvSpPr>
          <p:cNvPr id="4" name="Google Shape;96;g3319ecbe5f9_0_8">
            <a:extLst>
              <a:ext uri="{FF2B5EF4-FFF2-40B4-BE49-F238E27FC236}">
                <a16:creationId xmlns:a16="http://schemas.microsoft.com/office/drawing/2014/main" id="{A8474D13-8F4F-1804-F46E-A18EA98C0185}"/>
              </a:ext>
            </a:extLst>
          </p:cNvPr>
          <p:cNvSpPr txBox="1"/>
          <p:nvPr/>
        </p:nvSpPr>
        <p:spPr>
          <a:xfrm>
            <a:off x="13909966" y="4210048"/>
            <a:ext cx="10746733" cy="4795407"/>
          </a:xfrm>
          <a:prstGeom prst="rect">
            <a:avLst/>
          </a:prstGeom>
          <a:noFill/>
          <a:ln>
            <a:noFill/>
          </a:ln>
        </p:spPr>
        <p:txBody>
          <a:bodyPr spcFirstLastPara="1" wrap="square" lIns="91425" tIns="91425" rIns="91425" bIns="91425" anchor="t" anchorCtr="0">
            <a:noAutofit/>
          </a:bodyPr>
          <a:lstStyle/>
          <a:p>
            <a:pPr marL="12700" lvl="0" algn="l" rtl="0">
              <a:lnSpc>
                <a:spcPct val="100000"/>
              </a:lnSpc>
              <a:spcBef>
                <a:spcPts val="0"/>
              </a:spcBef>
              <a:spcAft>
                <a:spcPts val="1000"/>
              </a:spcAft>
              <a:buSzPts val="3400"/>
            </a:pPr>
            <a:r>
              <a:rPr lang="en-US" sz="3600" dirty="0">
                <a:latin typeface="Trebuchet MS" panose="020B0703020202090204" pitchFamily="34" charset="0"/>
              </a:rPr>
              <a:t>HMs can hurt kidneys:</a:t>
            </a:r>
          </a:p>
          <a:p>
            <a:pPr marL="584200" lvl="0" indent="-571500" algn="l" rtl="0">
              <a:lnSpc>
                <a:spcPct val="100000"/>
              </a:lnSpc>
              <a:spcBef>
                <a:spcPts val="0"/>
              </a:spcBef>
              <a:spcAft>
                <a:spcPts val="1000"/>
              </a:spcAft>
              <a:buSzPts val="3400"/>
              <a:buFont typeface="Arial" panose="020B0604020202020204" pitchFamily="34" charset="0"/>
              <a:buChar char="•"/>
            </a:pPr>
            <a:r>
              <a:rPr lang="en-US" sz="3600" dirty="0">
                <a:latin typeface="Trebuchet MS" panose="020B0703020202090204" pitchFamily="34" charset="0"/>
              </a:rPr>
              <a:t>Nephrotoxicity</a:t>
            </a:r>
          </a:p>
          <a:p>
            <a:pPr marL="584200" lvl="3" indent="-571500" algn="l">
              <a:lnSpc>
                <a:spcPct val="100000"/>
              </a:lnSpc>
              <a:spcAft>
                <a:spcPts val="1000"/>
              </a:spcAft>
              <a:buSzPts val="3400"/>
              <a:buFont typeface="Arial" panose="020B0604020202020204" pitchFamily="34" charset="0"/>
              <a:buChar char="•"/>
            </a:pPr>
            <a:r>
              <a:rPr lang="en-US" sz="3600" dirty="0">
                <a:latin typeface="Trebuchet MS" panose="020B0703020202090204" pitchFamily="34" charset="0"/>
              </a:rPr>
              <a:t>Contamination</a:t>
            </a:r>
          </a:p>
          <a:p>
            <a:pPr marL="584200" lvl="3" indent="-571500" algn="l">
              <a:lnSpc>
                <a:spcPct val="100000"/>
              </a:lnSpc>
              <a:spcAft>
                <a:spcPts val="1000"/>
              </a:spcAft>
              <a:buSzPts val="3400"/>
              <a:buFont typeface="Arial" panose="020B0604020202020204" pitchFamily="34" charset="0"/>
              <a:buChar char="•"/>
            </a:pPr>
            <a:r>
              <a:rPr lang="en-US" sz="3600" dirty="0">
                <a:latin typeface="Trebuchet MS" panose="020B0703020202090204" pitchFamily="34" charset="0"/>
              </a:rPr>
              <a:t>Adulteration </a:t>
            </a:r>
          </a:p>
          <a:p>
            <a:pPr marL="584200" lvl="2" indent="-571500" algn="l">
              <a:lnSpc>
                <a:spcPct val="100000"/>
              </a:lnSpc>
              <a:spcAft>
                <a:spcPts val="1000"/>
              </a:spcAft>
              <a:buSzPts val="3400"/>
              <a:buFont typeface="Arial" panose="020B0604020202020204" pitchFamily="34" charset="0"/>
              <a:buChar char="•"/>
            </a:pPr>
            <a:r>
              <a:rPr lang="en-US" sz="3600" dirty="0">
                <a:latin typeface="Trebuchet MS" panose="020B0703020202090204" pitchFamily="34" charset="0"/>
              </a:rPr>
              <a:t>Misidentification</a:t>
            </a:r>
          </a:p>
          <a:p>
            <a:pPr marL="584200" lvl="7" indent="-571500" algn="l">
              <a:lnSpc>
                <a:spcPct val="100000"/>
              </a:lnSpc>
              <a:spcAft>
                <a:spcPts val="1000"/>
              </a:spcAft>
              <a:buSzPts val="3400"/>
              <a:buFont typeface="Arial" panose="020B0604020202020204" pitchFamily="34" charset="0"/>
              <a:buChar char="•"/>
            </a:pPr>
            <a:r>
              <a:rPr lang="en-US" sz="3600" dirty="0">
                <a:latin typeface="Trebuchet MS" panose="020B0703020202090204" pitchFamily="34" charset="0"/>
              </a:rPr>
              <a:t>Drug interactions (i.e. with immunosuppressants)</a:t>
            </a:r>
          </a:p>
        </p:txBody>
      </p:sp>
      <p:sp>
        <p:nvSpPr>
          <p:cNvPr id="5" name="Google Shape;113;g3319ecbe5f9_0_15">
            <a:extLst>
              <a:ext uri="{FF2B5EF4-FFF2-40B4-BE49-F238E27FC236}">
                <a16:creationId xmlns:a16="http://schemas.microsoft.com/office/drawing/2014/main" id="{D06AC0CC-5466-EE4F-E22A-FFEBBDD6166E}"/>
              </a:ext>
            </a:extLst>
          </p:cNvPr>
          <p:cNvSpPr/>
          <p:nvPr/>
        </p:nvSpPr>
        <p:spPr>
          <a:xfrm>
            <a:off x="6634774" y="9413716"/>
            <a:ext cx="9535500" cy="3438222"/>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atin typeface="Trebuchet MS" panose="020B0703020202090204" pitchFamily="34" charset="0"/>
              </a:rPr>
              <a:t>Kidneys are ‘terrific’ toxin targets</a:t>
            </a:r>
          </a:p>
          <a:p>
            <a:pPr marL="571500" lvl="0" indent="-571500" rtl="0">
              <a:spcBef>
                <a:spcPts val="0"/>
              </a:spcBef>
              <a:spcAft>
                <a:spcPts val="0"/>
              </a:spcAft>
              <a:buFont typeface="Arial" panose="020B0604020202020204" pitchFamily="34" charset="0"/>
              <a:buChar char="•"/>
            </a:pPr>
            <a:r>
              <a:rPr lang="en-US" sz="3600" dirty="0">
                <a:latin typeface="Trebuchet MS" panose="020B0703020202090204" pitchFamily="34" charset="0"/>
              </a:rPr>
              <a:t>Major site of drug excretion</a:t>
            </a:r>
          </a:p>
          <a:p>
            <a:pPr marL="571500" lvl="0" indent="-571500" rtl="0">
              <a:spcBef>
                <a:spcPts val="0"/>
              </a:spcBef>
              <a:spcAft>
                <a:spcPts val="0"/>
              </a:spcAft>
              <a:buFont typeface="Arial" panose="020B0604020202020204" pitchFamily="34" charset="0"/>
              <a:buChar char="•"/>
            </a:pPr>
            <a:r>
              <a:rPr lang="en-US" sz="3600" dirty="0">
                <a:latin typeface="Trebuchet MS" panose="020B0703020202090204" pitchFamily="34" charset="0"/>
              </a:rPr>
              <a:t>Large volume of blood processed</a:t>
            </a:r>
          </a:p>
          <a:p>
            <a:pPr marL="571500" lvl="0" indent="-571500" rtl="0">
              <a:spcBef>
                <a:spcPts val="0"/>
              </a:spcBef>
              <a:spcAft>
                <a:spcPts val="0"/>
              </a:spcAft>
              <a:buFont typeface="Arial" panose="020B0604020202020204" pitchFamily="34" charset="0"/>
              <a:buChar char="•"/>
            </a:pPr>
            <a:r>
              <a:rPr lang="en-US" sz="3600" dirty="0">
                <a:latin typeface="Trebuchet MS" panose="020B0703020202090204" pitchFamily="34" charset="0"/>
              </a:rPr>
              <a:t>Renal tubular epithelium has broad surface area and high metabolic activity relative to blood supply</a:t>
            </a:r>
            <a:endParaRPr sz="3600" dirty="0">
              <a:latin typeface="Trebuchet MS" panose="020B0703020202090204" pitchFamily="34" charset="0"/>
            </a:endParaRPr>
          </a:p>
        </p:txBody>
      </p:sp>
      <p:grpSp>
        <p:nvGrpSpPr>
          <p:cNvPr id="6" name="Group 5">
            <a:extLst>
              <a:ext uri="{FF2B5EF4-FFF2-40B4-BE49-F238E27FC236}">
                <a16:creationId xmlns:a16="http://schemas.microsoft.com/office/drawing/2014/main" id="{61AC3637-90E1-22E9-AF32-6BB3AB2B321F}"/>
              </a:ext>
            </a:extLst>
          </p:cNvPr>
          <p:cNvGrpSpPr/>
          <p:nvPr/>
        </p:nvGrpSpPr>
        <p:grpSpPr>
          <a:xfrm>
            <a:off x="905256" y="1033272"/>
            <a:ext cx="1828800" cy="1828800"/>
            <a:chOff x="5193857" y="10055534"/>
            <a:chExt cx="1828800" cy="1828800"/>
          </a:xfrm>
        </p:grpSpPr>
        <p:sp>
          <p:nvSpPr>
            <p:cNvPr id="7" name="Google Shape;113;g3319ecbe5f9_0_15">
              <a:extLst>
                <a:ext uri="{FF2B5EF4-FFF2-40B4-BE49-F238E27FC236}">
                  <a16:creationId xmlns:a16="http://schemas.microsoft.com/office/drawing/2014/main" id="{8AA8233E-E4E5-D74E-B144-F0B1DBD7EB84}"/>
                </a:ext>
              </a:extLst>
            </p:cNvPr>
            <p:cNvSpPr/>
            <p:nvPr/>
          </p:nvSpPr>
          <p:spPr>
            <a:xfrm>
              <a:off x="5193857" y="10055534"/>
              <a:ext cx="1828800" cy="1828800"/>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00" b="1" dirty="0"/>
            </a:p>
          </p:txBody>
        </p:sp>
        <p:pic>
          <p:nvPicPr>
            <p:cNvPr id="8" name="Picture 7">
              <a:extLst>
                <a:ext uri="{FF2B5EF4-FFF2-40B4-BE49-F238E27FC236}">
                  <a16:creationId xmlns:a16="http://schemas.microsoft.com/office/drawing/2014/main" id="{B70F112E-92B0-1233-2933-49EC21167EB5}"/>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p:blipFill>
          <p:spPr>
            <a:xfrm>
              <a:off x="5397189" y="10233251"/>
              <a:ext cx="1463040" cy="1463040"/>
            </a:xfrm>
            <a:prstGeom prst="rect">
              <a:avLst/>
            </a:prstGeom>
            <a:ln w="127000" cap="flat">
              <a:solidFill>
                <a:srgbClr val="FFC000"/>
              </a:solidFill>
              <a:round/>
            </a:ln>
          </p:spPr>
        </p:pic>
      </p:grpSp>
      <p:sp>
        <p:nvSpPr>
          <p:cNvPr id="9" name="Google Shape;97;g3319ecbe5f9_0_8">
            <a:extLst>
              <a:ext uri="{FF2B5EF4-FFF2-40B4-BE49-F238E27FC236}">
                <a16:creationId xmlns:a16="http://schemas.microsoft.com/office/drawing/2014/main" id="{5A5AA16E-F342-1882-0393-A581DB30ECD9}"/>
              </a:ext>
            </a:extLst>
          </p:cNvPr>
          <p:cNvSpPr/>
          <p:nvPr/>
        </p:nvSpPr>
        <p:spPr>
          <a:xfrm>
            <a:off x="5191796" y="3226310"/>
            <a:ext cx="19101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FCFCED"/>
                </a:solidFill>
                <a:latin typeface="Trebuchet MS" panose="020B0703020202090204" pitchFamily="34" charset="0"/>
              </a:rPr>
              <a:t>Why?</a:t>
            </a:r>
            <a:endParaRPr sz="3200" b="1" dirty="0">
              <a:solidFill>
                <a:srgbClr val="FCFCED"/>
              </a:solidFill>
              <a:latin typeface="Trebuchet MS" panose="020B0703020202090204" pitchFamily="34" charset="0"/>
            </a:endParaRPr>
          </a:p>
        </p:txBody>
      </p:sp>
      <p:sp>
        <p:nvSpPr>
          <p:cNvPr id="10" name="Google Shape;98;g3319ecbe5f9_0_8">
            <a:extLst>
              <a:ext uri="{FF2B5EF4-FFF2-40B4-BE49-F238E27FC236}">
                <a16:creationId xmlns:a16="http://schemas.microsoft.com/office/drawing/2014/main" id="{DC73B994-CFDC-AC42-AE63-3EC3C0DBED9B}"/>
              </a:ext>
            </a:extLst>
          </p:cNvPr>
          <p:cNvSpPr/>
          <p:nvPr/>
        </p:nvSpPr>
        <p:spPr>
          <a:xfrm>
            <a:off x="15372006" y="3226310"/>
            <a:ext cx="19101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FCFCED"/>
                </a:solidFill>
                <a:latin typeface="Trebuchet MS" panose="020B0703020202090204" pitchFamily="34" charset="0"/>
              </a:rPr>
              <a:t>How?</a:t>
            </a:r>
            <a:endParaRPr sz="4000" b="1" dirty="0">
              <a:solidFill>
                <a:srgbClr val="FCFCED"/>
              </a:solidFill>
              <a:latin typeface="Trebuchet MS" panose="020B0703020202090204" pitchFamily="34" charset="0"/>
            </a:endParaRPr>
          </a:p>
        </p:txBody>
      </p:sp>
    </p:spTree>
    <p:extLst>
      <p:ext uri="{BB962C8B-B14F-4D97-AF65-F5344CB8AC3E}">
        <p14:creationId xmlns:p14="http://schemas.microsoft.com/office/powerpoint/2010/main" val="195388801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F0B7F08F-EC23-9B46-BF70-00029D0E56D4}"/>
            </a:ext>
          </a:extLst>
        </p:cNvPr>
        <p:cNvGrpSpPr/>
        <p:nvPr/>
      </p:nvGrpSpPr>
      <p:grpSpPr>
        <a:xfrm>
          <a:off x="0" y="0"/>
          <a:ext cx="0" cy="0"/>
          <a:chOff x="0" y="0"/>
          <a:chExt cx="0" cy="0"/>
        </a:xfrm>
      </p:grpSpPr>
      <p:pic>
        <p:nvPicPr>
          <p:cNvPr id="3" name="Picture 2" descr="A diagram of herbs and alternative medicinal&#10;&#10;Description automatically generated">
            <a:extLst>
              <a:ext uri="{FF2B5EF4-FFF2-40B4-BE49-F238E27FC236}">
                <a16:creationId xmlns:a16="http://schemas.microsoft.com/office/drawing/2014/main" id="{529EBBCF-19EC-5512-93F0-77C9084E39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41860612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63196F7-D05A-A916-F0A4-A0E3BC5A8D5A}"/>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6B9FBEEE-597B-9A72-720B-BF053982D066}"/>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E3E20F97-2249-2704-5C2E-6AC5D7E43EAF}"/>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11" name="Google Shape;92;g3319ecbe5f9_0_8">
            <a:extLst>
              <a:ext uri="{FF2B5EF4-FFF2-40B4-BE49-F238E27FC236}">
                <a16:creationId xmlns:a16="http://schemas.microsoft.com/office/drawing/2014/main" id="{D4F35B3D-F7BA-709E-5605-68524D496B9F}"/>
              </a:ext>
            </a:extLst>
          </p:cNvPr>
          <p:cNvSpPr txBox="1"/>
          <p:nvPr/>
        </p:nvSpPr>
        <p:spPr>
          <a:xfrm>
            <a:off x="2943509" y="5090231"/>
            <a:ext cx="10672130" cy="9581311"/>
          </a:xfrm>
          <a:prstGeom prst="rect">
            <a:avLst/>
          </a:prstGeom>
          <a:noFill/>
          <a:ln>
            <a:noFill/>
          </a:ln>
        </p:spPr>
        <p:txBody>
          <a:bodyPr spcFirstLastPara="1" wrap="square" lIns="91425" tIns="91425" rIns="91425" bIns="91425" anchor="t" anchorCtr="0">
            <a:noAutofit/>
          </a:bodyPr>
          <a:lstStyle/>
          <a:p>
            <a:pPr marL="469900" lvl="0" indent="-457200" algn="l" rtl="0">
              <a:spcBef>
                <a:spcPts val="0"/>
              </a:spcBef>
              <a:spcAft>
                <a:spcPts val="0"/>
              </a:spcAft>
              <a:buSzPts val="3400"/>
              <a:buFont typeface="Courier New" panose="02070309020205020404" pitchFamily="49" charset="0"/>
              <a:buChar char="o"/>
            </a:pPr>
            <a:r>
              <a:rPr lang="en-US" sz="3200" dirty="0">
                <a:latin typeface="Trebuchet MS" panose="020B0703020202090204" pitchFamily="34" charset="0"/>
              </a:rPr>
              <a:t>proximal tubular dysfunction</a:t>
            </a:r>
          </a:p>
          <a:p>
            <a:pPr marL="469900" lvl="0" indent="-457200" algn="l" rtl="0">
              <a:spcBef>
                <a:spcPts val="0"/>
              </a:spcBef>
              <a:spcAft>
                <a:spcPts val="0"/>
              </a:spcAft>
              <a:buSzPts val="3400"/>
              <a:buFont typeface="Courier New" panose="02070309020205020404" pitchFamily="49" charset="0"/>
              <a:buChar char="o"/>
            </a:pPr>
            <a:r>
              <a:rPr lang="en-US" sz="3200" dirty="0">
                <a:latin typeface="Trebuchet MS" panose="020B0703020202090204" pitchFamily="34" charset="0"/>
              </a:rPr>
              <a:t>rapidly progressive CKD-&gt; ESKD</a:t>
            </a:r>
          </a:p>
          <a:p>
            <a:pPr marL="469900" lvl="0" indent="-457200" algn="l" rtl="0">
              <a:spcBef>
                <a:spcPts val="0"/>
              </a:spcBef>
              <a:spcAft>
                <a:spcPts val="0"/>
              </a:spcAft>
              <a:buSzPts val="3400"/>
              <a:buFont typeface="Courier New" panose="02070309020205020404" pitchFamily="49" charset="0"/>
              <a:buChar char="o"/>
            </a:pPr>
            <a:r>
              <a:rPr lang="en-US" sz="3200" dirty="0">
                <a:latin typeface="Trebuchet MS" panose="020B0703020202090204" pitchFamily="34" charset="0"/>
              </a:rPr>
              <a:t>severe anemia</a:t>
            </a:r>
          </a:p>
          <a:p>
            <a:pPr marL="469900" lvl="0" indent="-457200" algn="l" rtl="0">
              <a:spcBef>
                <a:spcPts val="0"/>
              </a:spcBef>
              <a:spcAft>
                <a:spcPts val="0"/>
              </a:spcAft>
              <a:buSzPts val="3400"/>
              <a:buFont typeface="Courier New" panose="02070309020205020404" pitchFamily="49" charset="0"/>
              <a:buChar char="o"/>
            </a:pPr>
            <a:r>
              <a:rPr lang="en-US" sz="3200" dirty="0">
                <a:latin typeface="Trebuchet MS" panose="020B0703020202090204" pitchFamily="34" charset="0"/>
              </a:rPr>
              <a:t>shrunken kidneys with fibrosis on biopsy</a:t>
            </a: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400" dirty="0">
              <a:latin typeface="Trebuchet MS" panose="020B0703020202090204" pitchFamily="34" charset="0"/>
            </a:endParaRPr>
          </a:p>
          <a:p>
            <a:pPr marL="12700" lvl="0" algn="l" rtl="0">
              <a:spcBef>
                <a:spcPts val="0"/>
              </a:spcBef>
              <a:spcAft>
                <a:spcPts val="0"/>
              </a:spcAft>
              <a:buSzPts val="3400"/>
            </a:pPr>
            <a:endParaRPr lang="en-US" sz="3400" dirty="0">
              <a:latin typeface="Trebuchet MS" panose="020B0703020202090204" pitchFamily="34" charset="0"/>
            </a:endParaRPr>
          </a:p>
          <a:p>
            <a:pPr marL="12700" lvl="0" algn="l" rtl="0">
              <a:spcBef>
                <a:spcPts val="0"/>
              </a:spcBef>
              <a:spcAft>
                <a:spcPts val="0"/>
              </a:spcAft>
              <a:buSzPts val="3400"/>
            </a:pPr>
            <a:endParaRPr lang="en-US" sz="34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469900" lvl="0" indent="-457200" algn="l" rtl="0">
              <a:spcBef>
                <a:spcPts val="0"/>
              </a:spcBef>
              <a:spcAft>
                <a:spcPts val="0"/>
              </a:spcAft>
              <a:buSzPts val="3400"/>
              <a:buFont typeface="Courier New" panose="02070309020205020404" pitchFamily="49" charset="0"/>
              <a:buChar char="o"/>
            </a:pPr>
            <a:r>
              <a:rPr lang="en-US" sz="3200" dirty="0" err="1">
                <a:latin typeface="Trebuchet MS" panose="020B0703020202090204" pitchFamily="34" charset="0"/>
              </a:rPr>
              <a:t>glycyrrhyzic</a:t>
            </a:r>
            <a:r>
              <a:rPr lang="en-US" sz="3200" dirty="0">
                <a:latin typeface="Trebuchet MS" panose="020B0703020202090204" pitchFamily="34" charset="0"/>
              </a:rPr>
              <a:t> acid blocks 11-</a:t>
            </a:r>
            <a:r>
              <a:rPr lang="el-GR" sz="3200" dirty="0">
                <a:latin typeface="Trebuchet MS" panose="020B0703020202090204" pitchFamily="34" charset="0"/>
                <a:cs typeface="Calibri" panose="020F0502020204030204" pitchFamily="34" charset="0"/>
              </a:rPr>
              <a:t>β</a:t>
            </a:r>
            <a:r>
              <a:rPr lang="en-US" sz="3200" dirty="0">
                <a:latin typeface="Trebuchet MS" panose="020B0703020202090204" pitchFamily="34" charset="0"/>
                <a:cs typeface="Calibri" panose="020F0502020204030204" pitchFamily="34" charset="0"/>
              </a:rPr>
              <a:t>-HSD allowing cortisol to </a:t>
            </a:r>
          </a:p>
          <a:p>
            <a:pPr marL="469900" lvl="0" indent="-457200" algn="l" rtl="0">
              <a:spcBef>
                <a:spcPts val="0"/>
              </a:spcBef>
              <a:spcAft>
                <a:spcPts val="0"/>
              </a:spcAft>
              <a:buSzPts val="3400"/>
              <a:buFont typeface="Courier New" panose="02070309020205020404" pitchFamily="49" charset="0"/>
              <a:buChar char="o"/>
            </a:pPr>
            <a:r>
              <a:rPr lang="en-US" sz="3200" dirty="0">
                <a:latin typeface="Trebuchet MS" panose="020B0703020202090204" pitchFamily="34" charset="0"/>
                <a:cs typeface="Calibri" panose="020F0502020204030204" pitchFamily="34" charset="0"/>
              </a:rPr>
              <a:t>activate MR receptors</a:t>
            </a: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p:txBody>
      </p:sp>
      <p:grpSp>
        <p:nvGrpSpPr>
          <p:cNvPr id="2" name="Group 1">
            <a:extLst>
              <a:ext uri="{FF2B5EF4-FFF2-40B4-BE49-F238E27FC236}">
                <a16:creationId xmlns:a16="http://schemas.microsoft.com/office/drawing/2014/main" id="{E3803EBD-41A8-69CC-528D-FDE3031C295B}"/>
              </a:ext>
            </a:extLst>
          </p:cNvPr>
          <p:cNvGrpSpPr/>
          <p:nvPr/>
        </p:nvGrpSpPr>
        <p:grpSpPr>
          <a:xfrm>
            <a:off x="905256" y="1033272"/>
            <a:ext cx="1828800" cy="1828800"/>
            <a:chOff x="5193857" y="10055534"/>
            <a:chExt cx="1828800" cy="1828800"/>
          </a:xfrm>
        </p:grpSpPr>
        <p:sp>
          <p:nvSpPr>
            <p:cNvPr id="3" name="Google Shape;113;g3319ecbe5f9_0_15">
              <a:extLst>
                <a:ext uri="{FF2B5EF4-FFF2-40B4-BE49-F238E27FC236}">
                  <a16:creationId xmlns:a16="http://schemas.microsoft.com/office/drawing/2014/main" id="{F5ACD9AB-6D5E-E1EC-664A-3927C61D8820}"/>
                </a:ext>
              </a:extLst>
            </p:cNvPr>
            <p:cNvSpPr/>
            <p:nvPr/>
          </p:nvSpPr>
          <p:spPr>
            <a:xfrm>
              <a:off x="5193857" y="10055534"/>
              <a:ext cx="1828800" cy="1828800"/>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00" b="1" dirty="0"/>
            </a:p>
          </p:txBody>
        </p:sp>
        <p:pic>
          <p:nvPicPr>
            <p:cNvPr id="4" name="Picture 3">
              <a:extLst>
                <a:ext uri="{FF2B5EF4-FFF2-40B4-BE49-F238E27FC236}">
                  <a16:creationId xmlns:a16="http://schemas.microsoft.com/office/drawing/2014/main" id="{70D668EA-F13B-E6E5-96E5-B142DF4D8ABE}"/>
                </a:ext>
              </a:extLst>
            </p:cNvPr>
            <p:cNvPicPr preferRelativeResize="0">
              <a:picLocks noChangeAspect="1"/>
            </p:cNvPicPr>
            <p:nvPr/>
          </p:nvPicPr>
          <p:blipFill>
            <a:blip r:embed="rId2" cstate="email">
              <a:extLst>
                <a:ext uri="{28A0092B-C50C-407E-A947-70E740481C1C}">
                  <a14:useLocalDpi xmlns:a14="http://schemas.microsoft.com/office/drawing/2010/main"/>
                </a:ext>
              </a:extLst>
            </a:blip>
            <a:srcRect/>
            <a:stretch/>
          </p:blipFill>
          <p:spPr>
            <a:xfrm>
              <a:off x="5397189" y="10233251"/>
              <a:ext cx="1463040" cy="1463040"/>
            </a:xfrm>
            <a:prstGeom prst="rect">
              <a:avLst/>
            </a:prstGeom>
            <a:ln w="127000" cap="flat">
              <a:solidFill>
                <a:srgbClr val="FFC000"/>
              </a:solidFill>
              <a:round/>
            </a:ln>
          </p:spPr>
        </p:pic>
      </p:grpSp>
      <p:sp>
        <p:nvSpPr>
          <p:cNvPr id="5" name="Google Shape;92;g3319ecbe5f9_0_8">
            <a:extLst>
              <a:ext uri="{FF2B5EF4-FFF2-40B4-BE49-F238E27FC236}">
                <a16:creationId xmlns:a16="http://schemas.microsoft.com/office/drawing/2014/main" id="{812F8360-35AE-6BE0-3153-861B65795750}"/>
              </a:ext>
            </a:extLst>
          </p:cNvPr>
          <p:cNvSpPr txBox="1"/>
          <p:nvPr/>
        </p:nvSpPr>
        <p:spPr>
          <a:xfrm>
            <a:off x="2136140" y="3318752"/>
            <a:ext cx="10346122" cy="9581311"/>
          </a:xfrm>
          <a:prstGeom prst="rect">
            <a:avLst/>
          </a:prstGeom>
          <a:noFill/>
          <a:ln>
            <a:noFill/>
          </a:ln>
        </p:spPr>
        <p:txBody>
          <a:bodyPr spcFirstLastPara="1" wrap="square" lIns="91425" tIns="91425" rIns="91425" bIns="91425" anchor="t" anchorCtr="0">
            <a:noAutofit/>
          </a:bodyPr>
          <a:lstStyle/>
          <a:p>
            <a:pPr marL="12700" lvl="0" algn="l" rtl="0">
              <a:spcBef>
                <a:spcPts val="0"/>
              </a:spcBef>
              <a:spcAft>
                <a:spcPts val="0"/>
              </a:spcAft>
              <a:buSzPts val="3400"/>
            </a:pPr>
            <a:r>
              <a:rPr lang="en-US" sz="3400" dirty="0">
                <a:latin typeface="Trebuchet MS" panose="020B0703020202090204" pitchFamily="34" charset="0"/>
              </a:rPr>
              <a:t> </a:t>
            </a: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Originally used in slimming regimens</a:t>
            </a:r>
          </a:p>
          <a:p>
            <a:pPr marL="469900" indent="-457200" algn="l">
              <a:buSzPts val="3400"/>
              <a:buFont typeface="Arial" panose="020B0604020202020204" pitchFamily="34" charset="0"/>
              <a:buChar char="•"/>
            </a:pPr>
            <a:r>
              <a:rPr lang="en-US" sz="3200" dirty="0">
                <a:latin typeface="Trebuchet MS" panose="020B0703020202090204" pitchFamily="34" charset="0"/>
              </a:rPr>
              <a:t>Currently banned</a:t>
            </a: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Causes aristolochic acid nephropathy (AAN)</a:t>
            </a: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Urothelial carcinoma</a:t>
            </a: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Widely used in sweets</a:t>
            </a: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Alternative medicinal use as expectorant, gastroprotective and hepatoprotective agent</a:t>
            </a: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Causes hypertension and hypokalemia</a:t>
            </a:r>
          </a:p>
          <a:p>
            <a:pPr marL="12700" lvl="0" algn="l" rtl="0">
              <a:spcBef>
                <a:spcPts val="0"/>
              </a:spcBef>
              <a:spcAft>
                <a:spcPts val="0"/>
              </a:spcAft>
              <a:buSzPts val="3400"/>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AKI sec to hypokalemic rhabdomyolysis or </a:t>
            </a:r>
            <a:r>
              <a:rPr lang="en-US" sz="3200" dirty="0">
                <a:latin typeface="Trebuchet MS" panose="020B0703020202090204" pitchFamily="34" charset="0"/>
                <a:cs typeface="Calibri" panose="020F0502020204030204" pitchFamily="34" charset="0"/>
              </a:rPr>
              <a:t>tubular toxicity</a:t>
            </a: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p:txBody>
      </p:sp>
      <p:sp>
        <p:nvSpPr>
          <p:cNvPr id="6" name="Google Shape;97;g3319ecbe5f9_0_8">
            <a:extLst>
              <a:ext uri="{FF2B5EF4-FFF2-40B4-BE49-F238E27FC236}">
                <a16:creationId xmlns:a16="http://schemas.microsoft.com/office/drawing/2014/main" id="{E34FF002-EBBC-15DA-8C5E-D121671F51EE}"/>
              </a:ext>
            </a:extLst>
          </p:cNvPr>
          <p:cNvSpPr/>
          <p:nvPr/>
        </p:nvSpPr>
        <p:spPr>
          <a:xfrm>
            <a:off x="5802661" y="3009003"/>
            <a:ext cx="3069903"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FCFCED"/>
                </a:solidFill>
                <a:latin typeface="Trebuchet MS" panose="020B0703020202090204" pitchFamily="34" charset="0"/>
              </a:rPr>
              <a:t>Aristolochia</a:t>
            </a:r>
            <a:endParaRPr sz="3200" b="1" dirty="0">
              <a:solidFill>
                <a:srgbClr val="FCFCED"/>
              </a:solidFill>
              <a:latin typeface="Trebuchet MS" panose="020B0703020202090204" pitchFamily="34" charset="0"/>
            </a:endParaRPr>
          </a:p>
        </p:txBody>
      </p:sp>
      <p:sp>
        <p:nvSpPr>
          <p:cNvPr id="7" name="Google Shape;97;g3319ecbe5f9_0_8">
            <a:extLst>
              <a:ext uri="{FF2B5EF4-FFF2-40B4-BE49-F238E27FC236}">
                <a16:creationId xmlns:a16="http://schemas.microsoft.com/office/drawing/2014/main" id="{09A9B90D-497F-3912-E40F-C6B21A847CF3}"/>
              </a:ext>
            </a:extLst>
          </p:cNvPr>
          <p:cNvSpPr/>
          <p:nvPr/>
        </p:nvSpPr>
        <p:spPr>
          <a:xfrm>
            <a:off x="5774249" y="8109407"/>
            <a:ext cx="3069903"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FCFCED"/>
                </a:solidFill>
                <a:latin typeface="Trebuchet MS" panose="020B0703020202090204" pitchFamily="34" charset="0"/>
              </a:rPr>
              <a:t>Licorice</a:t>
            </a:r>
            <a:endParaRPr sz="3200" b="1" dirty="0">
              <a:solidFill>
                <a:srgbClr val="FCFCED"/>
              </a:solidFill>
              <a:latin typeface="Trebuchet MS" panose="020B0703020202090204" pitchFamily="34" charset="0"/>
            </a:endParaRPr>
          </a:p>
        </p:txBody>
      </p:sp>
      <p:sp>
        <p:nvSpPr>
          <p:cNvPr id="8" name="Google Shape;80;p1">
            <a:extLst>
              <a:ext uri="{FF2B5EF4-FFF2-40B4-BE49-F238E27FC236}">
                <a16:creationId xmlns:a16="http://schemas.microsoft.com/office/drawing/2014/main" id="{B045C1C8-1630-3DA9-D523-1071C972B8E3}"/>
              </a:ext>
            </a:extLst>
          </p:cNvPr>
          <p:cNvSpPr txBox="1"/>
          <p:nvPr/>
        </p:nvSpPr>
        <p:spPr>
          <a:xfrm>
            <a:off x="578224" y="765136"/>
            <a:ext cx="13518776"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5000" b="1" dirty="0">
                <a:solidFill>
                  <a:srgbClr val="2668A0"/>
                </a:solidFill>
                <a:latin typeface="Trebuchet MS" panose="020B0703020202090204" pitchFamily="34" charset="0"/>
              </a:rPr>
              <a:t>Famous Tubular Toxins</a:t>
            </a:r>
            <a:endParaRPr sz="5000" b="1" dirty="0">
              <a:solidFill>
                <a:srgbClr val="2668A0"/>
              </a:solidFill>
              <a:latin typeface="Trebuchet MS" panose="020B0703020202090204" pitchFamily="34" charset="0"/>
            </a:endParaRPr>
          </a:p>
        </p:txBody>
      </p:sp>
      <p:pic>
        <p:nvPicPr>
          <p:cNvPr id="10" name="Picture 9" descr="A poster of a medical information&#10;&#10;Description automatically generated with medium confidence">
            <a:extLst>
              <a:ext uri="{FF2B5EF4-FFF2-40B4-BE49-F238E27FC236}">
                <a16:creationId xmlns:a16="http://schemas.microsoft.com/office/drawing/2014/main" id="{9A1F07B4-1312-2758-43BF-66BC1240A9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7000" y="0"/>
            <a:ext cx="10287000" cy="13716000"/>
          </a:xfrm>
          <a:prstGeom prst="rect">
            <a:avLst/>
          </a:prstGeom>
        </p:spPr>
      </p:pic>
    </p:spTree>
    <p:extLst>
      <p:ext uri="{BB962C8B-B14F-4D97-AF65-F5344CB8AC3E}">
        <p14:creationId xmlns:p14="http://schemas.microsoft.com/office/powerpoint/2010/main" val="379442334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E49AA525-C1E0-13CA-873E-F3F535625D79}"/>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8E9EEB8F-5804-823F-960A-388B1CB6A9AE}"/>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F879681C-D44D-1041-25F9-BAA09599C71F}"/>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63BB2E9B-1DBF-44B7-CE84-A8C659165BB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2E929CC9-2B87-94BE-F45F-67C88C6DEB39}"/>
              </a:ext>
            </a:extLst>
          </p:cNvPr>
          <p:cNvSpPr/>
          <p:nvPr/>
        </p:nvSpPr>
        <p:spPr>
          <a:xfrm>
            <a:off x="578224" y="1036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Oxalate Offenders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group of star fruit cut in half&#10;&#10;Description automatically generated">
            <a:extLst>
              <a:ext uri="{FF2B5EF4-FFF2-40B4-BE49-F238E27FC236}">
                <a16:creationId xmlns:a16="http://schemas.microsoft.com/office/drawing/2014/main" id="{4B6C9457-FB85-0DEC-C38D-120291E05A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9019" y="2177282"/>
            <a:ext cx="12805961" cy="9601200"/>
          </a:xfrm>
          <a:prstGeom prst="rect">
            <a:avLst/>
          </a:prstGeom>
          <a:ln w="38100">
            <a:solidFill>
              <a:srgbClr val="15325D"/>
            </a:solidFill>
          </a:ln>
        </p:spPr>
      </p:pic>
    </p:spTree>
    <p:extLst>
      <p:ext uri="{BB962C8B-B14F-4D97-AF65-F5344CB8AC3E}">
        <p14:creationId xmlns:p14="http://schemas.microsoft.com/office/powerpoint/2010/main" val="194166416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717B7D67-29A4-9145-724E-D0BCE6F6C4D6}"/>
            </a:ext>
          </a:extLst>
        </p:cNvPr>
        <p:cNvGrpSpPr/>
        <p:nvPr/>
      </p:nvGrpSpPr>
      <p:grpSpPr>
        <a:xfrm>
          <a:off x="0" y="0"/>
          <a:ext cx="0" cy="0"/>
          <a:chOff x="0" y="0"/>
          <a:chExt cx="0" cy="0"/>
        </a:xfrm>
      </p:grpSpPr>
      <p:pic>
        <p:nvPicPr>
          <p:cNvPr id="3" name="Picture 2" descr="A diagram of the internal organs&#10;&#10;Description automatically generated">
            <a:extLst>
              <a:ext uri="{FF2B5EF4-FFF2-40B4-BE49-F238E27FC236}">
                <a16:creationId xmlns:a16="http://schemas.microsoft.com/office/drawing/2014/main" id="{9AA984F9-72A7-360F-3E09-A92C4DFF4F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18" y="0"/>
            <a:ext cx="24378382" cy="13719160"/>
          </a:xfrm>
          <a:prstGeom prst="rect">
            <a:avLst/>
          </a:prstGeom>
        </p:spPr>
      </p:pic>
    </p:spTree>
    <p:extLst>
      <p:ext uri="{BB962C8B-B14F-4D97-AF65-F5344CB8AC3E}">
        <p14:creationId xmlns:p14="http://schemas.microsoft.com/office/powerpoint/2010/main" val="10197459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0410F185-64B2-6677-5C1C-8E95C3E60EF2}"/>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1D34CB35-052B-9F07-59A3-C16E4E2AA509}"/>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5210A3EF-D8A7-48EF-8378-27E4CAA7E1BE}"/>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4" name="Google Shape;80;p1">
            <a:extLst>
              <a:ext uri="{FF2B5EF4-FFF2-40B4-BE49-F238E27FC236}">
                <a16:creationId xmlns:a16="http://schemas.microsoft.com/office/drawing/2014/main" id="{6B79D205-DC3C-CBB0-2E63-A846512888F0}"/>
              </a:ext>
            </a:extLst>
          </p:cNvPr>
          <p:cNvSpPr txBox="1"/>
          <p:nvPr/>
        </p:nvSpPr>
        <p:spPr>
          <a:xfrm>
            <a:off x="578224" y="765134"/>
            <a:ext cx="14881968"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200" b="1" dirty="0">
                <a:solidFill>
                  <a:srgbClr val="2668A0"/>
                </a:solidFill>
                <a:latin typeface="Trebuchet MS" panose="020B0703020202090204" pitchFamily="34" charset="0"/>
              </a:rPr>
              <a:t>Oxalate Offenders</a:t>
            </a:r>
            <a:endParaRPr sz="7200" b="1" dirty="0">
              <a:solidFill>
                <a:srgbClr val="2668A0"/>
              </a:solidFill>
              <a:latin typeface="Trebuchet MS" panose="020B0703020202090204" pitchFamily="34" charset="0"/>
            </a:endParaRPr>
          </a:p>
        </p:txBody>
      </p:sp>
      <p:pic>
        <p:nvPicPr>
          <p:cNvPr id="5" name="Picture 2" descr="A blurry image of a person&#10;&#10;Description automatically generated with low confidence">
            <a:extLst>
              <a:ext uri="{FF2B5EF4-FFF2-40B4-BE49-F238E27FC236}">
                <a16:creationId xmlns:a16="http://schemas.microsoft.com/office/drawing/2014/main" id="{642DE510-A03C-4BD3-1B6C-16ACE065DF3C}"/>
              </a:ext>
            </a:extLst>
          </p:cNvPr>
          <p:cNvPicPr preferRelativeResize="0">
            <a:picLocks noChangeArrowheads="1"/>
          </p:cNvPicPr>
          <p:nvPr/>
        </p:nvPicPr>
        <p:blipFill rotWithShape="1">
          <a:blip r:embed="rId2" cstate="email">
            <a:extLst>
              <a:ext uri="{28A0092B-C50C-407E-A947-70E740481C1C}">
                <a14:useLocalDpi xmlns:a14="http://schemas.microsoft.com/office/drawing/2010/main"/>
              </a:ext>
            </a:extLst>
          </a:blip>
          <a:srcRect l="10989" t="1033" r="11122" b="837"/>
          <a:stretch/>
        </p:blipFill>
        <p:spPr bwMode="auto">
          <a:xfrm>
            <a:off x="905256" y="1033272"/>
            <a:ext cx="1828800" cy="1828800"/>
          </a:xfrm>
          <a:prstGeom prst="rect">
            <a:avLst/>
          </a:prstGeom>
          <a:noFill/>
          <a:ln w="127000">
            <a:solidFill>
              <a:srgbClr val="FFC000"/>
            </a:solidFill>
          </a:ln>
          <a:effectLst>
            <a:glow rad="101600">
              <a:schemeClr val="accent4">
                <a:satMod val="175000"/>
                <a:alpha val="40000"/>
              </a:schemeClr>
            </a:glow>
            <a:softEdge rad="0"/>
          </a:effectLst>
          <a:extLst>
            <a:ext uri="{909E8E84-426E-40DD-AFC4-6F175D3DCCD1}">
              <a14:hiddenFill xmlns:a14="http://schemas.microsoft.com/office/drawing/2010/main">
                <a:solidFill>
                  <a:srgbClr val="FFFFFF"/>
                </a:solidFill>
              </a14:hiddenFill>
            </a:ext>
          </a:extLst>
        </p:spPr>
      </p:pic>
      <p:sp>
        <p:nvSpPr>
          <p:cNvPr id="6" name="Google Shape;92;g3319ecbe5f9_0_8">
            <a:extLst>
              <a:ext uri="{FF2B5EF4-FFF2-40B4-BE49-F238E27FC236}">
                <a16:creationId xmlns:a16="http://schemas.microsoft.com/office/drawing/2014/main" id="{CFA914C4-E1B2-DA32-BCD4-36BB382C748B}"/>
              </a:ext>
            </a:extLst>
          </p:cNvPr>
          <p:cNvSpPr txBox="1"/>
          <p:nvPr/>
        </p:nvSpPr>
        <p:spPr>
          <a:xfrm>
            <a:off x="922762" y="2640195"/>
            <a:ext cx="13658667" cy="6225600"/>
          </a:xfrm>
          <a:prstGeom prst="rect">
            <a:avLst/>
          </a:prstGeom>
          <a:noFill/>
          <a:ln>
            <a:noFill/>
          </a:ln>
        </p:spPr>
        <p:txBody>
          <a:bodyPr spcFirstLastPara="1" wrap="square" lIns="91425" tIns="91425" rIns="91425" bIns="91425" anchor="t" anchorCtr="0">
            <a:noAutofit/>
          </a:bodyPr>
          <a:lstStyle/>
          <a:p>
            <a:pPr marL="12700" lvl="0" algn="l" rtl="0">
              <a:spcBef>
                <a:spcPts val="0"/>
              </a:spcBef>
              <a:spcAft>
                <a:spcPts val="0"/>
              </a:spcAft>
              <a:buSzPts val="3400"/>
            </a:pPr>
            <a:r>
              <a:rPr lang="en-US" sz="3200" dirty="0">
                <a:latin typeface="Trebuchet MS" panose="020B0703020202090204" pitchFamily="34" charset="0"/>
              </a:rPr>
              <a:t> </a:t>
            </a: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Oxalate is an organic acid produced by plants for protection against </a:t>
            </a:r>
          </a:p>
          <a:p>
            <a:pPr marL="12700" lvl="1" algn="l">
              <a:buSzPts val="3400"/>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Oxalate is an anti-nutrient (reduces absorption of Ca, Mg, Fe)</a:t>
            </a: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Arial" panose="020B0604020202020204" pitchFamily="34" charset="0"/>
              <a:buChar char="•"/>
            </a:pPr>
            <a:r>
              <a:rPr lang="en-US" sz="3200" dirty="0">
                <a:latin typeface="Trebuchet MS" panose="020B0703020202090204" pitchFamily="34" charset="0"/>
              </a:rPr>
              <a:t>Famous Oxalate Offenders: star fruit, cranberries, nuts + see the VA</a:t>
            </a:r>
          </a:p>
          <a:p>
            <a:pPr marL="12700" lvl="2" algn="l">
              <a:buSzPts val="3400"/>
            </a:pPr>
            <a:endParaRPr lang="en-US" sz="3200" dirty="0">
              <a:latin typeface="Trebuchet MS" panose="020B0703020202090204" pitchFamily="34" charset="0"/>
            </a:endParaRPr>
          </a:p>
          <a:p>
            <a:pPr marL="469900" lvl="2" indent="-457200" algn="l">
              <a:buSzPts val="3400"/>
              <a:buFont typeface="Arial" panose="020B0604020202020204" pitchFamily="34" charset="0"/>
              <a:buChar char="•"/>
            </a:pPr>
            <a:r>
              <a:rPr lang="en-US" sz="3200" dirty="0">
                <a:latin typeface="Trebuchet MS" panose="020B0703020202090204" pitchFamily="34" charset="0"/>
              </a:rPr>
              <a:t>Oxalate Nephropathy:</a:t>
            </a:r>
          </a:p>
          <a:p>
            <a:pPr marL="469900" lvl="2" indent="-457200" algn="l">
              <a:buSzPts val="3400"/>
              <a:buFont typeface="Wingdings" panose="05000000000000000000" pitchFamily="2" charset="2"/>
              <a:buChar char="§"/>
            </a:pPr>
            <a:endParaRPr lang="en-US" sz="3200" dirty="0">
              <a:latin typeface="Trebuchet MS" panose="020B0703020202090204" pitchFamily="34" charset="0"/>
            </a:endParaRPr>
          </a:p>
          <a:p>
            <a:pPr marL="469900" lvl="2" indent="-457200" algn="l">
              <a:buSzPts val="3400"/>
              <a:buFont typeface="Wingdings" panose="05000000000000000000" pitchFamily="2" charset="2"/>
              <a:buChar char="§"/>
            </a:pPr>
            <a:endParaRPr lang="en-US" sz="3200" dirty="0">
              <a:latin typeface="Trebuchet MS" panose="020B0703020202090204" pitchFamily="34" charset="0"/>
            </a:endParaRPr>
          </a:p>
          <a:p>
            <a:pPr marL="469900" lvl="0" indent="-457200" algn="l" rtl="0">
              <a:spcBef>
                <a:spcPts val="0"/>
              </a:spcBef>
              <a:spcAft>
                <a:spcPts val="0"/>
              </a:spcAft>
              <a:buSzPts val="3400"/>
              <a:buFont typeface="Wingdings" panose="05000000000000000000" pitchFamily="2" charset="2"/>
              <a:buChar char="§"/>
            </a:pPr>
            <a:endParaRPr lang="en-US" sz="3200" dirty="0">
              <a:latin typeface="Trebuchet MS" panose="020B0703020202090204" pitchFamily="34" charset="0"/>
            </a:endParaRPr>
          </a:p>
          <a:p>
            <a:pPr marL="12700" lvl="0" algn="l" rtl="0">
              <a:spcBef>
                <a:spcPts val="0"/>
              </a:spcBef>
              <a:spcAft>
                <a:spcPts val="0"/>
              </a:spcAft>
              <a:buSzPts val="3400"/>
            </a:pPr>
            <a:endParaRPr lang="en-US" sz="3200" dirty="0">
              <a:latin typeface="Trebuchet MS" panose="020B0703020202090204" pitchFamily="34" charset="0"/>
            </a:endParaRPr>
          </a:p>
        </p:txBody>
      </p:sp>
      <p:pic>
        <p:nvPicPr>
          <p:cNvPr id="7" name="Graphic 6" descr="Sheep outline">
            <a:extLst>
              <a:ext uri="{FF2B5EF4-FFF2-40B4-BE49-F238E27FC236}">
                <a16:creationId xmlns:a16="http://schemas.microsoft.com/office/drawing/2014/main" id="{8B95E073-9BBF-A8AA-4F01-5C51B10F3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5574" y="5052222"/>
            <a:ext cx="914400" cy="914400"/>
          </a:xfrm>
          <a:prstGeom prst="rect">
            <a:avLst/>
          </a:prstGeom>
        </p:spPr>
      </p:pic>
      <p:pic>
        <p:nvPicPr>
          <p:cNvPr id="8" name="Graphic 7" descr="Sheep with solid fill">
            <a:extLst>
              <a:ext uri="{FF2B5EF4-FFF2-40B4-BE49-F238E27FC236}">
                <a16:creationId xmlns:a16="http://schemas.microsoft.com/office/drawing/2014/main" id="{06E39B95-F600-0434-AF4D-DCBD2829DD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316" y="5052222"/>
            <a:ext cx="914400" cy="914400"/>
          </a:xfrm>
          <a:prstGeom prst="rect">
            <a:avLst/>
          </a:prstGeom>
        </p:spPr>
      </p:pic>
      <p:pic>
        <p:nvPicPr>
          <p:cNvPr id="9" name="Graphic 8" descr="Sheep outline">
            <a:extLst>
              <a:ext uri="{FF2B5EF4-FFF2-40B4-BE49-F238E27FC236}">
                <a16:creationId xmlns:a16="http://schemas.microsoft.com/office/drawing/2014/main" id="{08FF4D98-8B1F-35F3-B017-FC326BDA6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7058" y="5052222"/>
            <a:ext cx="914400" cy="914400"/>
          </a:xfrm>
          <a:prstGeom prst="rect">
            <a:avLst/>
          </a:prstGeom>
        </p:spPr>
      </p:pic>
      <p:pic>
        <p:nvPicPr>
          <p:cNvPr id="10" name="Graphic 9" descr="Lotus Flower outline">
            <a:extLst>
              <a:ext uri="{FF2B5EF4-FFF2-40B4-BE49-F238E27FC236}">
                <a16:creationId xmlns:a16="http://schemas.microsoft.com/office/drawing/2014/main" id="{AD5674DA-B671-A0C3-087A-8626DC6C28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5911" y="5343231"/>
            <a:ext cx="514728" cy="514728"/>
          </a:xfrm>
          <a:prstGeom prst="rect">
            <a:avLst/>
          </a:prstGeom>
        </p:spPr>
      </p:pic>
      <p:pic>
        <p:nvPicPr>
          <p:cNvPr id="11" name="Graphic 10" descr="Lotus Flower outline">
            <a:extLst>
              <a:ext uri="{FF2B5EF4-FFF2-40B4-BE49-F238E27FC236}">
                <a16:creationId xmlns:a16="http://schemas.microsoft.com/office/drawing/2014/main" id="{DDB417C7-9844-9A6A-846F-1CF9BA452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78311" y="5495631"/>
            <a:ext cx="514728" cy="514728"/>
          </a:xfrm>
          <a:prstGeom prst="rect">
            <a:avLst/>
          </a:prstGeom>
        </p:spPr>
      </p:pic>
      <p:pic>
        <p:nvPicPr>
          <p:cNvPr id="25" name="Picture 24" descr="A screenshot of a game&#10;&#10;Description automatically generated">
            <a:extLst>
              <a:ext uri="{FF2B5EF4-FFF2-40B4-BE49-F238E27FC236}">
                <a16:creationId xmlns:a16="http://schemas.microsoft.com/office/drawing/2014/main" id="{3B385E51-C39A-FE98-1801-9EA43E4E71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359562" y="897093"/>
            <a:ext cx="8173488" cy="11987784"/>
          </a:xfrm>
          <a:prstGeom prst="rect">
            <a:avLst/>
          </a:prstGeom>
        </p:spPr>
      </p:pic>
      <p:pic>
        <p:nvPicPr>
          <p:cNvPr id="12" name="Graphic 11" descr="Lotus Flower outline">
            <a:extLst>
              <a:ext uri="{FF2B5EF4-FFF2-40B4-BE49-F238E27FC236}">
                <a16:creationId xmlns:a16="http://schemas.microsoft.com/office/drawing/2014/main" id="{28D94C2B-EF52-12E8-E249-5EF1835432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0567" y="5343231"/>
            <a:ext cx="514728" cy="514728"/>
          </a:xfrm>
          <a:prstGeom prst="rect">
            <a:avLst/>
          </a:prstGeom>
        </p:spPr>
      </p:pic>
      <p:pic>
        <p:nvPicPr>
          <p:cNvPr id="13" name="Graphic 12" descr="Lotus Flower outline">
            <a:extLst>
              <a:ext uri="{FF2B5EF4-FFF2-40B4-BE49-F238E27FC236}">
                <a16:creationId xmlns:a16="http://schemas.microsoft.com/office/drawing/2014/main" id="{E39C3D66-96F4-326C-B68C-3442877DBA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2612" y="5509422"/>
            <a:ext cx="514728" cy="514728"/>
          </a:xfrm>
          <a:prstGeom prst="rect">
            <a:avLst/>
          </a:prstGeom>
        </p:spPr>
      </p:pic>
      <p:pic>
        <p:nvPicPr>
          <p:cNvPr id="14" name="Graphic 13" descr="Sheep outline">
            <a:extLst>
              <a:ext uri="{FF2B5EF4-FFF2-40B4-BE49-F238E27FC236}">
                <a16:creationId xmlns:a16="http://schemas.microsoft.com/office/drawing/2014/main" id="{2DA736F8-CA8E-3AA4-BD9A-0545C2647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47148">
            <a:off x="9604242" y="4988884"/>
            <a:ext cx="809487" cy="809487"/>
          </a:xfrm>
          <a:prstGeom prst="rect">
            <a:avLst/>
          </a:prstGeom>
        </p:spPr>
      </p:pic>
      <p:pic>
        <p:nvPicPr>
          <p:cNvPr id="15" name="Graphic 14" descr="Sheep with solid fill">
            <a:extLst>
              <a:ext uri="{FF2B5EF4-FFF2-40B4-BE49-F238E27FC236}">
                <a16:creationId xmlns:a16="http://schemas.microsoft.com/office/drawing/2014/main" id="{38DCBB98-41A3-E39F-2925-DE213B17E9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024206">
            <a:off x="10614424" y="5143396"/>
            <a:ext cx="914400" cy="914400"/>
          </a:xfrm>
          <a:prstGeom prst="rect">
            <a:avLst/>
          </a:prstGeom>
        </p:spPr>
      </p:pic>
      <p:pic>
        <p:nvPicPr>
          <p:cNvPr id="16" name="Graphic 15" descr="Sheep outline">
            <a:extLst>
              <a:ext uri="{FF2B5EF4-FFF2-40B4-BE49-F238E27FC236}">
                <a16:creationId xmlns:a16="http://schemas.microsoft.com/office/drawing/2014/main" id="{6C1BAE6D-94F1-5F44-51AC-15B00F44B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809511">
            <a:off x="11682443" y="5079490"/>
            <a:ext cx="914400" cy="914400"/>
          </a:xfrm>
          <a:prstGeom prst="rect">
            <a:avLst/>
          </a:prstGeom>
        </p:spPr>
      </p:pic>
      <p:pic>
        <p:nvPicPr>
          <p:cNvPr id="17" name="Graphic 16" descr="Lotus Flower outline">
            <a:extLst>
              <a:ext uri="{FF2B5EF4-FFF2-40B4-BE49-F238E27FC236}">
                <a16:creationId xmlns:a16="http://schemas.microsoft.com/office/drawing/2014/main" id="{122D358E-3AD0-FFB7-78BE-8BF1052C4B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9463" y="5438140"/>
            <a:ext cx="514728" cy="514728"/>
          </a:xfrm>
          <a:prstGeom prst="rect">
            <a:avLst/>
          </a:prstGeom>
        </p:spPr>
      </p:pic>
      <p:pic>
        <p:nvPicPr>
          <p:cNvPr id="18" name="Graphic 17" descr="Lotus Flower outline">
            <a:extLst>
              <a:ext uri="{FF2B5EF4-FFF2-40B4-BE49-F238E27FC236}">
                <a16:creationId xmlns:a16="http://schemas.microsoft.com/office/drawing/2014/main" id="{93795E45-3096-42DB-3B2C-BE722C49A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0934" y="5451894"/>
            <a:ext cx="514728" cy="514728"/>
          </a:xfrm>
          <a:prstGeom prst="rect">
            <a:avLst/>
          </a:prstGeom>
        </p:spPr>
      </p:pic>
      <p:pic>
        <p:nvPicPr>
          <p:cNvPr id="19" name="Graphic 18" descr="Lotus Flower outline">
            <a:extLst>
              <a:ext uri="{FF2B5EF4-FFF2-40B4-BE49-F238E27FC236}">
                <a16:creationId xmlns:a16="http://schemas.microsoft.com/office/drawing/2014/main" id="{69E80492-99C7-301F-A371-CDEB2C890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69021" y="5600595"/>
            <a:ext cx="514728" cy="514728"/>
          </a:xfrm>
          <a:prstGeom prst="rect">
            <a:avLst/>
          </a:prstGeom>
        </p:spPr>
      </p:pic>
      <p:pic>
        <p:nvPicPr>
          <p:cNvPr id="20" name="Graphic 19" descr="Lotus Flower outline">
            <a:extLst>
              <a:ext uri="{FF2B5EF4-FFF2-40B4-BE49-F238E27FC236}">
                <a16:creationId xmlns:a16="http://schemas.microsoft.com/office/drawing/2014/main" id="{09A958D7-7BC7-128A-04DB-C0840F0F92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94336" y="5509422"/>
            <a:ext cx="514728" cy="514728"/>
          </a:xfrm>
          <a:prstGeom prst="rect">
            <a:avLst/>
          </a:prstGeom>
        </p:spPr>
      </p:pic>
      <p:pic>
        <p:nvPicPr>
          <p:cNvPr id="21" name="Picture 2">
            <a:extLst>
              <a:ext uri="{FF2B5EF4-FFF2-40B4-BE49-F238E27FC236}">
                <a16:creationId xmlns:a16="http://schemas.microsoft.com/office/drawing/2014/main" id="{4CFBA810-2422-E180-9106-2C483C1D2C58}"/>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431240" y="8533339"/>
            <a:ext cx="8613957" cy="4032192"/>
          </a:xfrm>
          <a:prstGeom prst="rect">
            <a:avLst/>
          </a:prstGeom>
          <a:noFill/>
          <a:ln w="38100">
            <a:solidFill>
              <a:srgbClr val="2668A0"/>
            </a:solidFill>
          </a:ln>
          <a:effectLst>
            <a:outerShdw blurRad="50800" dist="177800" dir="2700000" algn="ctr" rotWithShape="0">
              <a:schemeClr val="tx2">
                <a:alpha val="40000"/>
              </a:scheme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D124CB6-89A8-39BB-893C-423D9090A804}"/>
              </a:ext>
            </a:extLst>
          </p:cNvPr>
          <p:cNvSpPr txBox="1"/>
          <p:nvPr/>
        </p:nvSpPr>
        <p:spPr>
          <a:xfrm>
            <a:off x="578224" y="8562690"/>
            <a:ext cx="5701748" cy="4078039"/>
          </a:xfrm>
          <a:prstGeom prst="rect">
            <a:avLst/>
          </a:prstGeom>
          <a:noFill/>
        </p:spPr>
        <p:txBody>
          <a:bodyPr wrap="square" rtlCol="0">
            <a:spAutoFit/>
          </a:bodyPr>
          <a:lstStyle/>
          <a:p>
            <a:pPr>
              <a:lnSpc>
                <a:spcPct val="100000"/>
              </a:lnSpc>
              <a:spcAft>
                <a:spcPts val="1000"/>
              </a:spcAft>
            </a:pPr>
            <a:r>
              <a:rPr lang="en-US" sz="2600" dirty="0">
                <a:latin typeface="Trebuchet MS" panose="020B0703020202090204" pitchFamily="34" charset="0"/>
              </a:rPr>
              <a:t>ATN -&gt; reabsorbed crystals initiate inflammation via NLRP3 inflammasome -&gt; TIN -&gt;</a:t>
            </a:r>
          </a:p>
          <a:p>
            <a:pPr>
              <a:lnSpc>
                <a:spcPct val="100000"/>
              </a:lnSpc>
              <a:spcAft>
                <a:spcPts val="1000"/>
              </a:spcAft>
            </a:pPr>
            <a:r>
              <a:rPr lang="en-US" sz="2600" dirty="0">
                <a:latin typeface="Trebuchet MS" panose="020B0703020202090204" pitchFamily="34" charset="0"/>
              </a:rPr>
              <a:t>interstitial fibrosis</a:t>
            </a:r>
          </a:p>
          <a:p>
            <a:pPr marL="514350" indent="-514350">
              <a:lnSpc>
                <a:spcPct val="100000"/>
              </a:lnSpc>
              <a:spcAft>
                <a:spcPts val="1000"/>
              </a:spcAft>
              <a:buAutoNum type="alphaUcPeriod"/>
            </a:pPr>
            <a:r>
              <a:rPr lang="en-US" sz="2600" dirty="0">
                <a:latin typeface="Trebuchet MS" panose="020B0703020202090204" pitchFamily="34" charset="0"/>
              </a:rPr>
              <a:t>Intratubular and interstitial  deposition of translucent crystals (H&amp;E)</a:t>
            </a:r>
          </a:p>
          <a:p>
            <a:pPr marL="514350" indent="-514350">
              <a:lnSpc>
                <a:spcPct val="100000"/>
              </a:lnSpc>
              <a:spcAft>
                <a:spcPts val="1000"/>
              </a:spcAft>
              <a:buAutoNum type="alphaUcPeriod"/>
            </a:pPr>
            <a:r>
              <a:rPr lang="en-US" sz="2600" dirty="0">
                <a:latin typeface="Trebuchet MS" panose="020B0703020202090204" pitchFamily="34" charset="0"/>
              </a:rPr>
              <a:t>Crystals are birefringent under polarized light</a:t>
            </a:r>
          </a:p>
        </p:txBody>
      </p:sp>
      <p:pic>
        <p:nvPicPr>
          <p:cNvPr id="23" name="Graphic 22" descr="Right pointing backhand index with solid fill">
            <a:extLst>
              <a:ext uri="{FF2B5EF4-FFF2-40B4-BE49-F238E27FC236}">
                <a16:creationId xmlns:a16="http://schemas.microsoft.com/office/drawing/2014/main" id="{71C576F9-85F0-6910-A082-BAC2425A98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21477" y="6788031"/>
            <a:ext cx="914400" cy="914400"/>
          </a:xfrm>
          <a:prstGeom prst="rect">
            <a:avLst/>
          </a:prstGeom>
        </p:spPr>
      </p:pic>
      <p:sp>
        <p:nvSpPr>
          <p:cNvPr id="24" name="TextBox 23">
            <a:extLst>
              <a:ext uri="{FF2B5EF4-FFF2-40B4-BE49-F238E27FC236}">
                <a16:creationId xmlns:a16="http://schemas.microsoft.com/office/drawing/2014/main" id="{509779AD-59CA-4096-7DA6-DC6B4238ADBA}"/>
              </a:ext>
            </a:extLst>
          </p:cNvPr>
          <p:cNvSpPr txBox="1"/>
          <p:nvPr/>
        </p:nvSpPr>
        <p:spPr>
          <a:xfrm>
            <a:off x="1384574" y="3696313"/>
            <a:ext cx="5188119" cy="14377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3578" tIns="53578" rIns="53578" bIns="53578" numCol="1" spcCol="38100" rtlCol="0" anchor="ctr">
            <a:spAutoFit/>
          </a:bodyPr>
          <a:lstStyle/>
          <a:p>
            <a:pPr marL="469900" lvl="1" indent="-457200" algn="l">
              <a:buSzPct val="100000"/>
              <a:buFont typeface="Courier New" panose="02070309020205020404" pitchFamily="49" charset="0"/>
              <a:buChar char="o"/>
            </a:pPr>
            <a:r>
              <a:rPr lang="en-US" sz="3200" dirty="0">
                <a:latin typeface="Trebuchet MS" panose="020B0703020202090204" pitchFamily="34" charset="0"/>
              </a:rPr>
              <a:t>hard ions in groundwater</a:t>
            </a:r>
          </a:p>
          <a:p>
            <a:pPr marL="469900" lvl="1" indent="-457200" algn="l">
              <a:buSzPct val="100000"/>
              <a:buFont typeface="Courier New" panose="02070309020205020404" pitchFamily="49" charset="0"/>
              <a:buChar char="o"/>
            </a:pPr>
            <a:r>
              <a:rPr lang="en-US" sz="3200" dirty="0">
                <a:latin typeface="Trebuchet MS" panose="020B0703020202090204" pitchFamily="34" charset="0"/>
              </a:rPr>
              <a:t>infections</a:t>
            </a:r>
          </a:p>
          <a:p>
            <a:pPr marL="469900" lvl="1" indent="-457200" algn="l">
              <a:buSzPct val="100000"/>
              <a:buFont typeface="Courier New" panose="02070309020205020404" pitchFamily="49" charset="0"/>
              <a:buChar char="o"/>
            </a:pPr>
            <a:r>
              <a:rPr lang="en-US" sz="3200" dirty="0">
                <a:latin typeface="Trebuchet MS" panose="020B0703020202090204" pitchFamily="34" charset="0"/>
              </a:rPr>
              <a:t>herbivores  </a:t>
            </a:r>
          </a:p>
        </p:txBody>
      </p:sp>
    </p:spTree>
    <p:extLst>
      <p:ext uri="{BB962C8B-B14F-4D97-AF65-F5344CB8AC3E}">
        <p14:creationId xmlns:p14="http://schemas.microsoft.com/office/powerpoint/2010/main" val="112816982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240DB0FD-AB75-7A20-B390-AE4783F442F3}"/>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A16D4EC5-10E0-E311-150B-3FC505B60BFB}"/>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A221CED7-9612-AE30-1380-A35D137D823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916E316C-C348-56A5-A1A3-73BB8BD844D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80;p1">
            <a:extLst>
              <a:ext uri="{FF2B5EF4-FFF2-40B4-BE49-F238E27FC236}">
                <a16:creationId xmlns:a16="http://schemas.microsoft.com/office/drawing/2014/main" id="{A0E38983-8C41-11FA-EB73-8B3CE3ED5FB6}"/>
              </a:ext>
            </a:extLst>
          </p:cNvPr>
          <p:cNvSpPr txBox="1"/>
          <p:nvPr/>
        </p:nvSpPr>
        <p:spPr>
          <a:xfrm>
            <a:off x="578224" y="841334"/>
            <a:ext cx="23227552" cy="1804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7200" b="1" dirty="0">
                <a:solidFill>
                  <a:srgbClr val="2668A0"/>
                </a:solidFill>
                <a:latin typeface="Trebuchet MS" panose="020B0703020202090204" pitchFamily="34" charset="0"/>
              </a:rPr>
              <a:t>Oxalate Offenders</a:t>
            </a:r>
            <a:endParaRPr sz="7200" b="1" dirty="0">
              <a:solidFill>
                <a:srgbClr val="2668A0"/>
              </a:solidFill>
              <a:latin typeface="Trebuchet MS" panose="020B0703020202090204" pitchFamily="34" charset="0"/>
            </a:endParaRPr>
          </a:p>
        </p:txBody>
      </p:sp>
      <p:pic>
        <p:nvPicPr>
          <p:cNvPr id="3" name="Picture 2" descr="A blurry image of a person&#10;&#10;Description automatically generated with low confidence">
            <a:extLst>
              <a:ext uri="{FF2B5EF4-FFF2-40B4-BE49-F238E27FC236}">
                <a16:creationId xmlns:a16="http://schemas.microsoft.com/office/drawing/2014/main" id="{0DD9AFC0-D12A-4E5F-B213-95A39E75489A}"/>
              </a:ext>
            </a:extLst>
          </p:cNvPr>
          <p:cNvPicPr preferRelativeResize="0">
            <a:picLocks noChangeArrowheads="1"/>
          </p:cNvPicPr>
          <p:nvPr/>
        </p:nvPicPr>
        <p:blipFill rotWithShape="1">
          <a:blip r:embed="rId3" cstate="email">
            <a:extLst>
              <a:ext uri="{28A0092B-C50C-407E-A947-70E740481C1C}">
                <a14:useLocalDpi xmlns:a14="http://schemas.microsoft.com/office/drawing/2010/main"/>
              </a:ext>
            </a:extLst>
          </a:blip>
          <a:srcRect l="10989" t="1033" r="11122" b="837"/>
          <a:stretch/>
        </p:blipFill>
        <p:spPr bwMode="auto">
          <a:xfrm>
            <a:off x="905256" y="1033272"/>
            <a:ext cx="1828800" cy="1828800"/>
          </a:xfrm>
          <a:prstGeom prst="rect">
            <a:avLst/>
          </a:prstGeom>
          <a:noFill/>
          <a:ln w="127000">
            <a:solidFill>
              <a:srgbClr val="FFC000"/>
            </a:solidFill>
          </a:ln>
          <a:effectLst>
            <a:glow rad="101600">
              <a:schemeClr val="accent4">
                <a:satMod val="175000"/>
                <a:alpha val="40000"/>
              </a:schemeClr>
            </a:glow>
            <a:softEdge rad="0"/>
          </a:effectLst>
          <a:extLst>
            <a:ext uri="{909E8E84-426E-40DD-AFC4-6F175D3DCCD1}">
              <a14:hiddenFill xmlns:a14="http://schemas.microsoft.com/office/drawing/2010/main">
                <a:solidFill>
                  <a:srgbClr val="FFFFFF"/>
                </a:solidFill>
              </a14:hiddenFill>
            </a:ext>
          </a:extLst>
        </p:spPr>
      </p:pic>
      <p:sp>
        <p:nvSpPr>
          <p:cNvPr id="4" name="Google Shape;92;g3319ecbe5f9_0_8">
            <a:extLst>
              <a:ext uri="{FF2B5EF4-FFF2-40B4-BE49-F238E27FC236}">
                <a16:creationId xmlns:a16="http://schemas.microsoft.com/office/drawing/2014/main" id="{D71CD30A-BB83-F199-B612-9F3F26494E2C}"/>
              </a:ext>
            </a:extLst>
          </p:cNvPr>
          <p:cNvSpPr txBox="1"/>
          <p:nvPr/>
        </p:nvSpPr>
        <p:spPr>
          <a:xfrm>
            <a:off x="2734057" y="2902144"/>
            <a:ext cx="18973004" cy="6225600"/>
          </a:xfrm>
          <a:prstGeom prst="rect">
            <a:avLst/>
          </a:prstGeom>
          <a:noFill/>
          <a:ln>
            <a:noFill/>
          </a:ln>
        </p:spPr>
        <p:txBody>
          <a:bodyPr spcFirstLastPara="1" wrap="square" lIns="91425" tIns="91425" rIns="91425" bIns="91425" anchor="t" anchorCtr="0">
            <a:noAutofit/>
          </a:bodyPr>
          <a:lstStyle/>
          <a:p>
            <a:pPr marL="12700" lvl="0" rtl="0">
              <a:spcBef>
                <a:spcPts val="0"/>
              </a:spcBef>
              <a:spcAft>
                <a:spcPts val="0"/>
              </a:spcAft>
              <a:buSzPts val="3400"/>
            </a:pPr>
            <a:r>
              <a:rPr lang="en-US" sz="3400" dirty="0">
                <a:latin typeface="Trebuchet MS" panose="020B0703020202090204" pitchFamily="34" charset="0"/>
              </a:rPr>
              <a:t> </a:t>
            </a:r>
            <a:r>
              <a:rPr lang="en-US" sz="4800" dirty="0">
                <a:latin typeface="Trebuchet MS" panose="020B0703020202090204" pitchFamily="34" charset="0"/>
              </a:rPr>
              <a:t>Management of dietary hyperoxaluria </a:t>
            </a:r>
          </a:p>
          <a:p>
            <a:pPr marL="12700" lvl="0" rtl="0">
              <a:spcBef>
                <a:spcPts val="0"/>
              </a:spcBef>
              <a:spcAft>
                <a:spcPts val="0"/>
              </a:spcAft>
              <a:buSzPts val="3400"/>
            </a:pPr>
            <a:r>
              <a:rPr lang="en-US" sz="4800" dirty="0">
                <a:latin typeface="Trebuchet MS" panose="020B0703020202090204" pitchFamily="34" charset="0"/>
              </a:rPr>
              <a:t>(extrapolated from Primary Hyperoxaluria) </a:t>
            </a:r>
          </a:p>
          <a:p>
            <a:pPr marL="12700" lvl="0" rtl="0">
              <a:spcBef>
                <a:spcPts val="0"/>
              </a:spcBef>
              <a:spcAft>
                <a:spcPts val="0"/>
              </a:spcAft>
              <a:buSzPts val="3400"/>
            </a:pPr>
            <a:r>
              <a:rPr lang="en-US" sz="4400" dirty="0">
                <a:latin typeface="Trebuchet MS" panose="020B0703020202090204" pitchFamily="34" charset="0"/>
              </a:rPr>
              <a:t>	</a:t>
            </a:r>
          </a:p>
          <a:p>
            <a:pPr marL="584200" lvl="0" indent="-571500" rtl="0">
              <a:spcBef>
                <a:spcPts val="0"/>
              </a:spcBef>
              <a:spcAft>
                <a:spcPts val="0"/>
              </a:spcAft>
              <a:buSzPts val="3400"/>
              <a:buFont typeface="Arial" panose="020B0604020202020204" pitchFamily="34" charset="0"/>
              <a:buChar char="•"/>
            </a:pPr>
            <a:r>
              <a:rPr lang="en-US" sz="3600" dirty="0">
                <a:latin typeface="Trebuchet MS" panose="020B0703020202090204" pitchFamily="34" charset="0"/>
              </a:rPr>
              <a:t>Decrease enteric oxalate absorption</a:t>
            </a:r>
          </a:p>
          <a:p>
            <a:pPr marL="584200" lvl="0" indent="-571500" rtl="0">
              <a:spcBef>
                <a:spcPts val="0"/>
              </a:spcBef>
              <a:spcAft>
                <a:spcPts val="0"/>
              </a:spcAft>
              <a:buSzPts val="3400"/>
              <a:buFont typeface="Wingdings" panose="05000000000000000000" pitchFamily="2" charset="2"/>
              <a:buChar char="q"/>
            </a:pPr>
            <a:endParaRPr lang="en-US" sz="3600" dirty="0">
              <a:latin typeface="Trebuchet MS" panose="020B0703020202090204" pitchFamily="34" charset="0"/>
            </a:endParaRPr>
          </a:p>
          <a:p>
            <a:pPr marL="584200" lvl="0" indent="-571500" rtl="0">
              <a:spcBef>
                <a:spcPts val="0"/>
              </a:spcBef>
              <a:spcAft>
                <a:spcPts val="0"/>
              </a:spcAft>
              <a:buSzPts val="3400"/>
              <a:buFont typeface="Wingdings" panose="05000000000000000000" pitchFamily="2" charset="2"/>
              <a:buChar char="q"/>
            </a:pPr>
            <a:endParaRPr lang="en-US" sz="3600" dirty="0">
              <a:latin typeface="Trebuchet MS" panose="020B0703020202090204" pitchFamily="34" charset="0"/>
            </a:endParaRPr>
          </a:p>
          <a:p>
            <a:pPr marL="584200" lvl="0" indent="-571500" rtl="0">
              <a:spcBef>
                <a:spcPts val="0"/>
              </a:spcBef>
              <a:spcAft>
                <a:spcPts val="0"/>
              </a:spcAft>
              <a:buSzPts val="3400"/>
              <a:buFont typeface="Wingdings" panose="05000000000000000000" pitchFamily="2" charset="2"/>
              <a:buChar char="q"/>
            </a:pPr>
            <a:endParaRPr lang="en-US" sz="3600" dirty="0">
              <a:latin typeface="Trebuchet MS" panose="020B0703020202090204" pitchFamily="34" charset="0"/>
            </a:endParaRPr>
          </a:p>
          <a:p>
            <a:pPr marL="698500" lvl="1" indent="-685800">
              <a:buSzPts val="3400"/>
              <a:buFont typeface="Arial" panose="020B0604020202020204" pitchFamily="34" charset="0"/>
              <a:buChar char="•"/>
            </a:pPr>
            <a:r>
              <a:rPr lang="en-US" sz="3600" dirty="0">
                <a:latin typeface="Trebuchet MS" panose="020B0703020202090204" pitchFamily="34" charset="0"/>
              </a:rPr>
              <a:t>Binders</a:t>
            </a:r>
          </a:p>
          <a:p>
            <a:pPr marL="698500" lvl="1" indent="-685800">
              <a:buSzPts val="3400"/>
              <a:buFont typeface="Wingdings" panose="05000000000000000000" pitchFamily="2" charset="2"/>
              <a:buChar char="v"/>
            </a:pPr>
            <a:endParaRPr lang="en-US" sz="3600" dirty="0">
              <a:latin typeface="Trebuchet MS" panose="020B0703020202090204" pitchFamily="34" charset="0"/>
            </a:endParaRPr>
          </a:p>
          <a:p>
            <a:pPr marL="698500" lvl="1" indent="-685800">
              <a:buSzPts val="3400"/>
              <a:buFont typeface="Wingdings" panose="05000000000000000000" pitchFamily="2" charset="2"/>
              <a:buChar char="v"/>
            </a:pPr>
            <a:endParaRPr lang="en-US" sz="3600" dirty="0">
              <a:latin typeface="Trebuchet MS" panose="020B0703020202090204" pitchFamily="34" charset="0"/>
            </a:endParaRPr>
          </a:p>
          <a:p>
            <a:pPr marL="698500" lvl="1" indent="-685800">
              <a:buSzPts val="3400"/>
              <a:buFont typeface="Wingdings" panose="05000000000000000000" pitchFamily="2" charset="2"/>
              <a:buChar char="v"/>
            </a:pPr>
            <a:endParaRPr lang="en-US" sz="3600" dirty="0">
              <a:latin typeface="Trebuchet MS" panose="020B0703020202090204" pitchFamily="34" charset="0"/>
            </a:endParaRPr>
          </a:p>
          <a:p>
            <a:pPr marL="698500" lvl="1" indent="-685800">
              <a:buSzPts val="3400"/>
              <a:buFont typeface="Arial" panose="020B0604020202020204" pitchFamily="34" charset="0"/>
              <a:buChar char="•"/>
            </a:pPr>
            <a:r>
              <a:rPr lang="en-US" sz="3600" dirty="0">
                <a:latin typeface="Trebuchet MS" panose="020B0703020202090204" pitchFamily="34" charset="0"/>
              </a:rPr>
              <a:t>Removal/excretion</a:t>
            </a:r>
          </a:p>
          <a:p>
            <a:pPr marL="698500" lvl="1" indent="-685800">
              <a:buSzPts val="3400"/>
              <a:buFont typeface="Wingdings" panose="05000000000000000000" pitchFamily="2" charset="2"/>
              <a:buChar char="v"/>
            </a:pPr>
            <a:endParaRPr lang="en-US" sz="3600" dirty="0">
              <a:latin typeface="Trebuchet MS" panose="020B0703020202090204" pitchFamily="34" charset="0"/>
            </a:endParaRPr>
          </a:p>
          <a:p>
            <a:pPr marL="698500" lvl="1" indent="-685800">
              <a:buSzPts val="3400"/>
              <a:buFont typeface="Wingdings" panose="05000000000000000000" pitchFamily="2" charset="2"/>
              <a:buChar char="v"/>
            </a:pPr>
            <a:endParaRPr lang="en-US" sz="3600" dirty="0">
              <a:latin typeface="Trebuchet MS" panose="020B0703020202090204" pitchFamily="34" charset="0"/>
            </a:endParaRPr>
          </a:p>
          <a:p>
            <a:pPr marL="698500" lvl="1" indent="-685800">
              <a:buSzPts val="3400"/>
              <a:buFont typeface="Wingdings" panose="05000000000000000000" pitchFamily="2" charset="2"/>
              <a:buChar char="v"/>
            </a:pPr>
            <a:endParaRPr lang="en-US" sz="3600" dirty="0">
              <a:latin typeface="Trebuchet MS" panose="020B0703020202090204" pitchFamily="34" charset="0"/>
            </a:endParaRPr>
          </a:p>
          <a:p>
            <a:pPr marL="698500" lvl="1" indent="-685800">
              <a:buSzPts val="3400"/>
              <a:buFont typeface="Arial" panose="020B0604020202020204" pitchFamily="34" charset="0"/>
              <a:buChar char="•"/>
            </a:pPr>
            <a:r>
              <a:rPr lang="en-US" sz="3600" dirty="0">
                <a:latin typeface="Trebuchet MS" panose="020B0703020202090204" pitchFamily="34" charset="0"/>
              </a:rPr>
              <a:t>Metabolism</a:t>
            </a:r>
          </a:p>
          <a:p>
            <a:pPr marL="469900" lvl="0" indent="-457200" rtl="0">
              <a:spcBef>
                <a:spcPts val="0"/>
              </a:spcBef>
              <a:spcAft>
                <a:spcPts val="0"/>
              </a:spcAft>
              <a:buSzPts val="3400"/>
              <a:buFont typeface="Wingdings" panose="05000000000000000000" pitchFamily="2" charset="2"/>
              <a:buChar char="§"/>
            </a:pPr>
            <a:endParaRPr lang="en-US" sz="3600" dirty="0">
              <a:latin typeface="Trebuchet MS" panose="020B0703020202090204" pitchFamily="34" charset="0"/>
            </a:endParaRPr>
          </a:p>
          <a:p>
            <a:pPr marL="469900" lvl="2" indent="-457200">
              <a:buSzPts val="3400"/>
              <a:buFont typeface="Wingdings" panose="05000000000000000000" pitchFamily="2" charset="2"/>
              <a:buChar char="§"/>
            </a:pPr>
            <a:endParaRPr lang="en-US" sz="3200" dirty="0">
              <a:latin typeface="Trebuchet MS" panose="020B0703020202090204" pitchFamily="34" charset="0"/>
            </a:endParaRPr>
          </a:p>
          <a:p>
            <a:pPr marL="469900" lvl="2" indent="-457200">
              <a:buSzPts val="3400"/>
              <a:buFont typeface="Wingdings" panose="05000000000000000000" pitchFamily="2" charset="2"/>
              <a:buChar char="§"/>
            </a:pPr>
            <a:endParaRPr lang="en-US" sz="3200" dirty="0">
              <a:latin typeface="Trebuchet MS" panose="020B0703020202090204" pitchFamily="34" charset="0"/>
            </a:endParaRPr>
          </a:p>
          <a:p>
            <a:pPr marL="12700" lvl="0" rtl="0">
              <a:spcBef>
                <a:spcPts val="0"/>
              </a:spcBef>
              <a:spcAft>
                <a:spcPts val="0"/>
              </a:spcAft>
              <a:buSzPts val="3400"/>
            </a:pPr>
            <a:endParaRPr lang="en-US" sz="3200" dirty="0">
              <a:latin typeface="Trebuchet MS" panose="020B0703020202090204" pitchFamily="34" charset="0"/>
            </a:endParaRPr>
          </a:p>
        </p:txBody>
      </p:sp>
      <p:sp>
        <p:nvSpPr>
          <p:cNvPr id="5" name="Google Shape;97;g3319ecbe5f9_0_8">
            <a:extLst>
              <a:ext uri="{FF2B5EF4-FFF2-40B4-BE49-F238E27FC236}">
                <a16:creationId xmlns:a16="http://schemas.microsoft.com/office/drawing/2014/main" id="{FB0C5CCE-13C0-B465-3612-537A3C26C0A9}"/>
              </a:ext>
            </a:extLst>
          </p:cNvPr>
          <p:cNvSpPr/>
          <p:nvPr/>
        </p:nvSpPr>
        <p:spPr>
          <a:xfrm>
            <a:off x="6551588" y="5589661"/>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rebuchet MS" panose="020B0703020202090204" pitchFamily="34" charset="0"/>
              </a:rPr>
              <a:t>Low oxalate diet</a:t>
            </a:r>
            <a:endParaRPr sz="3200" b="1" dirty="0">
              <a:solidFill>
                <a:schemeClr val="bg1"/>
              </a:solidFill>
              <a:latin typeface="Trebuchet MS" panose="020B0703020202090204" pitchFamily="34" charset="0"/>
            </a:endParaRPr>
          </a:p>
        </p:txBody>
      </p:sp>
      <p:sp>
        <p:nvSpPr>
          <p:cNvPr id="6" name="Google Shape;97;g3319ecbe5f9_0_8">
            <a:extLst>
              <a:ext uri="{FF2B5EF4-FFF2-40B4-BE49-F238E27FC236}">
                <a16:creationId xmlns:a16="http://schemas.microsoft.com/office/drawing/2014/main" id="{B94D81D6-7A86-4E4B-D20A-B69A709D1616}"/>
              </a:ext>
            </a:extLst>
          </p:cNvPr>
          <p:cNvSpPr/>
          <p:nvPr/>
        </p:nvSpPr>
        <p:spPr>
          <a:xfrm>
            <a:off x="12576162" y="5589030"/>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rebuchet MS" panose="020B0703020202090204" pitchFamily="34" charset="0"/>
              </a:rPr>
              <a:t>Adequate dietary Ca</a:t>
            </a:r>
            <a:endParaRPr sz="3200" b="1" dirty="0">
              <a:solidFill>
                <a:schemeClr val="bg1"/>
              </a:solidFill>
              <a:latin typeface="Trebuchet MS" panose="020B0703020202090204" pitchFamily="34" charset="0"/>
            </a:endParaRPr>
          </a:p>
        </p:txBody>
      </p:sp>
      <p:sp>
        <p:nvSpPr>
          <p:cNvPr id="7" name="Google Shape;97;g3319ecbe5f9_0_8">
            <a:extLst>
              <a:ext uri="{FF2B5EF4-FFF2-40B4-BE49-F238E27FC236}">
                <a16:creationId xmlns:a16="http://schemas.microsoft.com/office/drawing/2014/main" id="{8F1BE099-56F2-F438-77FB-A2E99AF0E06E}"/>
              </a:ext>
            </a:extLst>
          </p:cNvPr>
          <p:cNvSpPr/>
          <p:nvPr/>
        </p:nvSpPr>
        <p:spPr>
          <a:xfrm>
            <a:off x="9563875" y="9571821"/>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rebuchet MS" panose="020B0703020202090204" pitchFamily="34" charset="0"/>
              </a:rPr>
              <a:t>High fluid intake</a:t>
            </a:r>
            <a:endParaRPr sz="3200" b="1" dirty="0">
              <a:solidFill>
                <a:schemeClr val="bg1"/>
              </a:solidFill>
              <a:latin typeface="Trebuchet MS" panose="020B0703020202090204" pitchFamily="34" charset="0"/>
            </a:endParaRPr>
          </a:p>
        </p:txBody>
      </p:sp>
      <p:sp>
        <p:nvSpPr>
          <p:cNvPr id="8" name="Google Shape;97;g3319ecbe5f9_0_8">
            <a:extLst>
              <a:ext uri="{FF2B5EF4-FFF2-40B4-BE49-F238E27FC236}">
                <a16:creationId xmlns:a16="http://schemas.microsoft.com/office/drawing/2014/main" id="{0AAD85DF-436D-BDD9-2EAC-691B9AB2A8AB}"/>
              </a:ext>
            </a:extLst>
          </p:cNvPr>
          <p:cNvSpPr/>
          <p:nvPr/>
        </p:nvSpPr>
        <p:spPr>
          <a:xfrm>
            <a:off x="15588449" y="9569591"/>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rebuchet MS" panose="020B0703020202090204" pitchFamily="34" charset="0"/>
              </a:rPr>
              <a:t>Citrate to </a:t>
            </a:r>
            <a:r>
              <a:rPr lang="en-US" sz="3200" b="1" dirty="0">
                <a:solidFill>
                  <a:schemeClr val="bg1"/>
                </a:solidFill>
                <a:latin typeface="Trebuchet MS" panose="020B0703020202090204" pitchFamily="34" charset="0"/>
                <a:cs typeface="Arial" panose="020B0604020202020204" pitchFamily="34" charset="0"/>
              </a:rPr>
              <a:t>alkalinize urine</a:t>
            </a:r>
            <a:endParaRPr sz="3200" b="1" dirty="0">
              <a:solidFill>
                <a:schemeClr val="bg1"/>
              </a:solidFill>
              <a:latin typeface="Trebuchet MS" panose="020B0703020202090204" pitchFamily="34" charset="0"/>
            </a:endParaRPr>
          </a:p>
        </p:txBody>
      </p:sp>
      <p:sp>
        <p:nvSpPr>
          <p:cNvPr id="9" name="Google Shape;97;g3319ecbe5f9_0_8">
            <a:extLst>
              <a:ext uri="{FF2B5EF4-FFF2-40B4-BE49-F238E27FC236}">
                <a16:creationId xmlns:a16="http://schemas.microsoft.com/office/drawing/2014/main" id="{ECE3A11D-26EC-98B1-872E-53B0237107D7}"/>
              </a:ext>
            </a:extLst>
          </p:cNvPr>
          <p:cNvSpPr/>
          <p:nvPr/>
        </p:nvSpPr>
        <p:spPr>
          <a:xfrm>
            <a:off x="6551588" y="7538784"/>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rebuchet MS" panose="020B0703020202090204" pitchFamily="34" charset="0"/>
              </a:rPr>
              <a:t>Lanthanum</a:t>
            </a:r>
            <a:endParaRPr sz="3200" b="1" dirty="0">
              <a:solidFill>
                <a:schemeClr val="bg1"/>
              </a:solidFill>
              <a:latin typeface="Trebuchet MS" panose="020B0703020202090204" pitchFamily="34" charset="0"/>
            </a:endParaRPr>
          </a:p>
        </p:txBody>
      </p:sp>
      <p:sp>
        <p:nvSpPr>
          <p:cNvPr id="10" name="Google Shape;97;g3319ecbe5f9_0_8">
            <a:extLst>
              <a:ext uri="{FF2B5EF4-FFF2-40B4-BE49-F238E27FC236}">
                <a16:creationId xmlns:a16="http://schemas.microsoft.com/office/drawing/2014/main" id="{FDFA73DC-A750-D88C-1CC2-3A05E14DDDB1}"/>
              </a:ext>
            </a:extLst>
          </p:cNvPr>
          <p:cNvSpPr/>
          <p:nvPr/>
        </p:nvSpPr>
        <p:spPr>
          <a:xfrm>
            <a:off x="3539301" y="9571821"/>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Arial" panose="020B0604020202020204" pitchFamily="34" charset="0"/>
                <a:cs typeface="Arial" panose="020B0604020202020204" pitchFamily="34" charset="0"/>
              </a:rPr>
              <a:t>Hemodialysis</a:t>
            </a:r>
            <a:endParaRPr sz="3200" b="1" dirty="0">
              <a:solidFill>
                <a:schemeClr val="bg1"/>
              </a:solidFill>
            </a:endParaRPr>
          </a:p>
        </p:txBody>
      </p:sp>
      <p:sp>
        <p:nvSpPr>
          <p:cNvPr id="11" name="Google Shape;113;g3319ecbe5f9_0_15">
            <a:extLst>
              <a:ext uri="{FF2B5EF4-FFF2-40B4-BE49-F238E27FC236}">
                <a16:creationId xmlns:a16="http://schemas.microsoft.com/office/drawing/2014/main" id="{E31449FE-A883-5090-674C-14F4A04E1FBB}"/>
              </a:ext>
            </a:extLst>
          </p:cNvPr>
          <p:cNvSpPr/>
          <p:nvPr/>
        </p:nvSpPr>
        <p:spPr>
          <a:xfrm>
            <a:off x="6551588" y="11526679"/>
            <a:ext cx="5486400" cy="604142"/>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3200" b="1" i="1" dirty="0" err="1">
                <a:latin typeface="Trebuchet MS" panose="020B0703020202090204" pitchFamily="34" charset="0"/>
              </a:rPr>
              <a:t>Oxalobacter</a:t>
            </a:r>
            <a:r>
              <a:rPr lang="en-US" sz="3200" b="1" i="1" dirty="0">
                <a:latin typeface="Trebuchet MS" panose="020B0703020202090204" pitchFamily="34" charset="0"/>
              </a:rPr>
              <a:t> </a:t>
            </a:r>
            <a:r>
              <a:rPr lang="en-US" sz="3200" b="1" i="1" dirty="0" err="1">
                <a:latin typeface="Trebuchet MS" panose="020B0703020202090204" pitchFamily="34" charset="0"/>
              </a:rPr>
              <a:t>formigenes</a:t>
            </a:r>
            <a:endParaRPr sz="3200" b="1" i="1" dirty="0">
              <a:latin typeface="Trebuchet MS" panose="020B0703020202090204" pitchFamily="34" charset="0"/>
            </a:endParaRPr>
          </a:p>
        </p:txBody>
      </p:sp>
      <p:sp>
        <p:nvSpPr>
          <p:cNvPr id="12" name="Google Shape;113;g3319ecbe5f9_0_15">
            <a:extLst>
              <a:ext uri="{FF2B5EF4-FFF2-40B4-BE49-F238E27FC236}">
                <a16:creationId xmlns:a16="http://schemas.microsoft.com/office/drawing/2014/main" id="{E93CCBB7-1EE4-76C3-55B1-407B63569FDC}"/>
              </a:ext>
            </a:extLst>
          </p:cNvPr>
          <p:cNvSpPr/>
          <p:nvPr/>
        </p:nvSpPr>
        <p:spPr>
          <a:xfrm>
            <a:off x="12576162" y="11523890"/>
            <a:ext cx="5486400" cy="604142"/>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3200" b="1" dirty="0">
                <a:latin typeface="Trebuchet MS" panose="020B0703020202090204" pitchFamily="34" charset="0"/>
              </a:rPr>
              <a:t>Oxalate decarboxylase</a:t>
            </a:r>
            <a:endParaRPr sz="3200" b="1" dirty="0">
              <a:latin typeface="Trebuchet MS" panose="020B0703020202090204" pitchFamily="34" charset="0"/>
            </a:endParaRPr>
          </a:p>
        </p:txBody>
      </p:sp>
      <p:sp>
        <p:nvSpPr>
          <p:cNvPr id="13" name="Google Shape;97;g3319ecbe5f9_0_8">
            <a:extLst>
              <a:ext uri="{FF2B5EF4-FFF2-40B4-BE49-F238E27FC236}">
                <a16:creationId xmlns:a16="http://schemas.microsoft.com/office/drawing/2014/main" id="{254C16B3-AA31-5EE5-9B1E-743626B27515}"/>
              </a:ext>
            </a:extLst>
          </p:cNvPr>
          <p:cNvSpPr/>
          <p:nvPr/>
        </p:nvSpPr>
        <p:spPr>
          <a:xfrm>
            <a:off x="12576162" y="7538784"/>
            <a:ext cx="5486400" cy="619500"/>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latin typeface="Trebuchet MS" panose="020B0703020202090204" pitchFamily="34" charset="0"/>
              </a:rPr>
              <a:t>Magnesium</a:t>
            </a:r>
            <a:endParaRPr sz="3200" b="1"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177069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31DA5EF4-D078-BCE9-400E-7E58C2141977}"/>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7C748CBE-F02A-4FC2-268D-76279C34ABBE}"/>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7CC086E2-B8C8-77C2-E7B0-22825291741D}"/>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93EF7223-D07A-CA09-B14A-494645C8B9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139023CF-2C1A-754B-48E4-DB702864F7A2}"/>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ABF8D6FE-A969-6EF6-ADFD-08E7A0A2ADE6}"/>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Green House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8986DAED-3661-76D2-D6C0-73FF15919161}"/>
              </a:ext>
            </a:extLst>
          </p:cNvPr>
          <p:cNvSpPr/>
          <p:nvPr/>
        </p:nvSpPr>
        <p:spPr>
          <a:xfrm>
            <a:off x="17969036" y="8405651"/>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Oxalate Offenders</a:t>
            </a:r>
          </a:p>
        </p:txBody>
      </p:sp>
      <p:sp>
        <p:nvSpPr>
          <p:cNvPr id="5" name="Google Shape;1692;p155">
            <a:extLst>
              <a:ext uri="{FF2B5EF4-FFF2-40B4-BE49-F238E27FC236}">
                <a16:creationId xmlns:a16="http://schemas.microsoft.com/office/drawing/2014/main" id="{105076B3-E045-8E88-1F2E-BAF9465602E9}"/>
              </a:ext>
            </a:extLst>
          </p:cNvPr>
          <p:cNvSpPr/>
          <p:nvPr/>
        </p:nvSpPr>
        <p:spPr>
          <a:xfrm>
            <a:off x="16088779" y="6659280"/>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5023573B-17AD-F5BE-4D44-B1960529C21C}"/>
              </a:ext>
            </a:extLst>
          </p:cNvPr>
          <p:cNvSpPr/>
          <p:nvPr/>
        </p:nvSpPr>
        <p:spPr>
          <a:xfrm>
            <a:off x="11689478" y="8551643"/>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Tubular Toxins</a:t>
            </a:r>
            <a:endParaRPr sz="4400" dirty="0">
              <a:solidFill>
                <a:srgbClr val="235451"/>
              </a:solidFill>
              <a:latin typeface="Trebuchet MS" panose="020B0703020202090204" pitchFamily="34" charset="0"/>
            </a:endParaRPr>
          </a:p>
        </p:txBody>
      </p:sp>
      <p:pic>
        <p:nvPicPr>
          <p:cNvPr id="9" name="Picture 8" descr="A group of purple flowers&#10;&#10;Description automatically generated">
            <a:extLst>
              <a:ext uri="{FF2B5EF4-FFF2-40B4-BE49-F238E27FC236}">
                <a16:creationId xmlns:a16="http://schemas.microsoft.com/office/drawing/2014/main" id="{7490662E-78B7-EE10-F29B-F45CCD169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8965" y="5467929"/>
            <a:ext cx="5029200" cy="3058153"/>
          </a:xfrm>
          <a:prstGeom prst="rect">
            <a:avLst/>
          </a:prstGeom>
          <a:ln w="38100">
            <a:solidFill>
              <a:srgbClr val="15325D"/>
            </a:solidFill>
          </a:ln>
        </p:spPr>
      </p:pic>
      <p:pic>
        <p:nvPicPr>
          <p:cNvPr id="10" name="Picture 9" descr="A group of star fruit cut in half&#10;&#10;Description automatically generated">
            <a:extLst>
              <a:ext uri="{FF2B5EF4-FFF2-40B4-BE49-F238E27FC236}">
                <a16:creationId xmlns:a16="http://schemas.microsoft.com/office/drawing/2014/main" id="{52DEE433-E0CB-F59F-39DE-1148A862E1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00541" y="5180163"/>
            <a:ext cx="4572000" cy="3427832"/>
          </a:xfrm>
          <a:prstGeom prst="rect">
            <a:avLst/>
          </a:prstGeom>
          <a:ln w="38100">
            <a:solidFill>
              <a:srgbClr val="15325D"/>
            </a:solidFill>
          </a:ln>
        </p:spPr>
      </p:pic>
      <p:pic>
        <p:nvPicPr>
          <p:cNvPr id="7" name="Picture 6" descr="A green plant shaped like a kidney&#10;&#10;Description automatically generated">
            <a:extLst>
              <a:ext uri="{FF2B5EF4-FFF2-40B4-BE49-F238E27FC236}">
                <a16:creationId xmlns:a16="http://schemas.microsoft.com/office/drawing/2014/main" id="{FCB6F7A1-A9DE-695C-5DFF-73E45E17BE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spTree>
    <p:extLst>
      <p:ext uri="{BB962C8B-B14F-4D97-AF65-F5344CB8AC3E}">
        <p14:creationId xmlns:p14="http://schemas.microsoft.com/office/powerpoint/2010/main" val="8562206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73C49242-146E-E9FA-90CB-5B5ACC4CF2FF}"/>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852849CA-17B8-8332-5E2D-22F01FCBAF19}"/>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F649ED1-A878-ADB9-9ECC-410522B98D97}"/>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CE6C8836-E416-97BD-E0B0-0CB5537D463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B5A64E16-4FDD-67EC-327E-585ED40DEAAA}"/>
              </a:ext>
            </a:extLst>
          </p:cNvPr>
          <p:cNvSpPr/>
          <p:nvPr/>
        </p:nvSpPr>
        <p:spPr>
          <a:xfrm>
            <a:off x="12192000" y="2485736"/>
            <a:ext cx="11613776"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Obesity in Kidney Transplant</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BFF1B01D-6051-9C11-6026-B628D44FFFC9}"/>
              </a:ext>
            </a:extLst>
          </p:cNvPr>
          <p:cNvSpPr txBox="1"/>
          <p:nvPr/>
        </p:nvSpPr>
        <p:spPr>
          <a:xfrm>
            <a:off x="13193450" y="4152177"/>
            <a:ext cx="9107750" cy="6702097"/>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Alissa Ice</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Trevor Stevens</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Swee-Ling Levea</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Babak Orandi</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Jeffrey Kott</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digital clock with a box and a ribbon on it&#10;&#10;Description automatically generated">
            <a:extLst>
              <a:ext uri="{FF2B5EF4-FFF2-40B4-BE49-F238E27FC236}">
                <a16:creationId xmlns:a16="http://schemas.microsoft.com/office/drawing/2014/main" id="{05DA503A-245F-8FB8-83F2-D1A941C140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52728"/>
            <a:ext cx="11384280" cy="11384280"/>
          </a:xfrm>
          <a:prstGeom prst="rect">
            <a:avLst/>
          </a:prstGeom>
          <a:ln w="38100">
            <a:solidFill>
              <a:srgbClr val="E56A36"/>
            </a:solidFill>
          </a:ln>
        </p:spPr>
      </p:pic>
    </p:spTree>
    <p:extLst>
      <p:ext uri="{BB962C8B-B14F-4D97-AF65-F5344CB8AC3E}">
        <p14:creationId xmlns:p14="http://schemas.microsoft.com/office/powerpoint/2010/main" val="343270553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2D73F82-48CD-8B84-517D-AE89A48EF082}"/>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29F6F565-43A5-439B-1758-15FFED63C342}"/>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22C3828D-D314-749A-AA9E-6DF5E7F39A02}"/>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7805991C-B3E3-8556-5DB7-496093D43C0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4EFAFB48-1139-6676-F52F-257EBF494DC0}"/>
              </a:ext>
            </a:extLst>
          </p:cNvPr>
          <p:cNvSpPr/>
          <p:nvPr/>
        </p:nvSpPr>
        <p:spPr>
          <a:xfrm>
            <a:off x="578224" y="11126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Obesity in Kidney Transplant Donors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group of wrapped presents&#10;&#10;Description automatically generated">
            <a:extLst>
              <a:ext uri="{FF2B5EF4-FFF2-40B4-BE49-F238E27FC236}">
                <a16:creationId xmlns:a16="http://schemas.microsoft.com/office/drawing/2014/main" id="{BF56D941-F7DD-8FB6-8CE2-17999976A1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9275" y="2266366"/>
            <a:ext cx="10515600" cy="10515600"/>
          </a:xfrm>
          <a:prstGeom prst="rect">
            <a:avLst/>
          </a:prstGeom>
          <a:ln w="38100">
            <a:solidFill>
              <a:srgbClr val="15325D"/>
            </a:solidFill>
          </a:ln>
        </p:spPr>
      </p:pic>
    </p:spTree>
    <p:extLst>
      <p:ext uri="{BB962C8B-B14F-4D97-AF65-F5344CB8AC3E}">
        <p14:creationId xmlns:p14="http://schemas.microsoft.com/office/powerpoint/2010/main" val="28347760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5F6EA9D-E2F7-A4A4-0EC2-9B0642EAE900}"/>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88C6821A-5000-567C-3CA6-69C5AB6E14F5}"/>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4A3A160-409C-3DE5-25C1-8D358131EC20}"/>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3FDEB150-D788-7472-387A-14491433684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200FCD4D-707D-B329-39B0-60E32C4AB8F0}"/>
              </a:ext>
            </a:extLst>
          </p:cNvPr>
          <p:cNvSpPr/>
          <p:nvPr/>
        </p:nvSpPr>
        <p:spPr>
          <a:xfrm>
            <a:off x="578224" y="11126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Novel Drugs for Hypertension</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spiraling heater with a stick&#10;&#10;Description automatically generated with medium confidence">
            <a:extLst>
              <a:ext uri="{FF2B5EF4-FFF2-40B4-BE49-F238E27FC236}">
                <a16:creationId xmlns:a16="http://schemas.microsoft.com/office/drawing/2014/main" id="{85FADDA9-4F9A-1248-089F-4424CC7414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7295" y="2307481"/>
            <a:ext cx="16289410" cy="9144000"/>
          </a:xfrm>
          <a:prstGeom prst="rect">
            <a:avLst/>
          </a:prstGeom>
          <a:ln w="38100">
            <a:solidFill>
              <a:srgbClr val="15325D"/>
            </a:solidFill>
          </a:ln>
        </p:spPr>
      </p:pic>
    </p:spTree>
    <p:extLst>
      <p:ext uri="{BB962C8B-B14F-4D97-AF65-F5344CB8AC3E}">
        <p14:creationId xmlns:p14="http://schemas.microsoft.com/office/powerpoint/2010/main" val="410126783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76F0ACF0-561D-DC1D-848C-8AB84F456786}"/>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55AD232A-A50C-E9B8-0B4E-3CE3D4231DFE}"/>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FC22CF73-E55E-1D01-5517-C43CA355130A}"/>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5EDA4F8C-E236-841F-B880-1BB22020F4A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3" name="Google Shape;80;p1">
            <a:extLst>
              <a:ext uri="{FF2B5EF4-FFF2-40B4-BE49-F238E27FC236}">
                <a16:creationId xmlns:a16="http://schemas.microsoft.com/office/drawing/2014/main" id="{3E39308E-F73C-DEDC-1086-0236B8B3C52C}"/>
              </a:ext>
            </a:extLst>
          </p:cNvPr>
          <p:cNvSpPr txBox="1"/>
          <p:nvPr/>
        </p:nvSpPr>
        <p:spPr>
          <a:xfrm>
            <a:off x="882400" y="2675425"/>
            <a:ext cx="14023800" cy="9747600"/>
          </a:xfrm>
          <a:prstGeom prst="rect">
            <a:avLst/>
          </a:prstGeom>
          <a:noFill/>
          <a:ln>
            <a:noFill/>
          </a:ln>
        </p:spPr>
        <p:txBody>
          <a:bodyPr spcFirstLastPara="1" wrap="square" lIns="91425" tIns="91425" rIns="91425" bIns="91425" anchor="t" anchorCtr="0">
            <a:noAutofit/>
          </a:bodyPr>
          <a:lstStyle/>
          <a:p>
            <a:pPr marL="495300" lvl="0" indent="-457200" algn="l" rtl="0">
              <a:spcBef>
                <a:spcPts val="0"/>
              </a:spcBef>
              <a:spcAft>
                <a:spcPts val="0"/>
              </a:spcAft>
              <a:buSzPts val="3000"/>
              <a:buFont typeface="Arial" panose="020B0604020202020204" pitchFamily="34" charset="0"/>
              <a:buChar char="•"/>
            </a:pPr>
            <a:r>
              <a:rPr lang="en-US" sz="3000" dirty="0">
                <a:latin typeface="Trebuchet MS"/>
                <a:ea typeface="Trebuchet MS"/>
                <a:cs typeface="Trebuchet MS"/>
                <a:sym typeface="Trebuchet MS"/>
              </a:rPr>
              <a:t>&gt;90,000 individuals on the kidney transplant waiting list in the U.S.</a:t>
            </a:r>
            <a:endParaRPr sz="3000" dirty="0">
              <a:latin typeface="Trebuchet MS"/>
              <a:ea typeface="Trebuchet MS"/>
              <a:cs typeface="Trebuchet MS"/>
              <a:sym typeface="Trebuchet MS"/>
            </a:endParaRPr>
          </a:p>
          <a:p>
            <a:pPr marL="952500" lvl="1" indent="-457200" algn="l" rtl="0">
              <a:spcBef>
                <a:spcPts val="0"/>
              </a:spcBef>
              <a:spcAft>
                <a:spcPts val="0"/>
              </a:spcAft>
              <a:buSzPts val="3000"/>
              <a:buFont typeface="Courier New" panose="02070309020205020404" pitchFamily="49" charset="0"/>
              <a:buChar char="o"/>
            </a:pPr>
            <a:r>
              <a:rPr lang="en-US" sz="3000" dirty="0">
                <a:latin typeface="Trebuchet MS"/>
                <a:ea typeface="Trebuchet MS"/>
                <a:cs typeface="Trebuchet MS"/>
                <a:sym typeface="Trebuchet MS"/>
              </a:rPr>
              <a:t>We need to find ways to expand donor pool!</a:t>
            </a:r>
            <a:endParaRPr sz="3000" dirty="0">
              <a:latin typeface="Trebuchet MS"/>
              <a:ea typeface="Trebuchet MS"/>
              <a:cs typeface="Trebuchet MS"/>
              <a:sym typeface="Trebuchet MS"/>
            </a:endParaRPr>
          </a:p>
          <a:p>
            <a:pPr marL="495300" lvl="0" indent="-457200" algn="l" rtl="0">
              <a:spcBef>
                <a:spcPts val="0"/>
              </a:spcBef>
              <a:spcAft>
                <a:spcPts val="0"/>
              </a:spcAft>
              <a:buSzPts val="3000"/>
              <a:buFont typeface="Arial" panose="020B0604020202020204" pitchFamily="34" charset="0"/>
              <a:buChar char="•"/>
            </a:pPr>
            <a:r>
              <a:rPr lang="en-US" sz="3000" dirty="0">
                <a:latin typeface="Trebuchet MS"/>
                <a:ea typeface="Trebuchet MS"/>
                <a:cs typeface="Trebuchet MS"/>
                <a:sym typeface="Trebuchet MS"/>
              </a:rPr>
              <a:t>No standard BMI threshold for ability to donate</a:t>
            </a:r>
            <a:endParaRPr sz="3000" dirty="0">
              <a:latin typeface="Trebuchet MS"/>
              <a:ea typeface="Trebuchet MS"/>
              <a:cs typeface="Trebuchet MS"/>
              <a:sym typeface="Trebuchet MS"/>
            </a:endParaRPr>
          </a:p>
          <a:p>
            <a:pPr marL="495300" lvl="0" indent="-457200" algn="l" rtl="0">
              <a:spcBef>
                <a:spcPts val="0"/>
              </a:spcBef>
              <a:spcAft>
                <a:spcPts val="0"/>
              </a:spcAft>
              <a:buSzPts val="3000"/>
              <a:buFont typeface="Arial" panose="020B0604020202020204" pitchFamily="34" charset="0"/>
              <a:buChar char="•"/>
            </a:pPr>
            <a:r>
              <a:rPr lang="en-US" sz="3000" dirty="0">
                <a:latin typeface="Trebuchet MS"/>
                <a:ea typeface="Trebuchet MS"/>
                <a:cs typeface="Trebuchet MS"/>
                <a:sym typeface="Trebuchet MS"/>
              </a:rPr>
              <a:t>About ⅔ of donors in the U.S. have a BMI &gt; </a:t>
            </a:r>
            <a:r>
              <a:rPr lang="en-US" sz="3000" dirty="0">
                <a:solidFill>
                  <a:schemeClr val="dk1"/>
                </a:solidFill>
                <a:latin typeface="Trebuchet MS"/>
                <a:ea typeface="Trebuchet MS"/>
                <a:cs typeface="Trebuchet MS"/>
                <a:sym typeface="Trebuchet MS"/>
              </a:rPr>
              <a:t>30 kg/m</a:t>
            </a:r>
            <a:r>
              <a:rPr lang="en-US" sz="3000" baseline="30000" dirty="0">
                <a:solidFill>
                  <a:schemeClr val="dk1"/>
                </a:solidFill>
                <a:latin typeface="Trebuchet MS"/>
                <a:ea typeface="Trebuchet MS"/>
                <a:cs typeface="Trebuchet MS"/>
                <a:sym typeface="Trebuchet MS"/>
              </a:rPr>
              <a:t>2</a:t>
            </a: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Obesity in kidney transplant donors increases the risk of development of ESRD 1.9 fold above non-obese donors</a:t>
            </a: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Treatment of obesity should be multi-modal</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Past data shows potential donors rarely are able to lose the weight</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Donors frequently (re)gain weight post donation</a:t>
            </a: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Therapies to promote health are essential both pre and post donation!</a:t>
            </a:r>
            <a:endParaRPr sz="3000" dirty="0">
              <a:solidFill>
                <a:schemeClr val="dk1"/>
              </a:solidFill>
              <a:latin typeface="Trebuchet MS"/>
              <a:ea typeface="Trebuchet MS"/>
              <a:cs typeface="Trebuchet MS"/>
              <a:sym typeface="Trebuchet MS"/>
            </a:endParaRPr>
          </a:p>
        </p:txBody>
      </p:sp>
      <p:pic>
        <p:nvPicPr>
          <p:cNvPr id="4" name="Google Shape;81;p1">
            <a:extLst>
              <a:ext uri="{FF2B5EF4-FFF2-40B4-BE49-F238E27FC236}">
                <a16:creationId xmlns:a16="http://schemas.microsoft.com/office/drawing/2014/main" id="{F245E480-8B70-734B-2B70-FDB1A8DECA4F}"/>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242019" y="3899331"/>
            <a:ext cx="8738950" cy="5661850"/>
          </a:xfrm>
          <a:prstGeom prst="rect">
            <a:avLst/>
          </a:prstGeom>
          <a:noFill/>
          <a:ln w="38100">
            <a:solidFill>
              <a:srgbClr val="2668A0"/>
            </a:solidFill>
          </a:ln>
          <a:effectLst>
            <a:outerShdw blurRad="50800" dist="177800" dir="2700000" algn="ctr" rotWithShape="0">
              <a:schemeClr val="tx2">
                <a:alpha val="40000"/>
              </a:schemeClr>
            </a:outerShdw>
          </a:effectLst>
        </p:spPr>
      </p:pic>
      <p:pic>
        <p:nvPicPr>
          <p:cNvPr id="5" name="Google Shape;82;p1">
            <a:extLst>
              <a:ext uri="{FF2B5EF4-FFF2-40B4-BE49-F238E27FC236}">
                <a16:creationId xmlns:a16="http://schemas.microsoft.com/office/drawing/2014/main" id="{4A3BACF0-C4D1-41B9-894D-E82051E3B496}"/>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03031" y="7104745"/>
            <a:ext cx="12005275" cy="5789050"/>
          </a:xfrm>
          <a:prstGeom prst="rect">
            <a:avLst/>
          </a:prstGeom>
          <a:noFill/>
          <a:ln w="38100">
            <a:solidFill>
              <a:srgbClr val="2668A0"/>
            </a:solidFill>
          </a:ln>
          <a:effectLst>
            <a:outerShdw blurRad="50800" dist="177800" dir="2700000" algn="ctr" rotWithShape="0">
              <a:schemeClr val="tx2">
                <a:alpha val="40000"/>
              </a:schemeClr>
            </a:outerShdw>
          </a:effectLst>
        </p:spPr>
      </p:pic>
      <p:sp>
        <p:nvSpPr>
          <p:cNvPr id="6" name="Google Shape;470;p67">
            <a:extLst>
              <a:ext uri="{FF2B5EF4-FFF2-40B4-BE49-F238E27FC236}">
                <a16:creationId xmlns:a16="http://schemas.microsoft.com/office/drawing/2014/main" id="{8D294745-37D5-9511-C429-1337C9A3BAD2}"/>
              </a:ext>
            </a:extLst>
          </p:cNvPr>
          <p:cNvSpPr/>
          <p:nvPr/>
        </p:nvSpPr>
        <p:spPr>
          <a:xfrm>
            <a:off x="578224" y="1163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Obesity in Kidney Transplant Donors</a:t>
            </a:r>
            <a:endParaRPr sz="8000" b="1" dirty="0">
              <a:solidFill>
                <a:srgbClr val="2668A0"/>
              </a:solidFill>
              <a:latin typeface="Trebuchet MS" panose="020B0703020202090204" pitchFamily="34" charset="0"/>
              <a:ea typeface="Calibri"/>
              <a:cs typeface="Calibri"/>
              <a:sym typeface="Calibri"/>
            </a:endParaRPr>
          </a:p>
        </p:txBody>
      </p:sp>
    </p:spTree>
    <p:extLst>
      <p:ext uri="{BB962C8B-B14F-4D97-AF65-F5344CB8AC3E}">
        <p14:creationId xmlns:p14="http://schemas.microsoft.com/office/powerpoint/2010/main" val="317461753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6AAE875C-C753-09DC-B3BA-D5808CC0B4C0}"/>
            </a:ext>
          </a:extLst>
        </p:cNvPr>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10D3A906-5612-DCA1-E517-BA6CAA1A13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19"/>
            <a:ext cx="24384000" cy="13713559"/>
          </a:xfrm>
          <a:prstGeom prst="rect">
            <a:avLst/>
          </a:prstGeom>
        </p:spPr>
      </p:pic>
    </p:spTree>
    <p:extLst>
      <p:ext uri="{BB962C8B-B14F-4D97-AF65-F5344CB8AC3E}">
        <p14:creationId xmlns:p14="http://schemas.microsoft.com/office/powerpoint/2010/main" val="59968624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6869A77A-BA57-30A7-1DE4-DC1B1A8316A7}"/>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CFAE1741-0AF8-B847-B3DC-B54EDABDC89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6214F958-392D-BA6F-DDE4-166B8346D082}"/>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C6EF0359-945E-41D7-BCCA-32E811421D5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A9D0A5D3-863A-8BC9-0AAD-EDF4E9C9C0F5}"/>
              </a:ext>
            </a:extLst>
          </p:cNvPr>
          <p:cNvSpPr/>
          <p:nvPr/>
        </p:nvSpPr>
        <p:spPr>
          <a:xfrm>
            <a:off x="578224" y="11126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Obesity in Kidney Transplant Recipients</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A box with gold bows and stars&#10;&#10;Description automatically generated">
            <a:extLst>
              <a:ext uri="{FF2B5EF4-FFF2-40B4-BE49-F238E27FC236}">
                <a16:creationId xmlns:a16="http://schemas.microsoft.com/office/drawing/2014/main" id="{C2AA41CD-AACE-5CEB-8382-E160DF7C4C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2362200"/>
            <a:ext cx="13716000" cy="9144000"/>
          </a:xfrm>
          <a:prstGeom prst="rect">
            <a:avLst/>
          </a:prstGeom>
          <a:ln w="38100">
            <a:solidFill>
              <a:srgbClr val="15325D"/>
            </a:solidFill>
          </a:ln>
        </p:spPr>
      </p:pic>
    </p:spTree>
    <p:extLst>
      <p:ext uri="{BB962C8B-B14F-4D97-AF65-F5344CB8AC3E}">
        <p14:creationId xmlns:p14="http://schemas.microsoft.com/office/powerpoint/2010/main" val="219359455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E9855472-8562-512C-8703-66E249F6F942}"/>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4B59EF33-90EC-01C8-46DD-188263058BE8}"/>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15C55F2-A78F-F667-8277-CA976C75DC9F}"/>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2F2C8861-9C37-D126-7D14-15D487F5B74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3" name="Google Shape;100;g33776c37fb0_0_30">
            <a:extLst>
              <a:ext uri="{FF2B5EF4-FFF2-40B4-BE49-F238E27FC236}">
                <a16:creationId xmlns:a16="http://schemas.microsoft.com/office/drawing/2014/main" id="{1B2CE508-0E5D-64E4-5A0B-B27498A77E73}"/>
              </a:ext>
            </a:extLst>
          </p:cNvPr>
          <p:cNvSpPr txBox="1"/>
          <p:nvPr/>
        </p:nvSpPr>
        <p:spPr>
          <a:xfrm>
            <a:off x="796675" y="2675425"/>
            <a:ext cx="15897600" cy="10205100"/>
          </a:xfrm>
          <a:prstGeom prst="rect">
            <a:avLst/>
          </a:prstGeom>
          <a:noFill/>
          <a:ln>
            <a:noFill/>
          </a:ln>
        </p:spPr>
        <p:txBody>
          <a:bodyPr spcFirstLastPara="1" wrap="square" lIns="91425" tIns="91425" rIns="91425" bIns="91425" anchor="t" anchorCtr="0">
            <a:noAutofit/>
          </a:bodyPr>
          <a:lstStyle/>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~30% of patients are obese at the time of kidney transplant</a:t>
            </a:r>
            <a:endParaRPr sz="3000" dirty="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Weight gain is common post kidney transplant</a:t>
            </a:r>
            <a:endParaRPr sz="3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Obesity increases short and long term risks post kidney transplant</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Delayed graft function</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Poor wound healing</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Cardiovascular disease </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Posttransplant diabetes mellitus</a:t>
            </a:r>
            <a:endParaRPr sz="3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Fear of movement and low self-efficacy are common in transplant recipients  </a:t>
            </a:r>
            <a:endParaRPr sz="3000" dirty="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There is limited data of pharmaceutical agents in this population</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Limited data of GLP-1s, DPP4 inhibitors, and metformin suggest safety in carefully selected patients</a:t>
            </a:r>
            <a:endParaRPr sz="3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Bariatric surgery has been shown to be effective in kidney transplant recipients. </a:t>
            </a:r>
            <a:endParaRPr sz="3000" dirty="0">
              <a:solidFill>
                <a:schemeClr val="dk1"/>
              </a:solidFill>
              <a:latin typeface="Trebuchet MS"/>
              <a:ea typeface="Trebuchet MS"/>
              <a:cs typeface="Trebuchet MS"/>
              <a:sym typeface="Trebuchet MS"/>
            </a:endParaRPr>
          </a:p>
          <a:p>
            <a:pPr marL="952500" lvl="1" indent="-457200" algn="l" rtl="0">
              <a:spcBef>
                <a:spcPts val="0"/>
              </a:spcBef>
              <a:spcAft>
                <a:spcPts val="0"/>
              </a:spcAft>
              <a:buClr>
                <a:schemeClr val="dk1"/>
              </a:buClr>
              <a:buSzPts val="3000"/>
              <a:buFont typeface="Courier New" panose="02070309020205020404" pitchFamily="49" charset="0"/>
              <a:buChar char="o"/>
            </a:pPr>
            <a:r>
              <a:rPr lang="en-US" sz="3000" dirty="0">
                <a:solidFill>
                  <a:schemeClr val="dk1"/>
                </a:solidFill>
                <a:latin typeface="Trebuchet MS"/>
                <a:ea typeface="Trebuchet MS"/>
                <a:cs typeface="Trebuchet MS"/>
                <a:sym typeface="Trebuchet MS"/>
              </a:rPr>
              <a:t>Higher doses of tacrolimus needed due to decreased absorption</a:t>
            </a:r>
            <a:endParaRPr sz="3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495300" lvl="0" indent="-457200" algn="l" rtl="0">
              <a:spcBef>
                <a:spcPts val="0"/>
              </a:spcBef>
              <a:spcAft>
                <a:spcPts val="0"/>
              </a:spcAft>
              <a:buClr>
                <a:schemeClr val="dk1"/>
              </a:buClr>
              <a:buSzPts val="3000"/>
              <a:buFont typeface="Arial" panose="020B0604020202020204" pitchFamily="34" charset="0"/>
              <a:buChar char="•"/>
            </a:pPr>
            <a:r>
              <a:rPr lang="en-US" sz="3000" dirty="0">
                <a:solidFill>
                  <a:schemeClr val="dk1"/>
                </a:solidFill>
                <a:latin typeface="Trebuchet MS"/>
                <a:ea typeface="Trebuchet MS"/>
                <a:cs typeface="Trebuchet MS"/>
                <a:sym typeface="Trebuchet MS"/>
              </a:rPr>
              <a:t>Even with increased risks of kidney transplant in obese patients, obese kidney transplant patients still perform better than obese ESKD patients who remain on the waiting list</a:t>
            </a:r>
            <a:endParaRPr sz="3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3000" dirty="0">
              <a:solidFill>
                <a:schemeClr val="dk1"/>
              </a:solidFill>
              <a:latin typeface="Trebuchet MS"/>
              <a:ea typeface="Trebuchet MS"/>
              <a:cs typeface="Trebuchet MS"/>
              <a:sym typeface="Trebuchet MS"/>
            </a:endParaRPr>
          </a:p>
        </p:txBody>
      </p:sp>
      <p:pic>
        <p:nvPicPr>
          <p:cNvPr id="4" name="Google Shape;101;g33776c37fb0_0_30">
            <a:extLst>
              <a:ext uri="{FF2B5EF4-FFF2-40B4-BE49-F238E27FC236}">
                <a16:creationId xmlns:a16="http://schemas.microsoft.com/office/drawing/2014/main" id="{2F52D286-8BBE-BAB0-57C3-945B16C7C8CA}"/>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705760" y="2675425"/>
            <a:ext cx="8782550" cy="5221648"/>
          </a:xfrm>
          <a:prstGeom prst="rect">
            <a:avLst/>
          </a:prstGeom>
          <a:noFill/>
          <a:ln w="38100">
            <a:solidFill>
              <a:srgbClr val="2668A0"/>
            </a:solidFill>
          </a:ln>
          <a:effectLst>
            <a:outerShdw blurRad="50800" dist="177800" dir="2700000" algn="ctr" rotWithShape="0">
              <a:schemeClr val="tx2">
                <a:alpha val="40000"/>
              </a:schemeClr>
            </a:outerShdw>
          </a:effectLst>
        </p:spPr>
      </p:pic>
      <p:sp>
        <p:nvSpPr>
          <p:cNvPr id="5" name="Google Shape;470;p67">
            <a:extLst>
              <a:ext uri="{FF2B5EF4-FFF2-40B4-BE49-F238E27FC236}">
                <a16:creationId xmlns:a16="http://schemas.microsoft.com/office/drawing/2014/main" id="{1481E508-2231-ED1E-D336-7E2E3FE43B62}"/>
              </a:ext>
            </a:extLst>
          </p:cNvPr>
          <p:cNvSpPr/>
          <p:nvPr/>
        </p:nvSpPr>
        <p:spPr>
          <a:xfrm>
            <a:off x="578224" y="11380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Post-Transplant Obesity</a:t>
            </a:r>
            <a:endParaRPr sz="8000" b="1" dirty="0">
              <a:solidFill>
                <a:srgbClr val="2668A0"/>
              </a:solidFill>
              <a:latin typeface="Trebuchet MS" panose="020B0703020202090204" pitchFamily="34" charset="0"/>
              <a:ea typeface="Calibri"/>
              <a:cs typeface="Calibri"/>
              <a:sym typeface="Calibri"/>
            </a:endParaRPr>
          </a:p>
        </p:txBody>
      </p:sp>
    </p:spTree>
    <p:extLst>
      <p:ext uri="{BB962C8B-B14F-4D97-AF65-F5344CB8AC3E}">
        <p14:creationId xmlns:p14="http://schemas.microsoft.com/office/powerpoint/2010/main" val="138748866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AF03CA6B-0136-E619-0263-E2439AC6CD8C}"/>
            </a:ext>
          </a:extLst>
        </p:cNvPr>
        <p:cNvGrpSpPr/>
        <p:nvPr/>
      </p:nvGrpSpPr>
      <p:grpSpPr>
        <a:xfrm>
          <a:off x="0" y="0"/>
          <a:ext cx="0" cy="0"/>
          <a:chOff x="0" y="0"/>
          <a:chExt cx="0" cy="0"/>
        </a:xfrm>
      </p:grpSpPr>
      <p:pic>
        <p:nvPicPr>
          <p:cNvPr id="3" name="Picture 2" descr="A poster with text and images&#10;&#10;Description automatically generated">
            <a:extLst>
              <a:ext uri="{FF2B5EF4-FFF2-40B4-BE49-F238E27FC236}">
                <a16:creationId xmlns:a16="http://schemas.microsoft.com/office/drawing/2014/main" id="{E5EB93E8-AED5-5849-95BE-42AAF968BD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19"/>
            <a:ext cx="24386172" cy="13714781"/>
          </a:xfrm>
          <a:prstGeom prst="rect">
            <a:avLst/>
          </a:prstGeom>
        </p:spPr>
      </p:pic>
    </p:spTree>
    <p:extLst>
      <p:ext uri="{BB962C8B-B14F-4D97-AF65-F5344CB8AC3E}">
        <p14:creationId xmlns:p14="http://schemas.microsoft.com/office/powerpoint/2010/main" val="351309506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83711A3D-5626-7118-478A-D0825C5E529C}"/>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11C78B25-03D0-9CAB-61E2-B4FD4BA3908F}"/>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F39BCE6F-9576-AB3E-6CA5-D5F8B419C3F3}"/>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E1B8AEE0-5827-FD39-C85E-A2F75504E4E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47410BB9-C2B0-F916-5D22-E8FF381AB71E}"/>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63D40686-9E2D-F626-7C4C-5BCECD86B44F}"/>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Obesity in Kidney Transplant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3BD3AF62-C124-4FAC-6E0F-EF8CC078E528}"/>
              </a:ext>
            </a:extLst>
          </p:cNvPr>
          <p:cNvSpPr/>
          <p:nvPr/>
        </p:nvSpPr>
        <p:spPr>
          <a:xfrm>
            <a:off x="17963804" y="8891693"/>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Obesity in Recipients</a:t>
            </a:r>
          </a:p>
        </p:txBody>
      </p:sp>
      <p:sp>
        <p:nvSpPr>
          <p:cNvPr id="5" name="Google Shape;1692;p155">
            <a:extLst>
              <a:ext uri="{FF2B5EF4-FFF2-40B4-BE49-F238E27FC236}">
                <a16:creationId xmlns:a16="http://schemas.microsoft.com/office/drawing/2014/main" id="{6571D420-7FA9-2DF1-3F3F-28251AA1E77A}"/>
              </a:ext>
            </a:extLst>
          </p:cNvPr>
          <p:cNvSpPr/>
          <p:nvPr/>
        </p:nvSpPr>
        <p:spPr>
          <a:xfrm>
            <a:off x="15829856" y="6712945"/>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22E1B785-8E36-98BB-A43C-9036A81F7ABA}"/>
              </a:ext>
            </a:extLst>
          </p:cNvPr>
          <p:cNvSpPr/>
          <p:nvPr/>
        </p:nvSpPr>
        <p:spPr>
          <a:xfrm>
            <a:off x="11460878" y="9040975"/>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Obesity in Donors</a:t>
            </a:r>
            <a:endParaRPr sz="4400" dirty="0">
              <a:solidFill>
                <a:srgbClr val="235451"/>
              </a:solidFill>
              <a:latin typeface="Trebuchet MS" panose="020B0703020202090204" pitchFamily="34" charset="0"/>
            </a:endParaRPr>
          </a:p>
        </p:txBody>
      </p:sp>
      <p:pic>
        <p:nvPicPr>
          <p:cNvPr id="9" name="Picture 8" descr="A group of wrapped presents&#10;&#10;Description automatically generated">
            <a:extLst>
              <a:ext uri="{FF2B5EF4-FFF2-40B4-BE49-F238E27FC236}">
                <a16:creationId xmlns:a16="http://schemas.microsoft.com/office/drawing/2014/main" id="{851B4B11-67C4-E37B-A62B-9876BDF07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53265" y="4722379"/>
            <a:ext cx="4343400" cy="4343400"/>
          </a:xfrm>
          <a:prstGeom prst="rect">
            <a:avLst/>
          </a:prstGeom>
          <a:ln w="38100">
            <a:solidFill>
              <a:srgbClr val="15325D"/>
            </a:solidFill>
          </a:ln>
        </p:spPr>
      </p:pic>
      <p:pic>
        <p:nvPicPr>
          <p:cNvPr id="10" name="Picture 9" descr="A box with gold bows and stars&#10;&#10;Description automatically generated">
            <a:extLst>
              <a:ext uri="{FF2B5EF4-FFF2-40B4-BE49-F238E27FC236}">
                <a16:creationId xmlns:a16="http://schemas.microsoft.com/office/drawing/2014/main" id="{92D9418A-18FC-92C8-3AD6-EBEFC96311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38108" y="5150947"/>
            <a:ext cx="5486400" cy="3657600"/>
          </a:xfrm>
          <a:prstGeom prst="rect">
            <a:avLst/>
          </a:prstGeom>
          <a:ln w="38100">
            <a:solidFill>
              <a:srgbClr val="15325D"/>
            </a:solidFill>
          </a:ln>
        </p:spPr>
      </p:pic>
      <p:pic>
        <p:nvPicPr>
          <p:cNvPr id="7" name="Picture 6" descr="A digital clock with a box and a ribbon on it&#10;&#10;Description automatically generated">
            <a:extLst>
              <a:ext uri="{FF2B5EF4-FFF2-40B4-BE49-F238E27FC236}">
                <a16:creationId xmlns:a16="http://schemas.microsoft.com/office/drawing/2014/main" id="{6976A1DE-D106-7E20-FE8A-49CFB71AF6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spTree>
    <p:extLst>
      <p:ext uri="{BB962C8B-B14F-4D97-AF65-F5344CB8AC3E}">
        <p14:creationId xmlns:p14="http://schemas.microsoft.com/office/powerpoint/2010/main" val="424604401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4370A8B1-2956-A5EF-9C0A-1E6DE88B46D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EC420BE1-B415-6AF6-436B-C14B5ACC7DD9}"/>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0C0EC87-171D-32FD-92D1-6D044C7E92DB}"/>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3CE476DC-CC15-FB10-1B8C-73FC84AF2ED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37E282BB-AF1C-76A8-E4DB-F6681901DA25}"/>
              </a:ext>
            </a:extLst>
          </p:cNvPr>
          <p:cNvSpPr/>
          <p:nvPr/>
        </p:nvSpPr>
        <p:spPr>
          <a:xfrm>
            <a:off x="12544768" y="2485736"/>
            <a:ext cx="11261008" cy="717746"/>
          </a:xfrm>
          <a:prstGeom prst="rect">
            <a:avLst/>
          </a:prstGeom>
          <a:noFill/>
          <a:ln>
            <a:noFill/>
          </a:ln>
        </p:spPr>
        <p:txBody>
          <a:bodyPr spcFirstLastPara="1" wrap="square" lIns="26800" tIns="26800" rIns="26800" bIns="26800" anchor="ctr" anchorCtr="0">
            <a:noAutofit/>
          </a:bodyPr>
          <a:lstStyle/>
          <a:p>
            <a:pPr marL="0" marR="0" lvl="0" indent="0"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Minimal Change Disease</a:t>
            </a:r>
            <a:endParaRPr sz="7600" b="1" dirty="0">
              <a:solidFill>
                <a:srgbClr val="2668A0"/>
              </a:solidFill>
              <a:latin typeface="Trebuchet MS" panose="020B0703020202090204" pitchFamily="34" charset="0"/>
              <a:ea typeface="Calibri"/>
              <a:cs typeface="Calibri"/>
              <a:sym typeface="Calibri"/>
            </a:endParaRPr>
          </a:p>
        </p:txBody>
      </p:sp>
      <p:sp>
        <p:nvSpPr>
          <p:cNvPr id="3" name="Google Shape;471;p67">
            <a:extLst>
              <a:ext uri="{FF2B5EF4-FFF2-40B4-BE49-F238E27FC236}">
                <a16:creationId xmlns:a16="http://schemas.microsoft.com/office/drawing/2014/main" id="{DA94A03C-8DF1-5294-1AC2-D57E9ADB95C0}"/>
              </a:ext>
            </a:extLst>
          </p:cNvPr>
          <p:cNvSpPr txBox="1"/>
          <p:nvPr/>
        </p:nvSpPr>
        <p:spPr>
          <a:xfrm>
            <a:off x="13193450" y="4152177"/>
            <a:ext cx="9107750" cy="6702097"/>
          </a:xfrm>
          <a:prstGeom prst="rect">
            <a:avLst/>
          </a:prstGeom>
          <a:noFill/>
          <a:ln>
            <a:noFill/>
          </a:ln>
        </p:spPr>
        <p:txBody>
          <a:bodyPr spcFirstLastPara="1" wrap="square" lIns="26800" tIns="26800" rIns="26800" bIns="26800" anchor="ctr" anchorCtr="0">
            <a:spAutoFit/>
          </a:bodyPr>
          <a:lstStyle/>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Writers: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Mallory Downie</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Robert Myette</a:t>
            </a:r>
          </a:p>
          <a:p>
            <a:pPr marL="0" marR="0" lvl="0" indent="0" algn="l" rtl="0">
              <a:spcBef>
                <a:spcPts val="0"/>
              </a:spcBef>
              <a:spcAft>
                <a:spcPts val="0"/>
              </a:spcAft>
              <a:buNone/>
            </a:pPr>
            <a:endParaRPr sz="4800"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Expert: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Susan Samuel</a:t>
            </a:r>
          </a:p>
          <a:p>
            <a:pPr marL="0" marR="0" lvl="0" indent="0" algn="l" rtl="0">
              <a:spcBef>
                <a:spcPts val="0"/>
              </a:spcBef>
              <a:spcAft>
                <a:spcPts val="0"/>
              </a:spcAft>
              <a:buNone/>
            </a:pPr>
            <a:endParaRPr sz="4800" b="1" dirty="0">
              <a:solidFill>
                <a:srgbClr val="22576A"/>
              </a:solidFill>
              <a:latin typeface="Trebuchet MS" panose="020B070302020209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 sz="4800" dirty="0">
                <a:solidFill>
                  <a:srgbClr val="22576A"/>
                </a:solidFill>
                <a:latin typeface="Trebuchet MS" panose="020B0703020202090204" pitchFamily="34" charset="0"/>
                <a:ea typeface="Calibri"/>
                <a:cs typeface="Calibri" panose="020F0502020204030204" pitchFamily="34" charset="0"/>
                <a:sym typeface="Calibri"/>
              </a:rPr>
              <a:t>Region Execs:  </a:t>
            </a:r>
            <a:endParaRPr sz="4800" dirty="0">
              <a:solidFill>
                <a:srgbClr val="22576A"/>
              </a:solidFill>
              <a:latin typeface="Trebuchet MS" panose="020B0703020202090204" pitchFamily="34" charset="0"/>
              <a:cs typeface="Calibri" panose="020F0502020204030204" pitchFamily="34" charset="0"/>
            </a:endParaRP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Ana Catalina Alvarez-Elías</a:t>
            </a:r>
          </a:p>
          <a:p>
            <a:pPr marL="0" marR="0" lvl="0" indent="0" algn="l" rtl="0">
              <a:spcBef>
                <a:spcPts val="0"/>
              </a:spcBef>
              <a:spcAft>
                <a:spcPts val="0"/>
              </a:spcAft>
              <a:buNone/>
            </a:pPr>
            <a:r>
              <a:rPr lang="en-US" sz="4800" b="1" dirty="0">
                <a:solidFill>
                  <a:srgbClr val="22576A"/>
                </a:solidFill>
                <a:latin typeface="Trebuchet MS" panose="020B0703020202090204" pitchFamily="34" charset="0"/>
                <a:ea typeface="Calibri"/>
                <a:cs typeface="Calibri" panose="020F0502020204030204" pitchFamily="34" charset="0"/>
                <a:sym typeface="Calibri"/>
              </a:rPr>
              <a:t>Matthew Sparks</a:t>
            </a:r>
            <a:endParaRPr sz="4800" b="1" dirty="0">
              <a:solidFill>
                <a:srgbClr val="22576A"/>
              </a:solidFill>
              <a:latin typeface="Trebuchet MS" panose="020B0703020202090204" pitchFamily="34" charset="0"/>
              <a:ea typeface="Calibri"/>
              <a:cs typeface="Calibri" panose="020F0502020204030204" pitchFamily="34" charset="0"/>
              <a:sym typeface="Calibri"/>
            </a:endParaRPr>
          </a:p>
        </p:txBody>
      </p:sp>
      <p:pic>
        <p:nvPicPr>
          <p:cNvPr id="5" name="Picture 4" descr="A computer graphics of a science lab&#10;&#10;Description automatically generated">
            <a:extLst>
              <a:ext uri="{FF2B5EF4-FFF2-40B4-BE49-F238E27FC236}">
                <a16:creationId xmlns:a16="http://schemas.microsoft.com/office/drawing/2014/main" id="{F45F1CBE-2E8A-C36A-F4BB-D1F3DAF56E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0488" y="1255605"/>
            <a:ext cx="11384280" cy="11384280"/>
          </a:xfrm>
          <a:prstGeom prst="rect">
            <a:avLst/>
          </a:prstGeom>
          <a:ln w="38100">
            <a:solidFill>
              <a:srgbClr val="E56A36"/>
            </a:solidFill>
          </a:ln>
        </p:spPr>
      </p:pic>
    </p:spTree>
    <p:extLst>
      <p:ext uri="{BB962C8B-B14F-4D97-AF65-F5344CB8AC3E}">
        <p14:creationId xmlns:p14="http://schemas.microsoft.com/office/powerpoint/2010/main" val="380795942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8BBCA73-DF34-D93E-2952-71A5E159B171}"/>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2B2C1B73-64F0-A879-CB2C-E2B1F68A511B}"/>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A1AA6D90-A8BA-202A-BA29-DCD24E4DC85A}"/>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83C16B68-9B5A-05ED-FB67-74C38741AEE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73CBA5B6-11D4-AA99-7623-92A48206BF9E}"/>
              </a:ext>
            </a:extLst>
          </p:cNvPr>
          <p:cNvSpPr/>
          <p:nvPr/>
        </p:nvSpPr>
        <p:spPr>
          <a:xfrm>
            <a:off x="578224" y="10872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7600" b="1" dirty="0">
                <a:solidFill>
                  <a:srgbClr val="2668A0"/>
                </a:solidFill>
                <a:latin typeface="Trebuchet MS" panose="020B0703020202090204" pitchFamily="34" charset="0"/>
                <a:ea typeface="Calibri"/>
                <a:cs typeface="Calibri"/>
                <a:sym typeface="Calibri"/>
              </a:rPr>
              <a:t>Minimal Change Disease Diagnosis &amp; Pathogenesis</a:t>
            </a:r>
            <a:endParaRPr sz="7600" b="1" dirty="0">
              <a:solidFill>
                <a:srgbClr val="2668A0"/>
              </a:solidFill>
              <a:latin typeface="Trebuchet MS" panose="020B0703020202090204" pitchFamily="34" charset="0"/>
              <a:ea typeface="Calibri"/>
              <a:cs typeface="Calibri"/>
              <a:sym typeface="Calibri"/>
            </a:endParaRPr>
          </a:p>
        </p:txBody>
      </p:sp>
      <p:pic>
        <p:nvPicPr>
          <p:cNvPr id="4" name="Picture 3" descr="A small waterfall in a stone wall&#10;&#10;Description automatically generated">
            <a:extLst>
              <a:ext uri="{FF2B5EF4-FFF2-40B4-BE49-F238E27FC236}">
                <a16:creationId xmlns:a16="http://schemas.microsoft.com/office/drawing/2014/main" id="{94949AD7-7D67-1645-B006-D390A4FFD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4200" y="2215566"/>
            <a:ext cx="10515600" cy="10515600"/>
          </a:xfrm>
          <a:prstGeom prst="rect">
            <a:avLst/>
          </a:prstGeom>
          <a:ln w="38100">
            <a:solidFill>
              <a:srgbClr val="15325D"/>
            </a:solidFill>
          </a:ln>
        </p:spPr>
      </p:pic>
    </p:spTree>
    <p:extLst>
      <p:ext uri="{BB962C8B-B14F-4D97-AF65-F5344CB8AC3E}">
        <p14:creationId xmlns:p14="http://schemas.microsoft.com/office/powerpoint/2010/main" val="295518311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2D02328C-A33A-3F7C-C200-8276A57169DD}"/>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DBD9D50A-3331-FFFD-5ADB-89BB8D653626}"/>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246E7FB9-43C4-4D13-7608-4F567A656D49}"/>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2" name="Title 1">
            <a:extLst>
              <a:ext uri="{FF2B5EF4-FFF2-40B4-BE49-F238E27FC236}">
                <a16:creationId xmlns:a16="http://schemas.microsoft.com/office/drawing/2014/main" id="{66BE67DF-23AD-7D84-916E-89CFDFFD2107}"/>
              </a:ext>
            </a:extLst>
          </p:cNvPr>
          <p:cNvSpPr>
            <a:spLocks noGrp="1"/>
          </p:cNvSpPr>
          <p:nvPr>
            <p:ph type="title"/>
          </p:nvPr>
        </p:nvSpPr>
        <p:spPr>
          <a:xfrm>
            <a:off x="1297232" y="1148421"/>
            <a:ext cx="21789483" cy="1215637"/>
          </a:xfrm>
        </p:spPr>
        <p:txBody>
          <a:bodyPr>
            <a:normAutofit/>
          </a:bodyPr>
          <a:lstStyle/>
          <a:p>
            <a:r>
              <a:rPr lang="en-US" b="1" dirty="0">
                <a:solidFill>
                  <a:srgbClr val="2668A0"/>
                </a:solidFill>
                <a:latin typeface="Trebuchet MS" panose="020B0703020202090204" pitchFamily="34" charset="0"/>
              </a:rPr>
              <a:t>Minimal Change Disease Pathophysiology</a:t>
            </a:r>
          </a:p>
        </p:txBody>
      </p:sp>
      <p:sp>
        <p:nvSpPr>
          <p:cNvPr id="3" name="Rounded Rectangle 2">
            <a:extLst>
              <a:ext uri="{FF2B5EF4-FFF2-40B4-BE49-F238E27FC236}">
                <a16:creationId xmlns:a16="http://schemas.microsoft.com/office/drawing/2014/main" id="{2023267B-9B63-BDCC-5B64-B361ED2D85FF}"/>
              </a:ext>
            </a:extLst>
          </p:cNvPr>
          <p:cNvSpPr/>
          <p:nvPr/>
        </p:nvSpPr>
        <p:spPr>
          <a:xfrm>
            <a:off x="2132952" y="2343406"/>
            <a:ext cx="7876586" cy="4182098"/>
          </a:xfrm>
          <a:prstGeom prst="roundRect">
            <a:avLst/>
          </a:prstGeom>
          <a:solidFill>
            <a:srgbClr val="F36D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rebuchet MS" panose="020B0703020202090204" pitchFamily="34" charset="0"/>
              </a:rPr>
              <a:t>Minimal Change Disease (MCD) is a histopathological diagnosis characterized by foot effacement of the podocytes which are part of the glomerular filtration barrier. The clinical presentation in adult and pediatric population is massive proteinuria, hypoalbuminemia and edema (nephrotic syndrome)</a:t>
            </a:r>
          </a:p>
        </p:txBody>
      </p:sp>
      <p:sp>
        <p:nvSpPr>
          <p:cNvPr id="4" name="Rounded Rectangle 3">
            <a:extLst>
              <a:ext uri="{FF2B5EF4-FFF2-40B4-BE49-F238E27FC236}">
                <a16:creationId xmlns:a16="http://schemas.microsoft.com/office/drawing/2014/main" id="{237641B0-706E-C33B-A46E-CA618921D5C6}"/>
              </a:ext>
            </a:extLst>
          </p:cNvPr>
          <p:cNvSpPr/>
          <p:nvPr/>
        </p:nvSpPr>
        <p:spPr>
          <a:xfrm>
            <a:off x="16250810" y="2783123"/>
            <a:ext cx="6000238" cy="131170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rebuchet MS" panose="020B0703020202090204" pitchFamily="34" charset="0"/>
              </a:rPr>
              <a:t>Diagnosis through a kidney biopsy</a:t>
            </a:r>
          </a:p>
        </p:txBody>
      </p:sp>
      <p:sp>
        <p:nvSpPr>
          <p:cNvPr id="5" name="Rounded Rectangle 4">
            <a:extLst>
              <a:ext uri="{FF2B5EF4-FFF2-40B4-BE49-F238E27FC236}">
                <a16:creationId xmlns:a16="http://schemas.microsoft.com/office/drawing/2014/main" id="{D2C9E3CF-FF7C-56B1-09B0-5CD2356D98D3}"/>
              </a:ext>
            </a:extLst>
          </p:cNvPr>
          <p:cNvSpPr/>
          <p:nvPr/>
        </p:nvSpPr>
        <p:spPr>
          <a:xfrm>
            <a:off x="16250811" y="4684866"/>
            <a:ext cx="6000237" cy="186129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rebuchet MS" panose="020B0703020202090204" pitchFamily="34" charset="0"/>
              </a:rPr>
              <a:t>Diagnosis through clinical response to corticosteroid therapy. Traditionally assumed in Steroid Sensitive Nephrotic Syndrome (SSNS)</a:t>
            </a:r>
          </a:p>
        </p:txBody>
      </p:sp>
      <p:sp>
        <p:nvSpPr>
          <p:cNvPr id="7" name="TextBox 6">
            <a:extLst>
              <a:ext uri="{FF2B5EF4-FFF2-40B4-BE49-F238E27FC236}">
                <a16:creationId xmlns:a16="http://schemas.microsoft.com/office/drawing/2014/main" id="{418BBB54-8AFC-8CEF-E79E-0AA17222EAB1}"/>
              </a:ext>
            </a:extLst>
          </p:cNvPr>
          <p:cNvSpPr txBox="1"/>
          <p:nvPr/>
        </p:nvSpPr>
        <p:spPr>
          <a:xfrm>
            <a:off x="11314141" y="3136683"/>
            <a:ext cx="3200400" cy="646331"/>
          </a:xfrm>
          <a:prstGeom prst="rect">
            <a:avLst/>
          </a:prstGeom>
          <a:noFill/>
        </p:spPr>
        <p:txBody>
          <a:bodyPr wrap="square" rtlCol="0">
            <a:spAutoFit/>
          </a:bodyPr>
          <a:lstStyle/>
          <a:p>
            <a:pPr algn="ctr"/>
            <a:r>
              <a:rPr lang="en-US" sz="3600" b="1" dirty="0">
                <a:latin typeface="Algerian" panose="020F0502020204030204" pitchFamily="34" charset="0"/>
                <a:cs typeface="Algerian" panose="020F0502020204030204" pitchFamily="34" charset="0"/>
              </a:rPr>
              <a:t>A d u l t s</a:t>
            </a:r>
          </a:p>
        </p:txBody>
      </p:sp>
      <p:cxnSp>
        <p:nvCxnSpPr>
          <p:cNvPr id="8" name="Straight Arrow Connector 7">
            <a:extLst>
              <a:ext uri="{FF2B5EF4-FFF2-40B4-BE49-F238E27FC236}">
                <a16:creationId xmlns:a16="http://schemas.microsoft.com/office/drawing/2014/main" id="{194696ED-B6BF-A54E-F872-EBB6A28A578D}"/>
              </a:ext>
            </a:extLst>
          </p:cNvPr>
          <p:cNvCxnSpPr>
            <a:cxnSpLocks/>
          </p:cNvCxnSpPr>
          <p:nvPr/>
        </p:nvCxnSpPr>
        <p:spPr>
          <a:xfrm flipV="1">
            <a:off x="10007828" y="3623147"/>
            <a:ext cx="1001345" cy="724828"/>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825F7A63-1546-F78E-C6FE-4A09AB6C3EEA}"/>
              </a:ext>
            </a:extLst>
          </p:cNvPr>
          <p:cNvCxnSpPr>
            <a:cxnSpLocks/>
          </p:cNvCxnSpPr>
          <p:nvPr/>
        </p:nvCxnSpPr>
        <p:spPr>
          <a:xfrm>
            <a:off x="9996044" y="4434455"/>
            <a:ext cx="1013129" cy="712064"/>
          </a:xfrm>
          <a:prstGeom prst="straightConnector1">
            <a:avLst/>
          </a:prstGeom>
          <a:ln w="63500">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60C74B38-AF1F-5E52-6768-FF651A20A34F}"/>
              </a:ext>
            </a:extLst>
          </p:cNvPr>
          <p:cNvCxnSpPr>
            <a:cxnSpLocks/>
            <a:endCxn id="4" idx="1"/>
          </p:cNvCxnSpPr>
          <p:nvPr/>
        </p:nvCxnSpPr>
        <p:spPr>
          <a:xfrm flipV="1">
            <a:off x="14822905" y="3438978"/>
            <a:ext cx="1427905" cy="20871"/>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FCC1CCAA-31C4-8200-4855-0234E05E87C8}"/>
              </a:ext>
            </a:extLst>
          </p:cNvPr>
          <p:cNvCxnSpPr>
            <a:cxnSpLocks/>
          </p:cNvCxnSpPr>
          <p:nvPr/>
        </p:nvCxnSpPr>
        <p:spPr>
          <a:xfrm>
            <a:off x="14822905" y="5359403"/>
            <a:ext cx="1427906" cy="0"/>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12" name="Frame 11">
            <a:extLst>
              <a:ext uri="{FF2B5EF4-FFF2-40B4-BE49-F238E27FC236}">
                <a16:creationId xmlns:a16="http://schemas.microsoft.com/office/drawing/2014/main" id="{F9EAE9F7-6EFC-6034-9021-BF3AF9033507}"/>
              </a:ext>
            </a:extLst>
          </p:cNvPr>
          <p:cNvSpPr/>
          <p:nvPr/>
        </p:nvSpPr>
        <p:spPr>
          <a:xfrm>
            <a:off x="970009" y="8219790"/>
            <a:ext cx="10202463" cy="1730452"/>
          </a:xfrm>
          <a:prstGeom prst="frame">
            <a:avLst>
              <a:gd name="adj1" fmla="val 14087"/>
            </a:avLst>
          </a:prstGeom>
          <a:solidFill>
            <a:srgbClr val="009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Ø"/>
            </a:pPr>
            <a:r>
              <a:rPr lang="en-US" sz="2800" dirty="0">
                <a:solidFill>
                  <a:schemeClr val="tx1"/>
                </a:solidFill>
                <a:latin typeface="Trebuchet MS" panose="020B0703020202090204" pitchFamily="34" charset="0"/>
              </a:rPr>
              <a:t>T cell mediated</a:t>
            </a:r>
          </a:p>
          <a:p>
            <a:pPr marL="342900" indent="-342900">
              <a:buFont typeface="Wingdings" pitchFamily="2" charset="2"/>
              <a:buChar char="Ø"/>
            </a:pPr>
            <a:r>
              <a:rPr lang="en-US" sz="2800" dirty="0">
                <a:solidFill>
                  <a:schemeClr val="tx1"/>
                </a:solidFill>
                <a:latin typeface="Trebuchet MS" panose="020B0703020202090204" pitchFamily="34" charset="0"/>
              </a:rPr>
              <a:t>Permeable circulating factor</a:t>
            </a:r>
          </a:p>
          <a:p>
            <a:pPr marL="342900" indent="-342900">
              <a:buFont typeface="Wingdings" pitchFamily="2" charset="2"/>
              <a:buChar char="Ø"/>
            </a:pPr>
            <a:r>
              <a:rPr lang="en-US" sz="2800" dirty="0">
                <a:solidFill>
                  <a:schemeClr val="tx1"/>
                </a:solidFill>
                <a:latin typeface="Trebuchet MS" panose="020B0703020202090204" pitchFamily="34" charset="0"/>
              </a:rPr>
              <a:t>Genetics</a:t>
            </a:r>
          </a:p>
        </p:txBody>
      </p:sp>
      <p:sp>
        <p:nvSpPr>
          <p:cNvPr id="13" name="TextBox 12">
            <a:extLst>
              <a:ext uri="{FF2B5EF4-FFF2-40B4-BE49-F238E27FC236}">
                <a16:creationId xmlns:a16="http://schemas.microsoft.com/office/drawing/2014/main" id="{7696E88A-347E-25FB-C51E-A73D708C8839}"/>
              </a:ext>
            </a:extLst>
          </p:cNvPr>
          <p:cNvSpPr txBox="1"/>
          <p:nvPr/>
        </p:nvSpPr>
        <p:spPr>
          <a:xfrm>
            <a:off x="970017" y="6843689"/>
            <a:ext cx="10202463" cy="646331"/>
          </a:xfrm>
          <a:prstGeom prst="rect">
            <a:avLst/>
          </a:prstGeom>
          <a:noFill/>
          <a:ln w="25400">
            <a:solidFill>
              <a:schemeClr val="tx1"/>
            </a:solidFill>
          </a:ln>
        </p:spPr>
        <p:txBody>
          <a:bodyPr wrap="square" rtlCol="0">
            <a:spAutoFit/>
          </a:bodyPr>
          <a:lstStyle/>
          <a:p>
            <a:pPr algn="ctr"/>
            <a:r>
              <a:rPr lang="en-US" sz="4000" b="1" dirty="0">
                <a:solidFill>
                  <a:srgbClr val="22576A"/>
                </a:solidFill>
                <a:latin typeface="Trebuchet MS" panose="020B0703020202090204" pitchFamily="34" charset="0"/>
              </a:rPr>
              <a:t>Physiopathology remains UNKNOWN!</a:t>
            </a:r>
          </a:p>
        </p:txBody>
      </p:sp>
      <p:sp>
        <p:nvSpPr>
          <p:cNvPr id="14" name="Rectangle 13">
            <a:extLst>
              <a:ext uri="{FF2B5EF4-FFF2-40B4-BE49-F238E27FC236}">
                <a16:creationId xmlns:a16="http://schemas.microsoft.com/office/drawing/2014/main" id="{CDE45FDF-AB49-0BD1-EC50-C7ECC0A033E9}"/>
              </a:ext>
            </a:extLst>
          </p:cNvPr>
          <p:cNvSpPr/>
          <p:nvPr/>
        </p:nvSpPr>
        <p:spPr>
          <a:xfrm>
            <a:off x="970009" y="7811461"/>
            <a:ext cx="10202463" cy="625642"/>
          </a:xfrm>
          <a:prstGeom prst="rect">
            <a:avLst/>
          </a:prstGeom>
          <a:solidFill>
            <a:srgbClr val="009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rebuchet MS" panose="020B0703020202090204" pitchFamily="34" charset="0"/>
              </a:rPr>
              <a:t>PREVIOUS THEORIES</a:t>
            </a:r>
          </a:p>
        </p:txBody>
      </p:sp>
      <p:sp>
        <p:nvSpPr>
          <p:cNvPr id="15" name="Frame 14">
            <a:extLst>
              <a:ext uri="{FF2B5EF4-FFF2-40B4-BE49-F238E27FC236}">
                <a16:creationId xmlns:a16="http://schemas.microsoft.com/office/drawing/2014/main" id="{8957CC75-0687-6DFA-8E51-FB21A3D48D34}"/>
              </a:ext>
            </a:extLst>
          </p:cNvPr>
          <p:cNvSpPr/>
          <p:nvPr/>
        </p:nvSpPr>
        <p:spPr>
          <a:xfrm>
            <a:off x="970009" y="10488755"/>
            <a:ext cx="10202463" cy="2373626"/>
          </a:xfrm>
          <a:prstGeom prst="frame">
            <a:avLst>
              <a:gd name="adj1" fmla="val 12674"/>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ü"/>
            </a:pPr>
            <a:r>
              <a:rPr lang="en-US" sz="2800" dirty="0">
                <a:solidFill>
                  <a:schemeClr val="tx1"/>
                </a:solidFill>
                <a:latin typeface="Trebuchet MS" panose="020B0703020202090204" pitchFamily="34" charset="0"/>
              </a:rPr>
              <a:t>B cells mediated</a:t>
            </a:r>
          </a:p>
          <a:p>
            <a:pPr marL="285750" indent="-285750">
              <a:buFont typeface="Wingdings" pitchFamily="2" charset="2"/>
              <a:buChar char="ü"/>
            </a:pPr>
            <a:r>
              <a:rPr lang="en-US" sz="2800" dirty="0">
                <a:solidFill>
                  <a:schemeClr val="tx1"/>
                </a:solidFill>
                <a:latin typeface="Trebuchet MS" panose="020B0703020202090204" pitchFamily="34" charset="0"/>
              </a:rPr>
              <a:t>Anti-Nephrin antibodies</a:t>
            </a:r>
          </a:p>
          <a:p>
            <a:pPr marL="285750" indent="-285750">
              <a:buFont typeface="Wingdings" pitchFamily="2" charset="2"/>
              <a:buChar char="ü"/>
            </a:pPr>
            <a:r>
              <a:rPr lang="en-US" sz="2800" dirty="0">
                <a:solidFill>
                  <a:schemeClr val="tx1"/>
                </a:solidFill>
                <a:latin typeface="Trebuchet MS" panose="020B0703020202090204" pitchFamily="34" charset="0"/>
              </a:rPr>
              <a:t>Atypical B cells</a:t>
            </a:r>
          </a:p>
          <a:p>
            <a:pPr marL="285750" indent="-285750">
              <a:buFont typeface="Wingdings" pitchFamily="2" charset="2"/>
              <a:buChar char="ü"/>
            </a:pPr>
            <a:r>
              <a:rPr lang="en-US" sz="2800" dirty="0">
                <a:solidFill>
                  <a:schemeClr val="tx1"/>
                </a:solidFill>
                <a:latin typeface="Trebuchet MS" panose="020B0703020202090204" pitchFamily="34" charset="0"/>
              </a:rPr>
              <a:t>Genetics  </a:t>
            </a:r>
          </a:p>
        </p:txBody>
      </p:sp>
      <p:sp>
        <p:nvSpPr>
          <p:cNvPr id="16" name="Frame 15">
            <a:extLst>
              <a:ext uri="{FF2B5EF4-FFF2-40B4-BE49-F238E27FC236}">
                <a16:creationId xmlns:a16="http://schemas.microsoft.com/office/drawing/2014/main" id="{7F173E07-0DB2-5190-87E7-151C523F0618}"/>
              </a:ext>
            </a:extLst>
          </p:cNvPr>
          <p:cNvSpPr/>
          <p:nvPr/>
        </p:nvSpPr>
        <p:spPr>
          <a:xfrm>
            <a:off x="13211522" y="7220694"/>
            <a:ext cx="10202463" cy="5685700"/>
          </a:xfrm>
          <a:prstGeom prst="frame">
            <a:avLst>
              <a:gd name="adj1" fmla="val 447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600" b="1" dirty="0">
                <a:solidFill>
                  <a:schemeClr val="tx1"/>
                </a:solidFill>
                <a:latin typeface="Trebuchet MS" panose="020B0703020202090204" pitchFamily="34" charset="0"/>
              </a:rPr>
              <a:t>Childhood nephrotic syndrome (NS) </a:t>
            </a:r>
          </a:p>
          <a:p>
            <a:pPr algn="ctr"/>
            <a:r>
              <a:rPr lang="en-US" sz="2600" b="1" dirty="0">
                <a:solidFill>
                  <a:schemeClr val="tx1"/>
                </a:solidFill>
                <a:latin typeface="Trebuchet MS" panose="020B0703020202090204" pitchFamily="34" charset="0"/>
              </a:rPr>
              <a:t>according to steroid response (KDIGO Guidelines)</a:t>
            </a:r>
          </a:p>
          <a:p>
            <a:pPr algn="ctr"/>
            <a:endParaRPr lang="en-US" sz="2600" dirty="0">
              <a:solidFill>
                <a:schemeClr val="tx1"/>
              </a:solidFill>
              <a:latin typeface="Trebuchet MS" panose="020B0703020202090204" pitchFamily="34" charset="0"/>
            </a:endParaRPr>
          </a:p>
          <a:p>
            <a:pPr marL="342900" indent="-342900">
              <a:buFont typeface="Arial" panose="020B0604020202020204" pitchFamily="34" charset="0"/>
              <a:buChar char="•"/>
            </a:pPr>
            <a:r>
              <a:rPr lang="en-US" sz="2600" dirty="0">
                <a:solidFill>
                  <a:schemeClr val="tx1"/>
                </a:solidFill>
                <a:latin typeface="Trebuchet MS" panose="020B0703020202090204" pitchFamily="34" charset="0"/>
              </a:rPr>
              <a:t>Steroid sensitive NS (SSNS): Complete remission after 4 weeks of treatment with recommended dose of steroids.</a:t>
            </a:r>
          </a:p>
          <a:p>
            <a:pPr marL="342900" indent="-342900">
              <a:buFont typeface="Arial" panose="020B0604020202020204" pitchFamily="34" charset="0"/>
              <a:buChar char="•"/>
            </a:pPr>
            <a:r>
              <a:rPr lang="en-US" sz="2600" dirty="0">
                <a:solidFill>
                  <a:schemeClr val="tx1"/>
                </a:solidFill>
                <a:latin typeface="Trebuchet MS" panose="020B0703020202090204" pitchFamily="34" charset="0"/>
              </a:rPr>
              <a:t>Frequent relapsing NS (FRNS): More than 2 relapses within 6 months or more than 4 relapses within 12 months</a:t>
            </a:r>
          </a:p>
          <a:p>
            <a:pPr marL="342900" indent="-342900">
              <a:buFont typeface="Arial" panose="020B0604020202020204" pitchFamily="34" charset="0"/>
              <a:buChar char="•"/>
            </a:pPr>
            <a:r>
              <a:rPr lang="en-US" sz="2600" dirty="0">
                <a:solidFill>
                  <a:schemeClr val="tx1"/>
                </a:solidFill>
                <a:latin typeface="Trebuchet MS" panose="020B0703020202090204" pitchFamily="34" charset="0"/>
              </a:rPr>
              <a:t>Steroid dependent NS (SDNS): Two relapses while in steroid therapy or within 14 days of discontinuing steroid therapy</a:t>
            </a:r>
          </a:p>
          <a:p>
            <a:pPr marL="342900" indent="-342900">
              <a:buFont typeface="Arial" panose="020B0604020202020204" pitchFamily="34" charset="0"/>
              <a:buChar char="•"/>
            </a:pPr>
            <a:r>
              <a:rPr lang="en-US" sz="2600" dirty="0">
                <a:solidFill>
                  <a:schemeClr val="tx1"/>
                </a:solidFill>
                <a:latin typeface="Trebuchet MS" panose="020B0703020202090204" pitchFamily="34" charset="0"/>
              </a:rPr>
              <a:t>Steroid resistant NS (SRNS): Fail to achieve remission after 4 weeks of recommended steroid </a:t>
            </a:r>
          </a:p>
          <a:p>
            <a:r>
              <a:rPr lang="en-US" sz="2600" dirty="0">
                <a:solidFill>
                  <a:schemeClr val="tx1"/>
                </a:solidFill>
                <a:latin typeface="Trebuchet MS" panose="020B0703020202090204" pitchFamily="34" charset="0"/>
              </a:rPr>
              <a:t>    treatment</a:t>
            </a:r>
          </a:p>
          <a:p>
            <a:pPr marL="342900" indent="-342900">
              <a:buFont typeface="Arial" panose="020B0604020202020204" pitchFamily="34" charset="0"/>
              <a:buChar char="•"/>
            </a:pPr>
            <a:endParaRPr lang="en-US" sz="2600" dirty="0">
              <a:solidFill>
                <a:schemeClr val="tx1"/>
              </a:solidFill>
              <a:latin typeface="Trebuchet MS" panose="020B0703020202090204" pitchFamily="34" charset="0"/>
            </a:endParaRPr>
          </a:p>
        </p:txBody>
      </p:sp>
      <p:sp>
        <p:nvSpPr>
          <p:cNvPr id="17" name="Rectangle 16">
            <a:extLst>
              <a:ext uri="{FF2B5EF4-FFF2-40B4-BE49-F238E27FC236}">
                <a16:creationId xmlns:a16="http://schemas.microsoft.com/office/drawing/2014/main" id="{2D10A333-43D4-6788-9DE6-A0724C414134}"/>
              </a:ext>
            </a:extLst>
          </p:cNvPr>
          <p:cNvSpPr/>
          <p:nvPr/>
        </p:nvSpPr>
        <p:spPr>
          <a:xfrm>
            <a:off x="970009" y="10147610"/>
            <a:ext cx="10202463" cy="5798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rebuchet MS" panose="020B0703020202090204" pitchFamily="34" charset="0"/>
              </a:rPr>
              <a:t>NEW THEORIES</a:t>
            </a:r>
          </a:p>
        </p:txBody>
      </p:sp>
      <p:sp>
        <p:nvSpPr>
          <p:cNvPr id="18" name="Pentagon 17">
            <a:extLst>
              <a:ext uri="{FF2B5EF4-FFF2-40B4-BE49-F238E27FC236}">
                <a16:creationId xmlns:a16="http://schemas.microsoft.com/office/drawing/2014/main" id="{4284C366-E198-C3BD-4999-C1CE85D251D6}"/>
              </a:ext>
            </a:extLst>
          </p:cNvPr>
          <p:cNvSpPr/>
          <p:nvPr/>
        </p:nvSpPr>
        <p:spPr>
          <a:xfrm rot="5400000">
            <a:off x="9319881" y="9852035"/>
            <a:ext cx="1732548" cy="969773"/>
          </a:xfrm>
          <a:prstGeom prst="homePlate">
            <a:avLst/>
          </a:prstGeom>
          <a:gradFill flip="none" rotWithShape="1">
            <a:gsLst>
              <a:gs pos="0">
                <a:srgbClr val="0093FF"/>
              </a:gs>
              <a:gs pos="55000">
                <a:schemeClr val="accent1">
                  <a:lumMod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6" name="Image" descr="Image">
            <a:extLst>
              <a:ext uri="{FF2B5EF4-FFF2-40B4-BE49-F238E27FC236}">
                <a16:creationId xmlns:a16="http://schemas.microsoft.com/office/drawing/2014/main" id="{56F93982-7890-5842-B292-8C1C5ADA35B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19" name="TextBox 18">
            <a:extLst>
              <a:ext uri="{FF2B5EF4-FFF2-40B4-BE49-F238E27FC236}">
                <a16:creationId xmlns:a16="http://schemas.microsoft.com/office/drawing/2014/main" id="{F7038E71-47AC-A7CE-FA47-7D23FF77A3E9}"/>
              </a:ext>
            </a:extLst>
          </p:cNvPr>
          <p:cNvSpPr txBox="1"/>
          <p:nvPr/>
        </p:nvSpPr>
        <p:spPr>
          <a:xfrm>
            <a:off x="10845258" y="4825663"/>
            <a:ext cx="4405918" cy="1569660"/>
          </a:xfrm>
          <a:prstGeom prst="rect">
            <a:avLst/>
          </a:prstGeom>
          <a:noFill/>
        </p:spPr>
        <p:txBody>
          <a:bodyPr wrap="square" rtlCol="0">
            <a:spAutoFit/>
          </a:bodyPr>
          <a:lstStyle/>
          <a:p>
            <a:pPr algn="ctr"/>
            <a:r>
              <a:rPr lang="en-US" sz="3200" b="1" dirty="0">
                <a:solidFill>
                  <a:schemeClr val="accent1"/>
                </a:solidFill>
                <a:latin typeface="Chalkduster" panose="03050602040202020205" pitchFamily="66" charset="77"/>
              </a:rPr>
              <a:t>C </a:t>
            </a:r>
            <a:r>
              <a:rPr lang="en-US" sz="3200" b="1" dirty="0">
                <a:solidFill>
                  <a:schemeClr val="accent3">
                    <a:lumMod val="75000"/>
                  </a:schemeClr>
                </a:solidFill>
                <a:latin typeface="Chalkduster" panose="03050602040202020205" pitchFamily="66" charset="77"/>
              </a:rPr>
              <a:t>h </a:t>
            </a:r>
            <a:r>
              <a:rPr lang="en-US" sz="3200" b="1" dirty="0">
                <a:solidFill>
                  <a:schemeClr val="accent5"/>
                </a:solidFill>
                <a:latin typeface="Chalkduster" panose="03050602040202020205" pitchFamily="66" charset="77"/>
              </a:rPr>
              <a:t>I </a:t>
            </a:r>
            <a:r>
              <a:rPr lang="en-US" sz="3200" b="1" dirty="0">
                <a:solidFill>
                  <a:schemeClr val="accent6">
                    <a:lumMod val="75000"/>
                  </a:schemeClr>
                </a:solidFill>
                <a:latin typeface="Chalkduster" panose="03050602040202020205" pitchFamily="66" charset="77"/>
              </a:rPr>
              <a:t>l </a:t>
            </a:r>
            <a:r>
              <a:rPr lang="en-US" sz="3200" b="1" dirty="0">
                <a:solidFill>
                  <a:srgbClr val="FF891B"/>
                </a:solidFill>
                <a:latin typeface="Chalkduster" panose="03050602040202020205" pitchFamily="66" charset="77"/>
              </a:rPr>
              <a:t>d </a:t>
            </a:r>
            <a:r>
              <a:rPr lang="en-US" sz="3200" b="1" dirty="0">
                <a:solidFill>
                  <a:schemeClr val="accent2">
                    <a:lumMod val="75000"/>
                  </a:schemeClr>
                </a:solidFill>
                <a:latin typeface="Chalkduster" panose="03050602040202020205" pitchFamily="66" charset="77"/>
              </a:rPr>
              <a:t>r </a:t>
            </a:r>
            <a:r>
              <a:rPr lang="en-US" sz="3200" b="1" dirty="0">
                <a:solidFill>
                  <a:srgbClr val="002060"/>
                </a:solidFill>
                <a:latin typeface="Chalkduster" panose="03050602040202020205" pitchFamily="66" charset="77"/>
              </a:rPr>
              <a:t>e </a:t>
            </a:r>
            <a:r>
              <a:rPr lang="en-US" sz="3200" b="1" dirty="0">
                <a:solidFill>
                  <a:schemeClr val="accent5">
                    <a:lumMod val="75000"/>
                  </a:schemeClr>
                </a:solidFill>
                <a:latin typeface="Chalkduster" panose="03050602040202020205" pitchFamily="66" charset="77"/>
              </a:rPr>
              <a:t>n</a:t>
            </a:r>
            <a:r>
              <a:rPr lang="en-US" sz="3200" b="1" dirty="0">
                <a:latin typeface="Chalkduster" panose="03050602040202020205" pitchFamily="66" charset="77"/>
              </a:rPr>
              <a:t> </a:t>
            </a:r>
          </a:p>
          <a:p>
            <a:pPr algn="ctr"/>
            <a:r>
              <a:rPr lang="en-US" sz="3200" b="1" dirty="0">
                <a:latin typeface="Chalkduster" panose="03050602040202020205" pitchFamily="66" charset="77"/>
              </a:rPr>
              <a:t>1-12 years</a:t>
            </a:r>
          </a:p>
          <a:p>
            <a:pPr algn="ctr"/>
            <a:r>
              <a:rPr lang="en-US" sz="3200" b="1" dirty="0">
                <a:latin typeface="Chalkduster" panose="03050602040202020205" pitchFamily="66" charset="77"/>
              </a:rPr>
              <a:t>(could be older)</a:t>
            </a:r>
          </a:p>
        </p:txBody>
      </p:sp>
    </p:spTree>
    <p:extLst>
      <p:ext uri="{BB962C8B-B14F-4D97-AF65-F5344CB8AC3E}">
        <p14:creationId xmlns:p14="http://schemas.microsoft.com/office/powerpoint/2010/main" val="416878517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6646FE24-4E50-4E21-2E18-D904B9720894}"/>
            </a:ext>
          </a:extLst>
        </p:cNvPr>
        <p:cNvGrpSpPr/>
        <p:nvPr/>
      </p:nvGrpSpPr>
      <p:grpSpPr>
        <a:xfrm>
          <a:off x="0" y="0"/>
          <a:ext cx="0" cy="0"/>
          <a:chOff x="0" y="0"/>
          <a:chExt cx="0" cy="0"/>
        </a:xfrm>
      </p:grpSpPr>
      <p:pic>
        <p:nvPicPr>
          <p:cNvPr id="3" name="Picture 2" descr="A diagram of a child's syndrome&#10;&#10;Description automatically generated">
            <a:extLst>
              <a:ext uri="{FF2B5EF4-FFF2-40B4-BE49-F238E27FC236}">
                <a16:creationId xmlns:a16="http://schemas.microsoft.com/office/drawing/2014/main" id="{3E5147BC-B238-4F04-303B-413179BAC7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17" y="0"/>
            <a:ext cx="24372767" cy="13716000"/>
          </a:xfrm>
          <a:prstGeom prst="rect">
            <a:avLst/>
          </a:prstGeom>
        </p:spPr>
      </p:pic>
    </p:spTree>
    <p:extLst>
      <p:ext uri="{BB962C8B-B14F-4D97-AF65-F5344CB8AC3E}">
        <p14:creationId xmlns:p14="http://schemas.microsoft.com/office/powerpoint/2010/main" val="5076701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4ADCC60-8F38-E258-B130-168A7C8FC783}"/>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0135FEBF-31A7-3F54-E30F-69619A76E43E}"/>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B0C3C618-B2D1-2744-1DCE-DF47EBFA1E0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2CDC4725-9A7A-9358-CF93-EC96265274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pic>
        <p:nvPicPr>
          <p:cNvPr id="2" name="Picture 2" descr="https://lh7-rt.googleusercontent.com/docsz/AD_4nXdjRv6sdHyS8GWDgmHgEMl8PtqUbnyZ6y2-bDUEpGBmiL5EnvjgPm-ZBsv8oixnecfNotOiOon7FgHejskrL76568rJaceYQGwQE3YDiko1H2urLpz5cSUA5l00vBC1iqRZy_4G?key=kWDzvpz38urg39MqOyKsrg">
            <a:extLst>
              <a:ext uri="{FF2B5EF4-FFF2-40B4-BE49-F238E27FC236}">
                <a16:creationId xmlns:a16="http://schemas.microsoft.com/office/drawing/2014/main" id="{0DECAAF3-C905-3389-BF38-2CE8E0B6FE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15966" y="2327474"/>
            <a:ext cx="11168169" cy="8877263"/>
          </a:xfrm>
          <a:prstGeom prst="rect">
            <a:avLst/>
          </a:prstGeom>
          <a:noFill/>
          <a:ln w="38100">
            <a:solidFill>
              <a:srgbClr val="2668A0"/>
            </a:solidFill>
          </a:ln>
          <a:effectLst>
            <a:outerShdw blurRad="50800" dist="177800" dir="2700000" algn="tl" rotWithShape="0">
              <a:srgbClr val="2668A0">
                <a:alpha val="40000"/>
              </a:srgbClr>
            </a:outerShdw>
          </a:effectLst>
          <a:extLst>
            <a:ext uri="{909E8E84-426E-40DD-AFC4-6F175D3DCCD1}">
              <a14:hiddenFill xmlns:a14="http://schemas.microsoft.com/office/drawing/2010/main">
                <a:solidFill>
                  <a:srgbClr val="FFFFFF"/>
                </a:solidFill>
              </a14:hiddenFill>
            </a:ext>
          </a:extLst>
        </p:spPr>
      </p:pic>
      <p:sp>
        <p:nvSpPr>
          <p:cNvPr id="3" name="Google Shape;90;g3319ecbe5f9_0_8">
            <a:extLst>
              <a:ext uri="{FF2B5EF4-FFF2-40B4-BE49-F238E27FC236}">
                <a16:creationId xmlns:a16="http://schemas.microsoft.com/office/drawing/2014/main" id="{82DC293E-9116-ED75-D205-F9FAFE43C110}"/>
              </a:ext>
            </a:extLst>
          </p:cNvPr>
          <p:cNvSpPr txBox="1"/>
          <p:nvPr/>
        </p:nvSpPr>
        <p:spPr>
          <a:xfrm>
            <a:off x="10599671" y="523274"/>
            <a:ext cx="13800761" cy="1804200"/>
          </a:xfrm>
          <a:prstGeom prst="rect">
            <a:avLst/>
          </a:prstGeom>
          <a:noFill/>
          <a:ln>
            <a:noFill/>
          </a:ln>
        </p:spPr>
        <p:txBody>
          <a:bodyPr spcFirstLastPara="1" wrap="square" lIns="91425" tIns="91425" rIns="91425" bIns="91425" anchor="ctr" anchorCtr="0">
            <a:noAutofit/>
          </a:bodyPr>
          <a:lstStyle/>
          <a:p>
            <a:pPr lvl="0"/>
            <a:r>
              <a:rPr lang="en-US" sz="6600" b="1" dirty="0">
                <a:solidFill>
                  <a:srgbClr val="2668A0"/>
                </a:solidFill>
                <a:latin typeface="Trebuchet MS" panose="020B0703020202090204" pitchFamily="34" charset="0"/>
              </a:rPr>
              <a:t>Novel Drugs for Hypertension</a:t>
            </a:r>
            <a:endParaRPr sz="6600" b="1" dirty="0">
              <a:solidFill>
                <a:srgbClr val="2668A0"/>
              </a:solidFill>
              <a:latin typeface="Trebuchet MS" panose="020B0703020202090204" pitchFamily="34" charset="0"/>
            </a:endParaRPr>
          </a:p>
        </p:txBody>
      </p:sp>
      <p:sp>
        <p:nvSpPr>
          <p:cNvPr id="5" name="Rectangle 4">
            <a:extLst>
              <a:ext uri="{FF2B5EF4-FFF2-40B4-BE49-F238E27FC236}">
                <a16:creationId xmlns:a16="http://schemas.microsoft.com/office/drawing/2014/main" id="{CE289134-3260-47A1-B17F-65F330D6293D}"/>
              </a:ext>
            </a:extLst>
          </p:cNvPr>
          <p:cNvSpPr/>
          <p:nvPr/>
        </p:nvSpPr>
        <p:spPr>
          <a:xfrm>
            <a:off x="3575987" y="5616667"/>
            <a:ext cx="8935681" cy="535531"/>
          </a:xfrm>
          <a:prstGeom prst="rect">
            <a:avLst/>
          </a:prstGeom>
        </p:spPr>
        <p:txBody>
          <a:bodyPr wrap="square">
            <a:spAutoFit/>
          </a:bodyPr>
          <a:lstStyle/>
          <a:p>
            <a:r>
              <a:rPr lang="en-US" sz="3200" dirty="0"/>
              <a:t> </a:t>
            </a:r>
          </a:p>
        </p:txBody>
      </p:sp>
      <p:sp>
        <p:nvSpPr>
          <p:cNvPr id="6" name="Rectangle 5">
            <a:extLst>
              <a:ext uri="{FF2B5EF4-FFF2-40B4-BE49-F238E27FC236}">
                <a16:creationId xmlns:a16="http://schemas.microsoft.com/office/drawing/2014/main" id="{91320751-8585-4E8A-9839-90BADEAC48BB}"/>
              </a:ext>
            </a:extLst>
          </p:cNvPr>
          <p:cNvSpPr/>
          <p:nvPr/>
        </p:nvSpPr>
        <p:spPr>
          <a:xfrm>
            <a:off x="1232354" y="1225689"/>
            <a:ext cx="9299806" cy="6075509"/>
          </a:xfrm>
          <a:prstGeom prst="rect">
            <a:avLst/>
          </a:prstGeom>
        </p:spPr>
        <p:txBody>
          <a:bodyPr wrap="square">
            <a:spAutoFit/>
          </a:bodyPr>
          <a:lstStyle/>
          <a:p>
            <a:pPr algn="l" fontAlgn="base"/>
            <a:r>
              <a:rPr lang="en-US" sz="3600" b="1" dirty="0">
                <a:latin typeface="Trebuchet MS" panose="020B0603020202020204" pitchFamily="34" charset="0"/>
              </a:rPr>
              <a:t>Definition</a:t>
            </a:r>
            <a:r>
              <a:rPr lang="en-US" sz="3600" dirty="0">
                <a:latin typeface="Trebuchet MS" panose="020B0603020202020204" pitchFamily="34" charset="0"/>
              </a:rPr>
              <a:t>​</a:t>
            </a:r>
          </a:p>
          <a:p>
            <a:pPr marL="571500" indent="-571500" algn="l" fontAlgn="base">
              <a:buFont typeface="Arial" panose="020B0604020202020204" pitchFamily="34" charset="0"/>
              <a:buChar char="•"/>
            </a:pPr>
            <a:r>
              <a:rPr lang="en-US" sz="3600" dirty="0">
                <a:latin typeface="Trebuchet MS" panose="020B0603020202020204" pitchFamily="34" charset="0"/>
              </a:rPr>
              <a:t>Blood pressure remains above goal despite concurrent use of ≥3 anti-hypertensive agents of different classes​</a:t>
            </a:r>
          </a:p>
          <a:p>
            <a:pPr marL="571500" indent="-571500" algn="l" fontAlgn="base">
              <a:buFont typeface="Arial" panose="020B0604020202020204" pitchFamily="34" charset="0"/>
              <a:buChar char="•"/>
            </a:pPr>
            <a:r>
              <a:rPr lang="en-US" sz="3600" dirty="0">
                <a:latin typeface="Trebuchet MS" panose="020B0603020202020204" pitchFamily="34" charset="0"/>
              </a:rPr>
              <a:t>If tolerated – one of the agents should be a diuretic</a:t>
            </a:r>
          </a:p>
          <a:p>
            <a:pPr marL="571500" indent="-571500" algn="l" fontAlgn="base">
              <a:buFont typeface="Arial" panose="020B0604020202020204" pitchFamily="34" charset="0"/>
              <a:buChar char="•"/>
            </a:pPr>
            <a:r>
              <a:rPr lang="en-US" sz="3600" dirty="0">
                <a:latin typeface="Trebuchet MS" panose="020B0603020202020204" pitchFamily="34" charset="0"/>
              </a:rPr>
              <a:t>All agents should be prescribed at maximum recommended (or maximally tolerated) anti-hypertensive doses​</a:t>
            </a:r>
          </a:p>
          <a:p>
            <a:pPr algn="l" fontAlgn="base"/>
            <a:r>
              <a:rPr lang="en-US" sz="3600" dirty="0">
                <a:latin typeface="Trebuchet MS" panose="020B0603020202020204" pitchFamily="34" charset="0"/>
              </a:rPr>
              <a:t>                   OR​</a:t>
            </a:r>
          </a:p>
          <a:p>
            <a:pPr marL="571500" indent="-571500" algn="l" fontAlgn="base">
              <a:buFont typeface="Arial" panose="020B0604020202020204" pitchFamily="34" charset="0"/>
              <a:buChar char="•"/>
            </a:pPr>
            <a:r>
              <a:rPr lang="en-US" sz="3600" dirty="0">
                <a:latin typeface="Trebuchet MS" panose="020B0603020202020204" pitchFamily="34" charset="0"/>
              </a:rPr>
              <a:t>Blood pressure controlled with ≥4 medications – also is considered resistant​</a:t>
            </a:r>
          </a:p>
        </p:txBody>
      </p:sp>
      <p:sp>
        <p:nvSpPr>
          <p:cNvPr id="7" name="Rectangle 6">
            <a:extLst>
              <a:ext uri="{FF2B5EF4-FFF2-40B4-BE49-F238E27FC236}">
                <a16:creationId xmlns:a16="http://schemas.microsoft.com/office/drawing/2014/main" id="{CEC09768-E6DE-4B4A-B226-B31F4F901920}"/>
              </a:ext>
            </a:extLst>
          </p:cNvPr>
          <p:cNvSpPr/>
          <p:nvPr/>
        </p:nvSpPr>
        <p:spPr>
          <a:xfrm>
            <a:off x="1299865" y="7823978"/>
            <a:ext cx="12192000" cy="5189113"/>
          </a:xfrm>
          <a:prstGeom prst="rect">
            <a:avLst/>
          </a:prstGeom>
        </p:spPr>
        <p:txBody>
          <a:bodyPr>
            <a:spAutoFit/>
          </a:bodyPr>
          <a:lstStyle/>
          <a:p>
            <a:pPr algn="l"/>
            <a:r>
              <a:rPr lang="en-US" sz="3200" b="1" dirty="0">
                <a:latin typeface="Trebuchet MS" panose="020B0603020202020204" pitchFamily="34" charset="0"/>
              </a:rPr>
              <a:t>Evaluate for other contributors to hypertension</a:t>
            </a:r>
          </a:p>
          <a:p>
            <a:pPr marL="285750" indent="-285750" algn="l">
              <a:buFont typeface="Arial" panose="020B0604020202020204" pitchFamily="34" charset="0"/>
              <a:buChar char="•"/>
            </a:pPr>
            <a:r>
              <a:rPr lang="en-US" sz="2800" dirty="0">
                <a:latin typeface="Trebuchet MS" panose="020B0603020202020204" pitchFamily="34" charset="0"/>
              </a:rPr>
              <a:t>Untreated obstructive sleep apnea​</a:t>
            </a:r>
          </a:p>
          <a:p>
            <a:pPr marL="285750" indent="-285750" algn="l">
              <a:buFont typeface="Arial" panose="020B0604020202020204" pitchFamily="34" charset="0"/>
              <a:buChar char="•"/>
            </a:pPr>
            <a:r>
              <a:rPr lang="en-US" sz="2800" dirty="0">
                <a:latin typeface="Trebuchet MS" panose="020B0603020202020204" pitchFamily="34" charset="0"/>
              </a:rPr>
              <a:t>Hormone dysregulation​</a:t>
            </a:r>
          </a:p>
          <a:p>
            <a:pPr marL="285750" indent="-285750" algn="l">
              <a:buFont typeface="Arial" panose="020B0604020202020204" pitchFamily="34" charset="0"/>
              <a:buChar char="•"/>
            </a:pPr>
            <a:r>
              <a:rPr lang="en-US" sz="2800" dirty="0">
                <a:latin typeface="Trebuchet MS" panose="020B0603020202020204" pitchFamily="34" charset="0"/>
              </a:rPr>
              <a:t>Hyperaldosteronism​</a:t>
            </a:r>
          </a:p>
          <a:p>
            <a:pPr marL="285750" indent="-285750" algn="l">
              <a:buFont typeface="Arial" panose="020B0604020202020204" pitchFamily="34" charset="0"/>
              <a:buChar char="•"/>
            </a:pPr>
            <a:r>
              <a:rPr lang="en-US" sz="2800" dirty="0">
                <a:latin typeface="Trebuchet MS" panose="020B0603020202020204" pitchFamily="34" charset="0"/>
              </a:rPr>
              <a:t>Thyroid disease (hypo/hyperthyroidism)​</a:t>
            </a:r>
          </a:p>
          <a:p>
            <a:pPr marL="285750" indent="-285750" algn="l">
              <a:buFont typeface="Arial" panose="020B0604020202020204" pitchFamily="34" charset="0"/>
              <a:buChar char="•"/>
            </a:pPr>
            <a:r>
              <a:rPr lang="en-US" sz="2800" dirty="0">
                <a:latin typeface="Trebuchet MS" panose="020B0603020202020204" pitchFamily="34" charset="0"/>
              </a:rPr>
              <a:t>Pheochromocytoma / paraganglioma​</a:t>
            </a:r>
          </a:p>
          <a:p>
            <a:pPr marL="285750" indent="-285750" algn="l">
              <a:buFont typeface="Arial" panose="020B0604020202020204" pitchFamily="34" charset="0"/>
              <a:buChar char="•"/>
            </a:pPr>
            <a:r>
              <a:rPr lang="en-US" sz="2800" dirty="0">
                <a:latin typeface="Trebuchet MS" panose="020B0603020202020204" pitchFamily="34" charset="0"/>
              </a:rPr>
              <a:t>Hypercortisolism (Cushing syndrome)​</a:t>
            </a:r>
          </a:p>
          <a:p>
            <a:pPr marL="285750" indent="-285750" algn="l">
              <a:buFont typeface="Arial" panose="020B0604020202020204" pitchFamily="34" charset="0"/>
              <a:buChar char="•"/>
            </a:pPr>
            <a:r>
              <a:rPr lang="en-US" sz="2800" dirty="0">
                <a:latin typeface="Trebuchet MS" panose="020B0603020202020204" pitchFamily="34" charset="0"/>
              </a:rPr>
              <a:t>Apparent mineralocorticoid excess​</a:t>
            </a:r>
          </a:p>
          <a:p>
            <a:pPr marL="285750" indent="-285750" algn="l">
              <a:buFont typeface="Arial" panose="020B0604020202020204" pitchFamily="34" charset="0"/>
              <a:buChar char="•"/>
            </a:pPr>
            <a:r>
              <a:rPr lang="en-US" sz="2800" dirty="0">
                <a:latin typeface="Trebuchet MS" panose="020B0603020202020204" pitchFamily="34" charset="0"/>
              </a:rPr>
              <a:t>Volume overload​</a:t>
            </a:r>
          </a:p>
          <a:p>
            <a:pPr marL="285750" indent="-285750" algn="l">
              <a:buFont typeface="Arial" panose="020B0604020202020204" pitchFamily="34" charset="0"/>
              <a:buChar char="•"/>
            </a:pPr>
            <a:r>
              <a:rPr lang="en-US" sz="2800" dirty="0">
                <a:latin typeface="Trebuchet MS" panose="020B0603020202020204" pitchFamily="34" charset="0"/>
              </a:rPr>
              <a:t>Aortic coarctation​</a:t>
            </a:r>
          </a:p>
          <a:p>
            <a:pPr marL="285750" indent="-285750" algn="l">
              <a:buFont typeface="Arial" panose="020B0604020202020204" pitchFamily="34" charset="0"/>
              <a:buChar char="•"/>
            </a:pPr>
            <a:r>
              <a:rPr lang="en-US" sz="2800" dirty="0">
                <a:latin typeface="Trebuchet MS" panose="020B0603020202020204" pitchFamily="34" charset="0"/>
              </a:rPr>
              <a:t>Renal artery stenosis​</a:t>
            </a:r>
          </a:p>
          <a:p>
            <a:pPr marL="285750" indent="-285750" algn="l">
              <a:buFont typeface="Arial" panose="020B0604020202020204" pitchFamily="34" charset="0"/>
              <a:buChar char="•"/>
            </a:pPr>
            <a:r>
              <a:rPr lang="en-US" sz="2800" dirty="0">
                <a:latin typeface="Trebuchet MS" panose="020B0603020202020204" pitchFamily="34" charset="0"/>
              </a:rPr>
              <a:t>Fibromuscular muscular dysplasia – 10-25% of RAS​</a:t>
            </a:r>
          </a:p>
          <a:p>
            <a:pPr marL="285750" indent="-285750" algn="l">
              <a:buFont typeface="Arial" panose="020B0604020202020204" pitchFamily="34" charset="0"/>
              <a:buChar char="•"/>
            </a:pPr>
            <a:r>
              <a:rPr lang="en-US" sz="2800" dirty="0">
                <a:latin typeface="Trebuchet MS" panose="020B0603020202020204" pitchFamily="34" charset="0"/>
              </a:rPr>
              <a:t>Atherosclerotic disease</a:t>
            </a:r>
          </a:p>
        </p:txBody>
      </p:sp>
    </p:spTree>
    <p:extLst>
      <p:ext uri="{BB962C8B-B14F-4D97-AF65-F5344CB8AC3E}">
        <p14:creationId xmlns:p14="http://schemas.microsoft.com/office/powerpoint/2010/main" val="317541981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33B2783D-1D49-2ACB-D98E-8E4DF3360CFD}"/>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B9D96777-7E81-4B40-4022-1D26B5FB2C07}"/>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C4028EFB-654A-BC74-6CC0-C4734596748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27108102-CD63-A68C-5D62-70A21DCD46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470;p67">
            <a:extLst>
              <a:ext uri="{FF2B5EF4-FFF2-40B4-BE49-F238E27FC236}">
                <a16:creationId xmlns:a16="http://schemas.microsoft.com/office/drawing/2014/main" id="{5B0BF058-3D86-8E88-24FD-A4849C02311B}"/>
              </a:ext>
            </a:extLst>
          </p:cNvPr>
          <p:cNvSpPr/>
          <p:nvPr/>
        </p:nvSpPr>
        <p:spPr>
          <a:xfrm>
            <a:off x="578224" y="11634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Minimal Change Disease Relapse</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Road with signs on it&#10;&#10;Description automatically generated">
            <a:extLst>
              <a:ext uri="{FF2B5EF4-FFF2-40B4-BE49-F238E27FC236}">
                <a16:creationId xmlns:a16="http://schemas.microsoft.com/office/drawing/2014/main" id="{A8B4AC11-0B43-50FF-5590-F5CD52E281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1080" y="2426545"/>
            <a:ext cx="13721839" cy="9144000"/>
          </a:xfrm>
          <a:prstGeom prst="rect">
            <a:avLst/>
          </a:prstGeom>
          <a:ln w="38100">
            <a:solidFill>
              <a:srgbClr val="15325D"/>
            </a:solidFill>
          </a:ln>
        </p:spPr>
      </p:pic>
    </p:spTree>
    <p:extLst>
      <p:ext uri="{BB962C8B-B14F-4D97-AF65-F5344CB8AC3E}">
        <p14:creationId xmlns:p14="http://schemas.microsoft.com/office/powerpoint/2010/main" val="303721732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FFD6AB3F-FC5A-CFD9-D6BE-8E4662BCA251}"/>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9E7B7D64-1F3A-0F39-EDC5-0B6E6C327CE5}"/>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E24219D7-C56D-0390-73C2-11FDA1323D00}"/>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2" name="Title 1">
            <a:extLst>
              <a:ext uri="{FF2B5EF4-FFF2-40B4-BE49-F238E27FC236}">
                <a16:creationId xmlns:a16="http://schemas.microsoft.com/office/drawing/2014/main" id="{DC6D3588-7EE3-8509-38B3-69D16C5F5A50}"/>
              </a:ext>
            </a:extLst>
          </p:cNvPr>
          <p:cNvSpPr>
            <a:spLocks noGrp="1"/>
          </p:cNvSpPr>
          <p:nvPr>
            <p:ph type="title"/>
          </p:nvPr>
        </p:nvSpPr>
        <p:spPr>
          <a:xfrm>
            <a:off x="3681664" y="1191267"/>
            <a:ext cx="16350791" cy="1232298"/>
          </a:xfrm>
        </p:spPr>
        <p:txBody>
          <a:bodyPr>
            <a:normAutofit/>
          </a:bodyPr>
          <a:lstStyle/>
          <a:p>
            <a:r>
              <a:rPr lang="en-US" b="1" dirty="0">
                <a:solidFill>
                  <a:srgbClr val="2668A0"/>
                </a:solidFill>
                <a:latin typeface="Trebuchet MS" panose="020B0703020202090204" pitchFamily="34" charset="0"/>
              </a:rPr>
              <a:t>Minimal Change Disease Relapse</a:t>
            </a:r>
          </a:p>
        </p:txBody>
      </p:sp>
      <p:sp>
        <p:nvSpPr>
          <p:cNvPr id="3" name="Rounded Rectangle 2">
            <a:extLst>
              <a:ext uri="{FF2B5EF4-FFF2-40B4-BE49-F238E27FC236}">
                <a16:creationId xmlns:a16="http://schemas.microsoft.com/office/drawing/2014/main" id="{1F35079B-7002-7A13-52E1-E93FF2CB7794}"/>
              </a:ext>
            </a:extLst>
          </p:cNvPr>
          <p:cNvSpPr/>
          <p:nvPr/>
        </p:nvSpPr>
        <p:spPr>
          <a:xfrm>
            <a:off x="1227221" y="2501268"/>
            <a:ext cx="8566484" cy="842210"/>
          </a:xfrm>
          <a:prstGeom prst="roundRect">
            <a:avLst/>
          </a:prstGeom>
          <a:solidFill>
            <a:srgbClr val="F36D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rebuchet MS" panose="020B0703020202090204" pitchFamily="34" charset="0"/>
              </a:rPr>
              <a:t>Initial treatment </a:t>
            </a:r>
          </a:p>
        </p:txBody>
      </p:sp>
      <p:sp>
        <p:nvSpPr>
          <p:cNvPr id="4" name="Rounded Rectangle 3">
            <a:extLst>
              <a:ext uri="{FF2B5EF4-FFF2-40B4-BE49-F238E27FC236}">
                <a16:creationId xmlns:a16="http://schemas.microsoft.com/office/drawing/2014/main" id="{778C2E7C-9E36-8E17-3371-B518FAC643DA}"/>
              </a:ext>
            </a:extLst>
          </p:cNvPr>
          <p:cNvSpPr/>
          <p:nvPr/>
        </p:nvSpPr>
        <p:spPr>
          <a:xfrm>
            <a:off x="1035676" y="8745186"/>
            <a:ext cx="8758029" cy="4105642"/>
          </a:xfrm>
          <a:prstGeom prst="roundRect">
            <a:avLst/>
          </a:prstGeom>
          <a:noFill/>
          <a:ln w="127000">
            <a:solidFill>
              <a:srgbClr val="009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0" i="0" u="none" strike="noStrike" dirty="0">
                <a:solidFill>
                  <a:srgbClr val="000000"/>
                </a:solidFill>
                <a:effectLst/>
                <a:latin typeface="Trebuchet MS" panose="020B0703020202090204" pitchFamily="34" charset="0"/>
              </a:rPr>
              <a:t>Prednisone or prednisolone:</a:t>
            </a:r>
          </a:p>
          <a:p>
            <a:pPr marL="457200" indent="-457200">
              <a:buFont typeface="Wingdings" pitchFamily="2" charset="2"/>
              <a:buChar char="ü"/>
            </a:pPr>
            <a:r>
              <a:rPr lang="en-GB" sz="2800" b="0" i="0" u="none" strike="noStrike" dirty="0">
                <a:solidFill>
                  <a:srgbClr val="000000"/>
                </a:solidFill>
                <a:effectLst/>
                <a:latin typeface="Trebuchet MS" panose="020B0703020202090204" pitchFamily="34" charset="0"/>
              </a:rPr>
              <a:t>60 mg/m</a:t>
            </a:r>
            <a:r>
              <a:rPr lang="en-GB" sz="2800" b="0" i="0" u="none" strike="noStrike" baseline="30000" dirty="0">
                <a:solidFill>
                  <a:srgbClr val="000000"/>
                </a:solidFill>
                <a:effectLst/>
                <a:latin typeface="Trebuchet MS" panose="020B0703020202090204" pitchFamily="34" charset="0"/>
              </a:rPr>
              <a:t>2</a:t>
            </a:r>
            <a:r>
              <a:rPr lang="en-GB" sz="2800" b="0" i="0" u="none" strike="noStrike" dirty="0">
                <a:solidFill>
                  <a:srgbClr val="000000"/>
                </a:solidFill>
                <a:effectLst/>
                <a:latin typeface="Trebuchet MS" panose="020B0703020202090204" pitchFamily="34" charset="0"/>
              </a:rPr>
              <a:t>/day or 2 mg/kg/day (maximum 60 mg/day) until the child remits completely for more than ≥3 days.</a:t>
            </a:r>
          </a:p>
          <a:p>
            <a:pPr marL="457200" indent="-457200">
              <a:buFont typeface="Wingdings" pitchFamily="2" charset="2"/>
              <a:buChar char="ü"/>
            </a:pPr>
            <a:r>
              <a:rPr lang="en-GB" sz="2800" b="0" i="0" u="none" strike="noStrike" dirty="0">
                <a:solidFill>
                  <a:srgbClr val="000000"/>
                </a:solidFill>
                <a:effectLst/>
                <a:latin typeface="Trebuchet MS" panose="020B0703020202090204" pitchFamily="34" charset="0"/>
              </a:rPr>
              <a:t>After achieving complete remission, reduce dose  to 40 mg/m</a:t>
            </a:r>
            <a:r>
              <a:rPr lang="en-GB" sz="2800" b="0" i="0" u="none" strike="noStrike" baseline="30000" dirty="0">
                <a:solidFill>
                  <a:srgbClr val="000000"/>
                </a:solidFill>
                <a:effectLst/>
                <a:latin typeface="Trebuchet MS" panose="020B0703020202090204" pitchFamily="34" charset="0"/>
              </a:rPr>
              <a:t>2</a:t>
            </a:r>
            <a:r>
              <a:rPr lang="en-GB" sz="2800" b="0" i="0" u="none" strike="noStrike" dirty="0">
                <a:solidFill>
                  <a:srgbClr val="000000"/>
                </a:solidFill>
                <a:effectLst/>
                <a:latin typeface="Trebuchet MS" panose="020B0703020202090204" pitchFamily="34" charset="0"/>
              </a:rPr>
              <a:t> or 1.5 mg/kg (maximum 50 mg) on alternate days for ≥ 4 weeks. [</a:t>
            </a:r>
            <a:r>
              <a:rPr lang="en-GB" sz="2800" b="0" i="1" u="none" strike="noStrike" dirty="0">
                <a:solidFill>
                  <a:srgbClr val="000000"/>
                </a:solidFill>
                <a:effectLst/>
                <a:latin typeface="Trebuchet MS" panose="020B0703020202090204" pitchFamily="34" charset="0"/>
              </a:rPr>
              <a:t>KDIGO Guidelines]</a:t>
            </a:r>
            <a:endParaRPr lang="en-US" sz="2800" dirty="0">
              <a:latin typeface="Trebuchet MS" panose="020B0703020202090204" pitchFamily="34" charset="0"/>
            </a:endParaRPr>
          </a:p>
        </p:txBody>
      </p:sp>
      <p:sp>
        <p:nvSpPr>
          <p:cNvPr id="5" name="Rounded Rectangle 4">
            <a:extLst>
              <a:ext uri="{FF2B5EF4-FFF2-40B4-BE49-F238E27FC236}">
                <a16:creationId xmlns:a16="http://schemas.microsoft.com/office/drawing/2014/main" id="{AE0C9C5E-42D3-DBC4-71A4-5F47A9D870EB}"/>
              </a:ext>
            </a:extLst>
          </p:cNvPr>
          <p:cNvSpPr/>
          <p:nvPr/>
        </p:nvSpPr>
        <p:spPr>
          <a:xfrm>
            <a:off x="1162293" y="7369494"/>
            <a:ext cx="8631412" cy="1058778"/>
          </a:xfrm>
          <a:prstGeom prst="roundRect">
            <a:avLst/>
          </a:prstGeom>
          <a:solidFill>
            <a:srgbClr val="009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Trebuchet MS" panose="020B0703020202090204" pitchFamily="34" charset="0"/>
              </a:rPr>
              <a:t>Relapse treatment</a:t>
            </a:r>
          </a:p>
        </p:txBody>
      </p:sp>
      <p:sp>
        <p:nvSpPr>
          <p:cNvPr id="6" name="Rounded Rectangle 5">
            <a:extLst>
              <a:ext uri="{FF2B5EF4-FFF2-40B4-BE49-F238E27FC236}">
                <a16:creationId xmlns:a16="http://schemas.microsoft.com/office/drawing/2014/main" id="{9EE1706B-D9C7-11EB-7B9E-F901A59BE89D}"/>
              </a:ext>
            </a:extLst>
          </p:cNvPr>
          <p:cNvSpPr/>
          <p:nvPr/>
        </p:nvSpPr>
        <p:spPr>
          <a:xfrm>
            <a:off x="1162293" y="3574998"/>
            <a:ext cx="8631412" cy="3402861"/>
          </a:xfrm>
          <a:prstGeom prst="roundRect">
            <a:avLst/>
          </a:prstGeom>
          <a:noFill/>
          <a:ln w="127000">
            <a:solidFill>
              <a:srgbClr val="F36D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0" i="0" u="none" strike="noStrike" dirty="0">
                <a:solidFill>
                  <a:srgbClr val="000000"/>
                </a:solidFill>
                <a:effectLst/>
                <a:latin typeface="Trebuchet MS" panose="020B0703020202090204" pitchFamily="34" charset="0"/>
              </a:rPr>
              <a:t>Prednisone or prednisolone:</a:t>
            </a:r>
          </a:p>
          <a:p>
            <a:pPr marL="457200" indent="-457200">
              <a:buFont typeface="Wingdings" pitchFamily="2" charset="2"/>
              <a:buChar char="ü"/>
            </a:pPr>
            <a:r>
              <a:rPr lang="en-GB" sz="2800" b="0" i="0" u="none" strike="noStrike" dirty="0">
                <a:solidFill>
                  <a:srgbClr val="000000"/>
                </a:solidFill>
                <a:effectLst/>
                <a:latin typeface="Trebuchet MS" panose="020B0703020202090204" pitchFamily="34" charset="0"/>
              </a:rPr>
              <a:t>60 mg/m</a:t>
            </a:r>
            <a:r>
              <a:rPr lang="en-GB" sz="2800" b="0" i="0" u="none" strike="noStrike" baseline="30000" dirty="0">
                <a:solidFill>
                  <a:srgbClr val="000000"/>
                </a:solidFill>
                <a:effectLst/>
                <a:latin typeface="Trebuchet MS" panose="020B0703020202090204" pitchFamily="34" charset="0"/>
              </a:rPr>
              <a:t>2</a:t>
            </a:r>
            <a:r>
              <a:rPr lang="en-GB" sz="2800" b="0" i="0" u="none" strike="noStrike" dirty="0">
                <a:solidFill>
                  <a:srgbClr val="000000"/>
                </a:solidFill>
                <a:effectLst/>
                <a:latin typeface="Trebuchet MS" panose="020B0703020202090204" pitchFamily="34" charset="0"/>
              </a:rPr>
              <a:t>/day or 2 mg/kg/day for 4-6 weeks (with a maximum dose of 60 mg/day) and </a:t>
            </a:r>
          </a:p>
          <a:p>
            <a:pPr marL="457200" indent="-457200">
              <a:buFont typeface="Wingdings" pitchFamily="2" charset="2"/>
              <a:buChar char="ü"/>
            </a:pPr>
            <a:r>
              <a:rPr lang="en-GB" sz="2800" b="0" i="0" u="none" strike="noStrike" dirty="0">
                <a:solidFill>
                  <a:srgbClr val="000000"/>
                </a:solidFill>
                <a:effectLst/>
                <a:latin typeface="Trebuchet MS" panose="020B0703020202090204" pitchFamily="34" charset="0"/>
              </a:rPr>
              <a:t>40 mg/m</a:t>
            </a:r>
            <a:r>
              <a:rPr lang="en-GB" sz="2800" b="0" i="0" u="none" strike="noStrike" baseline="30000" dirty="0">
                <a:solidFill>
                  <a:srgbClr val="000000"/>
                </a:solidFill>
                <a:effectLst/>
                <a:latin typeface="Trebuchet MS" panose="020B0703020202090204" pitchFamily="34" charset="0"/>
              </a:rPr>
              <a:t>2</a:t>
            </a:r>
            <a:r>
              <a:rPr lang="en-GB" sz="2800" b="0" i="0" u="none" strike="noStrike" dirty="0">
                <a:solidFill>
                  <a:srgbClr val="000000"/>
                </a:solidFill>
                <a:effectLst/>
                <a:latin typeface="Trebuchet MS" panose="020B0703020202090204" pitchFamily="34" charset="0"/>
              </a:rPr>
              <a:t>/ every other day or 1.5 mg/kg/ every other day for 4-6 weeks, for a total duration of 8-12 weeks for initial treatment [</a:t>
            </a:r>
            <a:r>
              <a:rPr lang="en-GB" sz="2800" b="0" i="1" u="none" strike="noStrike" dirty="0">
                <a:solidFill>
                  <a:srgbClr val="000000"/>
                </a:solidFill>
                <a:effectLst/>
                <a:latin typeface="Trebuchet MS" panose="020B0703020202090204" pitchFamily="34" charset="0"/>
              </a:rPr>
              <a:t>KDIGO Guidelines</a:t>
            </a:r>
            <a:r>
              <a:rPr lang="en-GB" sz="2800" b="0" i="0" u="none" strike="noStrike" dirty="0">
                <a:solidFill>
                  <a:srgbClr val="000000"/>
                </a:solidFill>
                <a:effectLst/>
                <a:latin typeface="Trebuchet MS" panose="020B0703020202090204" pitchFamily="34" charset="0"/>
              </a:rPr>
              <a:t>]</a:t>
            </a:r>
            <a:endParaRPr lang="en-US" sz="2800" dirty="0">
              <a:latin typeface="Trebuchet MS" panose="020B0703020202090204" pitchFamily="34" charset="0"/>
            </a:endParaRPr>
          </a:p>
        </p:txBody>
      </p:sp>
      <p:sp>
        <p:nvSpPr>
          <p:cNvPr id="7" name="Rounded Rectangle 6">
            <a:extLst>
              <a:ext uri="{FF2B5EF4-FFF2-40B4-BE49-F238E27FC236}">
                <a16:creationId xmlns:a16="http://schemas.microsoft.com/office/drawing/2014/main" id="{C1DA4C57-8CEB-A783-0A26-A4121BAED7F3}"/>
              </a:ext>
            </a:extLst>
          </p:cNvPr>
          <p:cNvSpPr/>
          <p:nvPr/>
        </p:nvSpPr>
        <p:spPr>
          <a:xfrm>
            <a:off x="14558970" y="2423565"/>
            <a:ext cx="8566484" cy="1443789"/>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Trebuchet MS" panose="020B0703020202090204" pitchFamily="34" charset="0"/>
              </a:rPr>
              <a:t>Steroid-sparing drugs for childhood nephrotic syndrome</a:t>
            </a:r>
          </a:p>
        </p:txBody>
      </p:sp>
      <p:sp>
        <p:nvSpPr>
          <p:cNvPr id="8" name="Rounded Rectangle 7">
            <a:extLst>
              <a:ext uri="{FF2B5EF4-FFF2-40B4-BE49-F238E27FC236}">
                <a16:creationId xmlns:a16="http://schemas.microsoft.com/office/drawing/2014/main" id="{6AC80B5B-B986-D08D-8DD6-E4ABA410627F}"/>
              </a:ext>
            </a:extLst>
          </p:cNvPr>
          <p:cNvSpPr/>
          <p:nvPr/>
        </p:nvSpPr>
        <p:spPr>
          <a:xfrm>
            <a:off x="14590297" y="4149508"/>
            <a:ext cx="8535157" cy="8375225"/>
          </a:xfrm>
          <a:prstGeom prst="roundRect">
            <a:avLst/>
          </a:prstGeom>
          <a:noFill/>
          <a:ln w="127000"/>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indent="-457200">
              <a:buFont typeface="Wingdings" pitchFamily="2" charset="2"/>
              <a:buChar char="Ø"/>
            </a:pPr>
            <a:r>
              <a:rPr lang="en-US" sz="2800" b="1" dirty="0">
                <a:solidFill>
                  <a:schemeClr val="tx1"/>
                </a:solidFill>
                <a:latin typeface="Trebuchet MS" panose="020B0703020202090204" pitchFamily="34" charset="0"/>
              </a:rPr>
              <a:t>Calcineurin Inhibitors: </a:t>
            </a:r>
          </a:p>
          <a:p>
            <a:r>
              <a:rPr lang="en-US" sz="2800" dirty="0">
                <a:solidFill>
                  <a:schemeClr val="tx1"/>
                </a:solidFill>
                <a:latin typeface="Trebuchet MS" panose="020B0703020202090204" pitchFamily="34" charset="0"/>
              </a:rPr>
              <a:t>     Tacrolimus or cyclosporine</a:t>
            </a:r>
          </a:p>
          <a:p>
            <a:endParaRPr lang="en-US" sz="2800" dirty="0">
              <a:solidFill>
                <a:schemeClr val="tx1"/>
              </a:solidFill>
              <a:latin typeface="Trebuchet MS" panose="020B0703020202090204" pitchFamily="34" charset="0"/>
            </a:endParaRPr>
          </a:p>
          <a:p>
            <a:pPr marL="457200" indent="-457200">
              <a:buFont typeface="Wingdings" pitchFamily="2" charset="2"/>
              <a:buChar char="Ø"/>
            </a:pPr>
            <a:r>
              <a:rPr lang="en-US" sz="2800" b="1" dirty="0">
                <a:solidFill>
                  <a:schemeClr val="tx1"/>
                </a:solidFill>
                <a:latin typeface="Trebuchet MS" panose="020B0703020202090204" pitchFamily="34" charset="0"/>
              </a:rPr>
              <a:t>Antiproliferative: </a:t>
            </a:r>
          </a:p>
          <a:p>
            <a:r>
              <a:rPr lang="en-US" sz="2800" dirty="0">
                <a:solidFill>
                  <a:schemeClr val="tx1"/>
                </a:solidFill>
                <a:latin typeface="Trebuchet MS" panose="020B0703020202090204" pitchFamily="34" charset="0"/>
              </a:rPr>
              <a:t>    Mycophenolate Mofetil or Mycophenolic   </a:t>
            </a:r>
          </a:p>
          <a:p>
            <a:r>
              <a:rPr lang="en-US" sz="2800" dirty="0">
                <a:solidFill>
                  <a:schemeClr val="tx1"/>
                </a:solidFill>
                <a:latin typeface="Trebuchet MS" panose="020B0703020202090204" pitchFamily="34" charset="0"/>
              </a:rPr>
              <a:t>    Acid</a:t>
            </a:r>
          </a:p>
          <a:p>
            <a:endParaRPr lang="en-US" sz="2800" dirty="0">
              <a:solidFill>
                <a:schemeClr val="tx1"/>
              </a:solidFill>
              <a:latin typeface="Trebuchet MS" panose="020B0703020202090204" pitchFamily="34" charset="0"/>
            </a:endParaRPr>
          </a:p>
          <a:p>
            <a:pPr marL="457200" indent="-457200">
              <a:buFont typeface="Wingdings" pitchFamily="2" charset="2"/>
              <a:buChar char="Ø"/>
            </a:pPr>
            <a:r>
              <a:rPr lang="en-US" sz="2800" b="1" dirty="0">
                <a:solidFill>
                  <a:schemeClr val="tx1"/>
                </a:solidFill>
                <a:latin typeface="Trebuchet MS" panose="020B0703020202090204" pitchFamily="34" charset="0"/>
              </a:rPr>
              <a:t>Alkylating agents:</a:t>
            </a:r>
          </a:p>
          <a:p>
            <a:r>
              <a:rPr lang="en-US" sz="2800" dirty="0">
                <a:solidFill>
                  <a:schemeClr val="tx1"/>
                </a:solidFill>
                <a:latin typeface="Trebuchet MS" panose="020B0703020202090204" pitchFamily="34" charset="0"/>
              </a:rPr>
              <a:t>     Cyclophosphamide</a:t>
            </a:r>
          </a:p>
          <a:p>
            <a:endParaRPr lang="en-US" sz="2800" dirty="0">
              <a:solidFill>
                <a:schemeClr val="tx1"/>
              </a:solidFill>
              <a:latin typeface="Trebuchet MS" panose="020B0703020202090204" pitchFamily="34" charset="0"/>
            </a:endParaRPr>
          </a:p>
          <a:p>
            <a:pPr marL="457200" indent="-457200">
              <a:buFont typeface="Wingdings" pitchFamily="2" charset="2"/>
              <a:buChar char="Ø"/>
            </a:pPr>
            <a:r>
              <a:rPr lang="en-US" sz="2800" b="1" dirty="0">
                <a:solidFill>
                  <a:schemeClr val="tx1"/>
                </a:solidFill>
                <a:latin typeface="Trebuchet MS" panose="020B0703020202090204" pitchFamily="34" charset="0"/>
              </a:rPr>
              <a:t>Antiparasitic: </a:t>
            </a:r>
          </a:p>
          <a:p>
            <a:r>
              <a:rPr lang="en-US" sz="2800" dirty="0">
                <a:solidFill>
                  <a:schemeClr val="tx1"/>
                </a:solidFill>
                <a:latin typeface="Trebuchet MS" panose="020B0703020202090204" pitchFamily="34" charset="0"/>
              </a:rPr>
              <a:t>    Levamisole (not available in USA or     </a:t>
            </a:r>
          </a:p>
          <a:p>
            <a:r>
              <a:rPr lang="en-US" sz="2800" dirty="0">
                <a:solidFill>
                  <a:schemeClr val="tx1"/>
                </a:solidFill>
                <a:latin typeface="Trebuchet MS" panose="020B0703020202090204" pitchFamily="34" charset="0"/>
              </a:rPr>
              <a:t>    Canada)</a:t>
            </a:r>
          </a:p>
          <a:p>
            <a:endParaRPr lang="en-US" sz="2800" dirty="0">
              <a:solidFill>
                <a:schemeClr val="tx1"/>
              </a:solidFill>
              <a:latin typeface="Trebuchet MS" panose="020B0703020202090204" pitchFamily="34" charset="0"/>
            </a:endParaRPr>
          </a:p>
          <a:p>
            <a:pPr marL="457200" indent="-457200">
              <a:buFont typeface="Wingdings" pitchFamily="2" charset="2"/>
              <a:buChar char="Ø"/>
            </a:pPr>
            <a:r>
              <a:rPr lang="en-US" sz="2800" b="1" dirty="0">
                <a:solidFill>
                  <a:schemeClr val="tx1"/>
                </a:solidFill>
                <a:latin typeface="Trebuchet MS" panose="020B0703020202090204" pitchFamily="34" charset="0"/>
              </a:rPr>
              <a:t>Anti-CD20: </a:t>
            </a:r>
          </a:p>
          <a:p>
            <a:r>
              <a:rPr lang="en-US" sz="2800" dirty="0">
                <a:solidFill>
                  <a:schemeClr val="tx1"/>
                </a:solidFill>
                <a:latin typeface="Trebuchet MS" panose="020B0703020202090204" pitchFamily="34" charset="0"/>
              </a:rPr>
              <a:t>    Rituximab, Ofatumumab and Obinutuzumab</a:t>
            </a:r>
          </a:p>
        </p:txBody>
      </p:sp>
      <p:sp>
        <p:nvSpPr>
          <p:cNvPr id="9" name="Pentagon 8">
            <a:extLst>
              <a:ext uri="{FF2B5EF4-FFF2-40B4-BE49-F238E27FC236}">
                <a16:creationId xmlns:a16="http://schemas.microsoft.com/office/drawing/2014/main" id="{0B0D4A76-7188-0E6E-327B-D089A86D487E}"/>
              </a:ext>
            </a:extLst>
          </p:cNvPr>
          <p:cNvSpPr/>
          <p:nvPr/>
        </p:nvSpPr>
        <p:spPr>
          <a:xfrm rot="5400000">
            <a:off x="8083767" y="6668041"/>
            <a:ext cx="1361156" cy="969773"/>
          </a:xfrm>
          <a:prstGeom prst="homePlate">
            <a:avLst/>
          </a:prstGeom>
          <a:gradFill flip="none" rotWithShape="1">
            <a:gsLst>
              <a:gs pos="42000">
                <a:srgbClr val="F36D12"/>
              </a:gs>
              <a:gs pos="86000">
                <a:srgbClr val="FFC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a:extLst>
              <a:ext uri="{FF2B5EF4-FFF2-40B4-BE49-F238E27FC236}">
                <a16:creationId xmlns:a16="http://schemas.microsoft.com/office/drawing/2014/main" id="{D90B3300-9134-A122-202A-3FB45B7BB5E7}"/>
              </a:ext>
            </a:extLst>
          </p:cNvPr>
          <p:cNvSpPr/>
          <p:nvPr/>
        </p:nvSpPr>
        <p:spPr>
          <a:xfrm>
            <a:off x="9249232" y="11706362"/>
            <a:ext cx="1477395" cy="969773"/>
          </a:xfrm>
          <a:prstGeom prst="homePlate">
            <a:avLst/>
          </a:prstGeom>
          <a:gradFill flip="none" rotWithShape="1">
            <a:gsLst>
              <a:gs pos="0">
                <a:srgbClr val="0093FF"/>
              </a:gs>
              <a:gs pos="55000">
                <a:schemeClr val="accent1">
                  <a:lumMod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8DA4AA8-45F7-1EBF-C084-A57928696094}"/>
              </a:ext>
            </a:extLst>
          </p:cNvPr>
          <p:cNvSpPr txBox="1"/>
          <p:nvPr/>
        </p:nvSpPr>
        <p:spPr>
          <a:xfrm rot="16200000">
            <a:off x="7828857" y="7901929"/>
            <a:ext cx="8458882" cy="1089529"/>
          </a:xfrm>
          <a:prstGeom prst="rect">
            <a:avLst/>
          </a:prstGeom>
          <a:noFill/>
        </p:spPr>
        <p:txBody>
          <a:bodyPr wrap="square" rtlCol="0">
            <a:spAutoFit/>
          </a:bodyPr>
          <a:lstStyle/>
          <a:p>
            <a:r>
              <a:rPr lang="en-US" sz="2400" dirty="0">
                <a:latin typeface="Trebuchet MS" panose="020B0703020202090204" pitchFamily="34" charset="0"/>
              </a:rPr>
              <a:t>The steroid-sparing drug of use depends on center practices, patient’s preference, availability and cost. No strong evidence about a specific drug being more effective.</a:t>
            </a:r>
          </a:p>
        </p:txBody>
      </p:sp>
      <p:sp>
        <p:nvSpPr>
          <p:cNvPr id="12" name="Left Brace 11">
            <a:extLst>
              <a:ext uri="{FF2B5EF4-FFF2-40B4-BE49-F238E27FC236}">
                <a16:creationId xmlns:a16="http://schemas.microsoft.com/office/drawing/2014/main" id="{E3CB9DF8-7870-E7EA-9628-AFA1649BCF67}"/>
              </a:ext>
            </a:extLst>
          </p:cNvPr>
          <p:cNvSpPr/>
          <p:nvPr/>
        </p:nvSpPr>
        <p:spPr>
          <a:xfrm>
            <a:off x="13318561" y="4065849"/>
            <a:ext cx="789001" cy="8458883"/>
          </a:xfrm>
          <a:prstGeom prst="leftBrace">
            <a:avLst/>
          </a:prstGeom>
          <a:ln w="762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pic>
        <p:nvPicPr>
          <p:cNvPr id="156" name="Image" descr="Image">
            <a:extLst>
              <a:ext uri="{FF2B5EF4-FFF2-40B4-BE49-F238E27FC236}">
                <a16:creationId xmlns:a16="http://schemas.microsoft.com/office/drawing/2014/main" id="{34A6144E-BBAF-3B14-0095-523D9BAE9FB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Tree>
    <p:extLst>
      <p:ext uri="{BB962C8B-B14F-4D97-AF65-F5344CB8AC3E}">
        <p14:creationId xmlns:p14="http://schemas.microsoft.com/office/powerpoint/2010/main" val="82187171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5268C658-B4A1-EF2A-AC48-577BB9910836}"/>
            </a:ext>
          </a:extLst>
        </p:cNvPr>
        <p:cNvGrpSpPr/>
        <p:nvPr/>
      </p:nvGrpSpPr>
      <p:grpSpPr>
        <a:xfrm>
          <a:off x="0" y="0"/>
          <a:ext cx="0" cy="0"/>
          <a:chOff x="0" y="0"/>
          <a:chExt cx="0" cy="0"/>
        </a:xfrm>
      </p:grpSpPr>
      <p:pic>
        <p:nvPicPr>
          <p:cNvPr id="3" name="Picture 2" descr="A graph of a disease&#10;&#10;Description automatically generated with medium confidence">
            <a:extLst>
              <a:ext uri="{FF2B5EF4-FFF2-40B4-BE49-F238E27FC236}">
                <a16:creationId xmlns:a16="http://schemas.microsoft.com/office/drawing/2014/main" id="{258F06D2-50C0-62D1-1199-3AA342B673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2229" y="0"/>
            <a:ext cx="14519542" cy="13716000"/>
          </a:xfrm>
          <a:prstGeom prst="rect">
            <a:avLst/>
          </a:prstGeom>
        </p:spPr>
      </p:pic>
    </p:spTree>
    <p:extLst>
      <p:ext uri="{BB962C8B-B14F-4D97-AF65-F5344CB8AC3E}">
        <p14:creationId xmlns:p14="http://schemas.microsoft.com/office/powerpoint/2010/main" val="65530222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ED215291-5712-AB3B-9743-F81DAD97DA38}"/>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279D370F-63F7-B4CB-279A-666771AABABF}"/>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3CD3DA01-8669-FB56-D759-C11FF92EF95D}"/>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dirty="0"/>
          </a:p>
        </p:txBody>
      </p:sp>
      <p:pic>
        <p:nvPicPr>
          <p:cNvPr id="156" name="Image" descr="Image">
            <a:extLst>
              <a:ext uri="{FF2B5EF4-FFF2-40B4-BE49-F238E27FC236}">
                <a16:creationId xmlns:a16="http://schemas.microsoft.com/office/drawing/2014/main" id="{1B43F91E-B036-DD87-4337-5543C8466E8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688;p155">
            <a:extLst>
              <a:ext uri="{FF2B5EF4-FFF2-40B4-BE49-F238E27FC236}">
                <a16:creationId xmlns:a16="http://schemas.microsoft.com/office/drawing/2014/main" id="{7B67B54A-DEA7-29B9-6EE6-5CD30390EE20}"/>
              </a:ext>
            </a:extLst>
          </p:cNvPr>
          <p:cNvSpPr/>
          <p:nvPr/>
        </p:nvSpPr>
        <p:spPr>
          <a:xfrm>
            <a:off x="5664834" y="913880"/>
            <a:ext cx="13054331" cy="1153758"/>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EFFLUENT EIGHT ROUND</a:t>
            </a:r>
            <a:endParaRPr sz="8800" dirty="0">
              <a:solidFill>
                <a:srgbClr val="2668A0"/>
              </a:solidFill>
              <a:latin typeface="Trebuchet MS" panose="020B0703020202090204" pitchFamily="34" charset="0"/>
            </a:endParaRPr>
          </a:p>
        </p:txBody>
      </p:sp>
      <p:sp>
        <p:nvSpPr>
          <p:cNvPr id="3" name="Google Shape;1690;p155">
            <a:extLst>
              <a:ext uri="{FF2B5EF4-FFF2-40B4-BE49-F238E27FC236}">
                <a16:creationId xmlns:a16="http://schemas.microsoft.com/office/drawing/2014/main" id="{B0D89B36-CF96-B909-C9D0-561D370B1754}"/>
              </a:ext>
            </a:extLst>
          </p:cNvPr>
          <p:cNvSpPr txBox="1"/>
          <p:nvPr/>
        </p:nvSpPr>
        <p:spPr>
          <a:xfrm>
            <a:off x="4204001" y="2067638"/>
            <a:ext cx="15975996" cy="600144"/>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4000" b="1" dirty="0">
                <a:solidFill>
                  <a:srgbClr val="22576A"/>
                </a:solidFill>
                <a:latin typeface="Trebuchet MS" panose="020B0703020202090204" pitchFamily="34" charset="0"/>
                <a:ea typeface="Calibri"/>
                <a:cs typeface="Calibri"/>
                <a:sym typeface="Calibri"/>
              </a:rPr>
              <a:t>Pick Your Champion for the Minimal Change Disease Region</a:t>
            </a:r>
            <a:endParaRPr sz="4000" dirty="0">
              <a:solidFill>
                <a:srgbClr val="22576A"/>
              </a:solidFill>
              <a:latin typeface="Trebuchet MS" panose="020B0703020202090204" pitchFamily="34" charset="0"/>
            </a:endParaRPr>
          </a:p>
        </p:txBody>
      </p:sp>
      <p:sp>
        <p:nvSpPr>
          <p:cNvPr id="4" name="Google Shape;1691;p155">
            <a:extLst>
              <a:ext uri="{FF2B5EF4-FFF2-40B4-BE49-F238E27FC236}">
                <a16:creationId xmlns:a16="http://schemas.microsoft.com/office/drawing/2014/main" id="{10779934-05FB-4901-5BCE-F35375DF632F}"/>
              </a:ext>
            </a:extLst>
          </p:cNvPr>
          <p:cNvSpPr/>
          <p:nvPr/>
        </p:nvSpPr>
        <p:spPr>
          <a:xfrm>
            <a:off x="17961971" y="9039177"/>
            <a:ext cx="4835009" cy="1398543"/>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US" sz="4400" b="1" dirty="0">
                <a:solidFill>
                  <a:srgbClr val="235451"/>
                </a:solidFill>
                <a:latin typeface="Trebuchet MS" panose="020B0703020202090204" pitchFamily="34" charset="0"/>
                <a:ea typeface="Calibri"/>
                <a:cs typeface="Calibri"/>
                <a:sym typeface="Calibri"/>
              </a:rPr>
              <a:t>MCD Relapse</a:t>
            </a:r>
          </a:p>
        </p:txBody>
      </p:sp>
      <p:sp>
        <p:nvSpPr>
          <p:cNvPr id="5" name="Google Shape;1692;p155">
            <a:extLst>
              <a:ext uri="{FF2B5EF4-FFF2-40B4-BE49-F238E27FC236}">
                <a16:creationId xmlns:a16="http://schemas.microsoft.com/office/drawing/2014/main" id="{0844404A-1129-F70E-1612-EA9D49643181}"/>
              </a:ext>
            </a:extLst>
          </p:cNvPr>
          <p:cNvSpPr/>
          <p:nvPr/>
        </p:nvSpPr>
        <p:spPr>
          <a:xfrm>
            <a:off x="15814057" y="6712945"/>
            <a:ext cx="2133948" cy="469599"/>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800" b="1" dirty="0">
                <a:solidFill>
                  <a:srgbClr val="E56A36"/>
                </a:solidFill>
                <a:latin typeface="Trebuchet MS" panose="020B0703020202090204" pitchFamily="34" charset="0"/>
                <a:ea typeface="Calibri"/>
                <a:cs typeface="Calibri"/>
                <a:sym typeface="Calibri"/>
              </a:rPr>
              <a:t>vs</a:t>
            </a:r>
            <a:endParaRPr sz="4800" b="1" dirty="0">
              <a:solidFill>
                <a:srgbClr val="E56A36"/>
              </a:solidFill>
              <a:latin typeface="Trebuchet MS" panose="020B0703020202090204" pitchFamily="34" charset="0"/>
              <a:ea typeface="Calibri"/>
              <a:cs typeface="Calibri"/>
              <a:sym typeface="Calibri"/>
            </a:endParaRPr>
          </a:p>
        </p:txBody>
      </p:sp>
      <p:sp>
        <p:nvSpPr>
          <p:cNvPr id="6" name="Google Shape;1689;p155">
            <a:extLst>
              <a:ext uri="{FF2B5EF4-FFF2-40B4-BE49-F238E27FC236}">
                <a16:creationId xmlns:a16="http://schemas.microsoft.com/office/drawing/2014/main" id="{F25EB0B2-6741-0243-072B-6B9DE415230A}"/>
              </a:ext>
            </a:extLst>
          </p:cNvPr>
          <p:cNvSpPr/>
          <p:nvPr/>
        </p:nvSpPr>
        <p:spPr>
          <a:xfrm>
            <a:off x="11460878" y="9188459"/>
            <a:ext cx="4928174" cy="1099980"/>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4400" b="1" dirty="0">
                <a:solidFill>
                  <a:srgbClr val="235451"/>
                </a:solidFill>
                <a:latin typeface="Trebuchet MS" panose="020B0703020202090204" pitchFamily="34" charset="0"/>
                <a:ea typeface="Calibri"/>
                <a:cs typeface="Calibri"/>
                <a:sym typeface="Calibri"/>
              </a:rPr>
              <a:t>MCD Dx &amp; Pathogenesis</a:t>
            </a:r>
            <a:endParaRPr sz="4400" dirty="0">
              <a:solidFill>
                <a:srgbClr val="235451"/>
              </a:solidFill>
              <a:latin typeface="Trebuchet MS" panose="020B0703020202090204" pitchFamily="34" charset="0"/>
            </a:endParaRPr>
          </a:p>
        </p:txBody>
      </p:sp>
      <p:pic>
        <p:nvPicPr>
          <p:cNvPr id="9" name="Picture 8" descr="A small waterfall in a stone wall&#10;&#10;Description automatically generated">
            <a:extLst>
              <a:ext uri="{FF2B5EF4-FFF2-40B4-BE49-F238E27FC236}">
                <a16:creationId xmlns:a16="http://schemas.microsoft.com/office/drawing/2014/main" id="{6E75F7D6-B842-93B9-E384-E67FECD0F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53265" y="4686300"/>
            <a:ext cx="4343400" cy="4343400"/>
          </a:xfrm>
          <a:prstGeom prst="rect">
            <a:avLst/>
          </a:prstGeom>
          <a:ln w="38100">
            <a:solidFill>
              <a:srgbClr val="15325D"/>
            </a:solidFill>
          </a:ln>
        </p:spPr>
      </p:pic>
      <p:pic>
        <p:nvPicPr>
          <p:cNvPr id="10" name="Picture 9" descr="Road with signs on it&#10;&#10;Description automatically generated">
            <a:extLst>
              <a:ext uri="{FF2B5EF4-FFF2-40B4-BE49-F238E27FC236}">
                <a16:creationId xmlns:a16="http://schemas.microsoft.com/office/drawing/2014/main" id="{F676D30F-2F5B-72A5-B8A0-C805B17500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36275" y="5149860"/>
            <a:ext cx="5486400" cy="3656043"/>
          </a:xfrm>
          <a:prstGeom prst="rect">
            <a:avLst/>
          </a:prstGeom>
          <a:ln w="38100">
            <a:solidFill>
              <a:srgbClr val="15325D"/>
            </a:solidFill>
          </a:ln>
        </p:spPr>
      </p:pic>
      <p:pic>
        <p:nvPicPr>
          <p:cNvPr id="7" name="Picture 6" descr="A computer graphics of a science lab&#10;&#10;Description automatically generated">
            <a:extLst>
              <a:ext uri="{FF2B5EF4-FFF2-40B4-BE49-F238E27FC236}">
                <a16:creationId xmlns:a16="http://schemas.microsoft.com/office/drawing/2014/main" id="{96186630-3229-CD42-F0D3-13EB8A1AEF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5064" y="3017520"/>
            <a:ext cx="8229600" cy="8229600"/>
          </a:xfrm>
          <a:prstGeom prst="rect">
            <a:avLst/>
          </a:prstGeom>
          <a:ln w="38100">
            <a:solidFill>
              <a:srgbClr val="E56A36"/>
            </a:solidFill>
          </a:ln>
        </p:spPr>
      </p:pic>
    </p:spTree>
    <p:extLst>
      <p:ext uri="{BB962C8B-B14F-4D97-AF65-F5344CB8AC3E}">
        <p14:creationId xmlns:p14="http://schemas.microsoft.com/office/powerpoint/2010/main" val="359514881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F10A681-6A00-ECC5-36DE-836569891157}"/>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A2555439-B0DE-9DEB-29F9-46C01283FACA}"/>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D1B510A7-1305-F8BD-BC50-553A566E34B7}"/>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7971E1BB-9658-EC55-17ED-620ADAB0AD8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948268" y="11925712"/>
            <a:ext cx="4245905" cy="1584705"/>
          </a:xfrm>
          <a:prstGeom prst="rect">
            <a:avLst/>
          </a:prstGeom>
          <a:ln w="3175">
            <a:miter lim="400000"/>
          </a:ln>
        </p:spPr>
      </p:pic>
      <p:sp>
        <p:nvSpPr>
          <p:cNvPr id="2" name="Google Shape;1711;p156">
            <a:extLst>
              <a:ext uri="{FF2B5EF4-FFF2-40B4-BE49-F238E27FC236}">
                <a16:creationId xmlns:a16="http://schemas.microsoft.com/office/drawing/2014/main" id="{48426A65-13B2-B8A7-3C6E-D684F53ECF89}"/>
              </a:ext>
            </a:extLst>
          </p:cNvPr>
          <p:cNvSpPr/>
          <p:nvPr/>
        </p:nvSpPr>
        <p:spPr>
          <a:xfrm>
            <a:off x="-16432" y="1283673"/>
            <a:ext cx="24400432" cy="1584705"/>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From your Effluent 8,</a:t>
            </a:r>
            <a:endParaRPr lang="en" sz="8000" dirty="0">
              <a:solidFill>
                <a:srgbClr val="2668A0"/>
              </a:solidFill>
              <a:latin typeface="Trebuchet MS" panose="020B0703020202090204" pitchFamily="34" charset="0"/>
              <a:ea typeface="Calibri"/>
              <a:cs typeface="Calibri"/>
            </a:endParaRPr>
          </a:p>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pick your Filtered 4</a:t>
            </a:r>
            <a:endParaRPr sz="8000" dirty="0">
              <a:solidFill>
                <a:srgbClr val="2668A0"/>
              </a:solidFill>
              <a:latin typeface="Trebuchet MS" panose="020B0703020202090204" pitchFamily="34" charset="0"/>
            </a:endParaRPr>
          </a:p>
        </p:txBody>
      </p:sp>
      <p:pic>
        <p:nvPicPr>
          <p:cNvPr id="3" name="Google Shape;1712;p156">
            <a:extLst>
              <a:ext uri="{FF2B5EF4-FFF2-40B4-BE49-F238E27FC236}">
                <a16:creationId xmlns:a16="http://schemas.microsoft.com/office/drawing/2014/main" id="{17ED46D9-ECCD-E025-87EC-FA5691B46F88}"/>
              </a:ext>
            </a:extLst>
          </p:cNvPr>
          <p:cNvPicPr preferRelativeResize="0"/>
          <p:nvPr/>
        </p:nvPicPr>
        <p:blipFill rotWithShape="1">
          <a:blip r:embed="rId3">
            <a:alphaModFix/>
          </a:blip>
          <a:srcRect/>
          <a:stretch/>
        </p:blipFill>
        <p:spPr>
          <a:xfrm>
            <a:off x="6468478" y="4040930"/>
            <a:ext cx="1923605" cy="95627"/>
          </a:xfrm>
          <a:prstGeom prst="rect">
            <a:avLst/>
          </a:prstGeom>
          <a:noFill/>
          <a:ln>
            <a:noFill/>
          </a:ln>
        </p:spPr>
      </p:pic>
      <p:pic>
        <p:nvPicPr>
          <p:cNvPr id="4" name="Google Shape;1713;p156">
            <a:extLst>
              <a:ext uri="{FF2B5EF4-FFF2-40B4-BE49-F238E27FC236}">
                <a16:creationId xmlns:a16="http://schemas.microsoft.com/office/drawing/2014/main" id="{0149B358-EB96-3142-1DF8-D3CEDF038CA4}"/>
              </a:ext>
            </a:extLst>
          </p:cNvPr>
          <p:cNvPicPr preferRelativeResize="0"/>
          <p:nvPr/>
        </p:nvPicPr>
        <p:blipFill rotWithShape="1">
          <a:blip r:embed="rId3">
            <a:alphaModFix/>
          </a:blip>
          <a:srcRect/>
          <a:stretch/>
        </p:blipFill>
        <p:spPr>
          <a:xfrm>
            <a:off x="6437355" y="6554523"/>
            <a:ext cx="1923605" cy="95627"/>
          </a:xfrm>
          <a:prstGeom prst="rect">
            <a:avLst/>
          </a:prstGeom>
          <a:noFill/>
          <a:ln>
            <a:noFill/>
          </a:ln>
        </p:spPr>
      </p:pic>
      <p:pic>
        <p:nvPicPr>
          <p:cNvPr id="5" name="Google Shape;1714;p156">
            <a:extLst>
              <a:ext uri="{FF2B5EF4-FFF2-40B4-BE49-F238E27FC236}">
                <a16:creationId xmlns:a16="http://schemas.microsoft.com/office/drawing/2014/main" id="{230C182F-8A9F-4FEA-4932-CE9BF675F14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6989631" y="5299191"/>
            <a:ext cx="2651760" cy="71847"/>
          </a:xfrm>
          <a:prstGeom prst="rect">
            <a:avLst/>
          </a:prstGeom>
          <a:noFill/>
          <a:ln>
            <a:noFill/>
          </a:ln>
        </p:spPr>
      </p:pic>
      <p:pic>
        <p:nvPicPr>
          <p:cNvPr id="6" name="Google Shape;1715;p156">
            <a:extLst>
              <a:ext uri="{FF2B5EF4-FFF2-40B4-BE49-F238E27FC236}">
                <a16:creationId xmlns:a16="http://schemas.microsoft.com/office/drawing/2014/main" id="{03ACB331-21ED-C47E-0FAC-920E7C260DF2}"/>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76412" y="5283016"/>
            <a:ext cx="2287521" cy="95627"/>
          </a:xfrm>
          <a:prstGeom prst="rect">
            <a:avLst/>
          </a:prstGeom>
          <a:noFill/>
          <a:ln>
            <a:noFill/>
          </a:ln>
        </p:spPr>
      </p:pic>
      <p:pic>
        <p:nvPicPr>
          <p:cNvPr id="19" name="Picture 18" descr="A human kidneys with lightning coming out of it&#10;&#10;Description automatically generated">
            <a:extLst>
              <a:ext uri="{FF2B5EF4-FFF2-40B4-BE49-F238E27FC236}">
                <a16:creationId xmlns:a16="http://schemas.microsoft.com/office/drawing/2014/main" id="{A9D5726A-4273-B8C0-1EC1-FF0DA1AC51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0294" y="2957514"/>
            <a:ext cx="2286000" cy="2286000"/>
          </a:xfrm>
          <a:prstGeom prst="rect">
            <a:avLst/>
          </a:prstGeom>
          <a:ln w="38100">
            <a:solidFill>
              <a:srgbClr val="E56A36"/>
            </a:solidFill>
          </a:ln>
        </p:spPr>
      </p:pic>
      <p:pic>
        <p:nvPicPr>
          <p:cNvPr id="20" name="Picture 19" descr="A car in a city&#10;&#10;Description automatically generated">
            <a:extLst>
              <a:ext uri="{FF2B5EF4-FFF2-40B4-BE49-F238E27FC236}">
                <a16:creationId xmlns:a16="http://schemas.microsoft.com/office/drawing/2014/main" id="{C2D6A807-E513-975F-DA59-00CE76C607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0294" y="5459108"/>
            <a:ext cx="2286000" cy="2286000"/>
          </a:xfrm>
          <a:prstGeom prst="rect">
            <a:avLst/>
          </a:prstGeom>
          <a:ln w="38100">
            <a:solidFill>
              <a:srgbClr val="E56A36"/>
            </a:solidFill>
          </a:ln>
        </p:spPr>
      </p:pic>
      <p:pic>
        <p:nvPicPr>
          <p:cNvPr id="21" name="Picture 20" descr="A car with doors coming out of the back of the car&#10;&#10;Description automatically generated">
            <a:extLst>
              <a:ext uri="{FF2B5EF4-FFF2-40B4-BE49-F238E27FC236}">
                <a16:creationId xmlns:a16="http://schemas.microsoft.com/office/drawing/2014/main" id="{7D68E0CF-12A1-16D6-E9FE-A1FBF725FD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90294" y="8183684"/>
            <a:ext cx="2286000" cy="2286000"/>
          </a:xfrm>
          <a:prstGeom prst="rect">
            <a:avLst/>
          </a:prstGeom>
          <a:ln w="38100">
            <a:solidFill>
              <a:srgbClr val="E56A36"/>
            </a:solidFill>
          </a:ln>
        </p:spPr>
      </p:pic>
      <p:pic>
        <p:nvPicPr>
          <p:cNvPr id="22" name="Picture 21" descr="A car with a virus on it&#10;&#10;Description automatically generated">
            <a:extLst>
              <a:ext uri="{FF2B5EF4-FFF2-40B4-BE49-F238E27FC236}">
                <a16:creationId xmlns:a16="http://schemas.microsoft.com/office/drawing/2014/main" id="{17670E0D-DDE1-EDC2-656E-25B9BE8155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90294" y="10734475"/>
            <a:ext cx="2286000" cy="2286000"/>
          </a:xfrm>
          <a:prstGeom prst="rect">
            <a:avLst/>
          </a:prstGeom>
          <a:ln w="38100">
            <a:solidFill>
              <a:srgbClr val="E56A36"/>
            </a:solidFill>
          </a:ln>
        </p:spPr>
      </p:pic>
      <p:pic>
        <p:nvPicPr>
          <p:cNvPr id="23" name="Picture 22" descr="A mechanical device with a clock and wires&#10;&#10;Description automatically generated">
            <a:extLst>
              <a:ext uri="{FF2B5EF4-FFF2-40B4-BE49-F238E27FC236}">
                <a16:creationId xmlns:a16="http://schemas.microsoft.com/office/drawing/2014/main" id="{B86B47A8-30E3-AD4F-5361-A060478FFFE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212956" y="2957514"/>
            <a:ext cx="2286000" cy="2286000"/>
          </a:xfrm>
          <a:prstGeom prst="rect">
            <a:avLst/>
          </a:prstGeom>
          <a:ln w="38100">
            <a:solidFill>
              <a:srgbClr val="E56A36"/>
            </a:solidFill>
          </a:ln>
        </p:spPr>
      </p:pic>
      <p:pic>
        <p:nvPicPr>
          <p:cNvPr id="24" name="Picture 23" descr="A green plant shaped like a kidney&#10;&#10;Description automatically generated">
            <a:extLst>
              <a:ext uri="{FF2B5EF4-FFF2-40B4-BE49-F238E27FC236}">
                <a16:creationId xmlns:a16="http://schemas.microsoft.com/office/drawing/2014/main" id="{88EA648E-161F-5A13-97C8-6E2769F7E0E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12956" y="5455605"/>
            <a:ext cx="2286000" cy="2286000"/>
          </a:xfrm>
          <a:prstGeom prst="rect">
            <a:avLst/>
          </a:prstGeom>
          <a:ln w="38100">
            <a:solidFill>
              <a:srgbClr val="E56A36"/>
            </a:solidFill>
          </a:ln>
        </p:spPr>
      </p:pic>
      <p:pic>
        <p:nvPicPr>
          <p:cNvPr id="25" name="Picture 24" descr="A digital clock with a box and a ribbon on it&#10;&#10;Description automatically generated">
            <a:extLst>
              <a:ext uri="{FF2B5EF4-FFF2-40B4-BE49-F238E27FC236}">
                <a16:creationId xmlns:a16="http://schemas.microsoft.com/office/drawing/2014/main" id="{AD58DDC5-028E-B4B3-96FD-E01ADF01612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219567" y="8161932"/>
            <a:ext cx="2286000" cy="2286000"/>
          </a:xfrm>
          <a:prstGeom prst="rect">
            <a:avLst/>
          </a:prstGeom>
          <a:ln w="38100">
            <a:solidFill>
              <a:srgbClr val="E56A36"/>
            </a:solidFill>
          </a:ln>
        </p:spPr>
      </p:pic>
      <p:pic>
        <p:nvPicPr>
          <p:cNvPr id="26" name="Picture 25" descr="A computer graphics of a science lab&#10;&#10;Description automatically generated">
            <a:extLst>
              <a:ext uri="{FF2B5EF4-FFF2-40B4-BE49-F238E27FC236}">
                <a16:creationId xmlns:a16="http://schemas.microsoft.com/office/drawing/2014/main" id="{A1D87EB4-DE3D-6A6C-B733-AE429C69EAD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7219567" y="10739192"/>
            <a:ext cx="2286000" cy="2286000"/>
          </a:xfrm>
          <a:prstGeom prst="rect">
            <a:avLst/>
          </a:prstGeom>
          <a:ln w="38100">
            <a:solidFill>
              <a:srgbClr val="E56A36"/>
            </a:solidFill>
          </a:ln>
        </p:spPr>
      </p:pic>
      <p:pic>
        <p:nvPicPr>
          <p:cNvPr id="32" name="Google Shape;1712;p156">
            <a:extLst>
              <a:ext uri="{FF2B5EF4-FFF2-40B4-BE49-F238E27FC236}">
                <a16:creationId xmlns:a16="http://schemas.microsoft.com/office/drawing/2014/main" id="{7F620C91-7716-7BF9-F926-F3711CD8BAA2}"/>
              </a:ext>
            </a:extLst>
          </p:cNvPr>
          <p:cNvPicPr preferRelativeResize="0"/>
          <p:nvPr/>
        </p:nvPicPr>
        <p:blipFill rotWithShape="1">
          <a:blip r:embed="rId3">
            <a:alphaModFix/>
          </a:blip>
          <a:srcRect/>
          <a:stretch/>
        </p:blipFill>
        <p:spPr>
          <a:xfrm>
            <a:off x="6450556" y="9257119"/>
            <a:ext cx="1923605" cy="95627"/>
          </a:xfrm>
          <a:prstGeom prst="rect">
            <a:avLst/>
          </a:prstGeom>
          <a:noFill/>
          <a:ln>
            <a:noFill/>
          </a:ln>
        </p:spPr>
      </p:pic>
      <p:pic>
        <p:nvPicPr>
          <p:cNvPr id="33" name="Google Shape;1713;p156">
            <a:extLst>
              <a:ext uri="{FF2B5EF4-FFF2-40B4-BE49-F238E27FC236}">
                <a16:creationId xmlns:a16="http://schemas.microsoft.com/office/drawing/2014/main" id="{929128E0-0EAD-1D99-7076-A5F914E4B0C2}"/>
              </a:ext>
            </a:extLst>
          </p:cNvPr>
          <p:cNvPicPr preferRelativeResize="0"/>
          <p:nvPr/>
        </p:nvPicPr>
        <p:blipFill rotWithShape="1">
          <a:blip r:embed="rId3">
            <a:alphaModFix/>
          </a:blip>
          <a:srcRect/>
          <a:stretch/>
        </p:blipFill>
        <p:spPr>
          <a:xfrm>
            <a:off x="6450963" y="11770712"/>
            <a:ext cx="1923605" cy="95627"/>
          </a:xfrm>
          <a:prstGeom prst="rect">
            <a:avLst/>
          </a:prstGeom>
          <a:noFill/>
          <a:ln>
            <a:noFill/>
          </a:ln>
        </p:spPr>
      </p:pic>
      <p:pic>
        <p:nvPicPr>
          <p:cNvPr id="34" name="Google Shape;1714;p156">
            <a:extLst>
              <a:ext uri="{FF2B5EF4-FFF2-40B4-BE49-F238E27FC236}">
                <a16:creationId xmlns:a16="http://schemas.microsoft.com/office/drawing/2014/main" id="{B614F9B0-26A7-AEEF-0931-A40645C0BA3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7003239" y="10515380"/>
            <a:ext cx="2651760" cy="71847"/>
          </a:xfrm>
          <a:prstGeom prst="rect">
            <a:avLst/>
          </a:prstGeom>
          <a:noFill/>
          <a:ln>
            <a:noFill/>
          </a:ln>
        </p:spPr>
      </p:pic>
      <p:pic>
        <p:nvPicPr>
          <p:cNvPr id="35" name="Google Shape;1715;p156">
            <a:extLst>
              <a:ext uri="{FF2B5EF4-FFF2-40B4-BE49-F238E27FC236}">
                <a16:creationId xmlns:a16="http://schemas.microsoft.com/office/drawing/2014/main" id="{D208C211-B25D-D669-74E9-B23914FB728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90020" y="10499205"/>
            <a:ext cx="2287521" cy="95627"/>
          </a:xfrm>
          <a:prstGeom prst="rect">
            <a:avLst/>
          </a:prstGeom>
          <a:noFill/>
          <a:ln>
            <a:noFill/>
          </a:ln>
        </p:spPr>
      </p:pic>
      <p:pic>
        <p:nvPicPr>
          <p:cNvPr id="36" name="Google Shape;1714;p156">
            <a:extLst>
              <a:ext uri="{FF2B5EF4-FFF2-40B4-BE49-F238E27FC236}">
                <a16:creationId xmlns:a16="http://schemas.microsoft.com/office/drawing/2014/main" id="{B4B28ED4-B296-0C6B-4460-E9FA9254FB8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14100299" y="5294904"/>
            <a:ext cx="2651760" cy="71847"/>
          </a:xfrm>
          <a:prstGeom prst="rect">
            <a:avLst/>
          </a:prstGeom>
          <a:noFill/>
          <a:ln>
            <a:noFill/>
          </a:ln>
        </p:spPr>
      </p:pic>
      <p:pic>
        <p:nvPicPr>
          <p:cNvPr id="37" name="Google Shape;1714;p156">
            <a:extLst>
              <a:ext uri="{FF2B5EF4-FFF2-40B4-BE49-F238E27FC236}">
                <a16:creationId xmlns:a16="http://schemas.microsoft.com/office/drawing/2014/main" id="{A26EDDF6-1B6E-652E-A508-905D268437D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14086691" y="10504535"/>
            <a:ext cx="2651760" cy="71847"/>
          </a:xfrm>
          <a:prstGeom prst="rect">
            <a:avLst/>
          </a:prstGeom>
          <a:noFill/>
          <a:ln>
            <a:noFill/>
          </a:ln>
        </p:spPr>
      </p:pic>
      <p:pic>
        <p:nvPicPr>
          <p:cNvPr id="38" name="Google Shape;1715;p156">
            <a:extLst>
              <a:ext uri="{FF2B5EF4-FFF2-40B4-BE49-F238E27FC236}">
                <a16:creationId xmlns:a16="http://schemas.microsoft.com/office/drawing/2014/main" id="{88CCD647-BF4E-56CA-712C-732C96293FE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179778" y="5283015"/>
            <a:ext cx="2287521" cy="95627"/>
          </a:xfrm>
          <a:prstGeom prst="rect">
            <a:avLst/>
          </a:prstGeom>
          <a:noFill/>
          <a:ln>
            <a:noFill/>
          </a:ln>
        </p:spPr>
      </p:pic>
      <p:pic>
        <p:nvPicPr>
          <p:cNvPr id="39" name="Google Shape;1715;p156">
            <a:extLst>
              <a:ext uri="{FF2B5EF4-FFF2-40B4-BE49-F238E27FC236}">
                <a16:creationId xmlns:a16="http://schemas.microsoft.com/office/drawing/2014/main" id="{F059B37A-E506-D8A0-C065-BB25E4320BE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186019" y="10502552"/>
            <a:ext cx="2287521" cy="95627"/>
          </a:xfrm>
          <a:prstGeom prst="rect">
            <a:avLst/>
          </a:prstGeom>
          <a:noFill/>
          <a:ln>
            <a:noFill/>
          </a:ln>
        </p:spPr>
      </p:pic>
      <p:pic>
        <p:nvPicPr>
          <p:cNvPr id="40" name="Google Shape;1712;p156">
            <a:extLst>
              <a:ext uri="{FF2B5EF4-FFF2-40B4-BE49-F238E27FC236}">
                <a16:creationId xmlns:a16="http://schemas.microsoft.com/office/drawing/2014/main" id="{050D012C-7F10-539F-4E50-E88AB994808C}"/>
              </a:ext>
            </a:extLst>
          </p:cNvPr>
          <p:cNvPicPr preferRelativeResize="0"/>
          <p:nvPr/>
        </p:nvPicPr>
        <p:blipFill rotWithShape="1">
          <a:blip r:embed="rId3">
            <a:alphaModFix/>
          </a:blip>
          <a:srcRect/>
          <a:stretch/>
        </p:blipFill>
        <p:spPr>
          <a:xfrm>
            <a:off x="15348939" y="4026595"/>
            <a:ext cx="1923605" cy="95627"/>
          </a:xfrm>
          <a:prstGeom prst="rect">
            <a:avLst/>
          </a:prstGeom>
          <a:noFill/>
          <a:ln>
            <a:noFill/>
          </a:ln>
        </p:spPr>
      </p:pic>
      <p:pic>
        <p:nvPicPr>
          <p:cNvPr id="41" name="Google Shape;1713;p156">
            <a:extLst>
              <a:ext uri="{FF2B5EF4-FFF2-40B4-BE49-F238E27FC236}">
                <a16:creationId xmlns:a16="http://schemas.microsoft.com/office/drawing/2014/main" id="{99CCAD54-CFCE-CA74-D164-BF038F235F99}"/>
              </a:ext>
            </a:extLst>
          </p:cNvPr>
          <p:cNvPicPr preferRelativeResize="0"/>
          <p:nvPr/>
        </p:nvPicPr>
        <p:blipFill rotWithShape="1">
          <a:blip r:embed="rId3">
            <a:alphaModFix/>
          </a:blip>
          <a:srcRect/>
          <a:stretch/>
        </p:blipFill>
        <p:spPr>
          <a:xfrm>
            <a:off x="15331670" y="6558660"/>
            <a:ext cx="1923605" cy="95627"/>
          </a:xfrm>
          <a:prstGeom prst="rect">
            <a:avLst/>
          </a:prstGeom>
          <a:noFill/>
          <a:ln>
            <a:noFill/>
          </a:ln>
        </p:spPr>
      </p:pic>
      <p:pic>
        <p:nvPicPr>
          <p:cNvPr id="42" name="Google Shape;1712;p156">
            <a:extLst>
              <a:ext uri="{FF2B5EF4-FFF2-40B4-BE49-F238E27FC236}">
                <a16:creationId xmlns:a16="http://schemas.microsoft.com/office/drawing/2014/main" id="{02DAF7DC-435D-4E17-F2FD-73C8C02F3C16}"/>
              </a:ext>
            </a:extLst>
          </p:cNvPr>
          <p:cNvPicPr preferRelativeResize="0"/>
          <p:nvPr/>
        </p:nvPicPr>
        <p:blipFill rotWithShape="1">
          <a:blip r:embed="rId3">
            <a:alphaModFix/>
          </a:blip>
          <a:srcRect/>
          <a:stretch/>
        </p:blipFill>
        <p:spPr>
          <a:xfrm>
            <a:off x="15327052" y="9244049"/>
            <a:ext cx="1923605" cy="95627"/>
          </a:xfrm>
          <a:prstGeom prst="rect">
            <a:avLst/>
          </a:prstGeom>
          <a:noFill/>
          <a:ln>
            <a:noFill/>
          </a:ln>
        </p:spPr>
      </p:pic>
      <p:pic>
        <p:nvPicPr>
          <p:cNvPr id="43" name="Google Shape;1713;p156">
            <a:extLst>
              <a:ext uri="{FF2B5EF4-FFF2-40B4-BE49-F238E27FC236}">
                <a16:creationId xmlns:a16="http://schemas.microsoft.com/office/drawing/2014/main" id="{996EFFB1-7A08-1612-9DA0-DCEEFBC3D5ED}"/>
              </a:ext>
            </a:extLst>
          </p:cNvPr>
          <p:cNvPicPr preferRelativeResize="0"/>
          <p:nvPr/>
        </p:nvPicPr>
        <p:blipFill rotWithShape="1">
          <a:blip r:embed="rId3">
            <a:alphaModFix/>
          </a:blip>
          <a:srcRect/>
          <a:stretch/>
        </p:blipFill>
        <p:spPr>
          <a:xfrm>
            <a:off x="15314401" y="11771496"/>
            <a:ext cx="1923605" cy="95627"/>
          </a:xfrm>
          <a:prstGeom prst="rect">
            <a:avLst/>
          </a:prstGeom>
          <a:noFill/>
          <a:ln>
            <a:noFill/>
          </a:ln>
        </p:spPr>
      </p:pic>
    </p:spTree>
    <p:extLst>
      <p:ext uri="{BB962C8B-B14F-4D97-AF65-F5344CB8AC3E}">
        <p14:creationId xmlns:p14="http://schemas.microsoft.com/office/powerpoint/2010/main" val="246408332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ACA18FDB-B157-BD97-AEA5-169569B4DA9E}"/>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6930FA0F-9F5D-B943-E391-957AF8AC2953}"/>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AFF2876-4E9A-A9A2-F1F7-5FC739D8B8E1}"/>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0C3A8E3C-09F8-B7EA-85DF-3726A2BD25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750;p157">
            <a:extLst>
              <a:ext uri="{FF2B5EF4-FFF2-40B4-BE49-F238E27FC236}">
                <a16:creationId xmlns:a16="http://schemas.microsoft.com/office/drawing/2014/main" id="{923CF565-021E-4ABE-C5D0-733726125CF3}"/>
              </a:ext>
            </a:extLst>
          </p:cNvPr>
          <p:cNvSpPr/>
          <p:nvPr/>
        </p:nvSpPr>
        <p:spPr>
          <a:xfrm>
            <a:off x="737586" y="1613410"/>
            <a:ext cx="22908827" cy="1162097"/>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From your Filtered 4,</a:t>
            </a:r>
            <a:endParaRPr sz="8000" dirty="0">
              <a:solidFill>
                <a:srgbClr val="2668A0"/>
              </a:solidFill>
              <a:latin typeface="Trebuchet MS" panose="020B0703020202090204" pitchFamily="34" charset="0"/>
            </a:endParaRPr>
          </a:p>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pick your Left and Right Kidneys</a:t>
            </a:r>
            <a:endParaRPr sz="8000" dirty="0">
              <a:solidFill>
                <a:srgbClr val="2668A0"/>
              </a:solidFill>
              <a:latin typeface="Trebuchet MS" panose="020B0703020202090204" pitchFamily="34" charset="0"/>
            </a:endParaRPr>
          </a:p>
        </p:txBody>
      </p:sp>
      <p:pic>
        <p:nvPicPr>
          <p:cNvPr id="3" name="Google Shape;1755;p157">
            <a:extLst>
              <a:ext uri="{FF2B5EF4-FFF2-40B4-BE49-F238E27FC236}">
                <a16:creationId xmlns:a16="http://schemas.microsoft.com/office/drawing/2014/main" id="{89292505-C2CF-65ED-EA0C-9CDD59DE012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590152" y="6241677"/>
            <a:ext cx="1371600" cy="65354"/>
          </a:xfrm>
          <a:prstGeom prst="rect">
            <a:avLst/>
          </a:prstGeom>
          <a:noFill/>
          <a:ln>
            <a:noFill/>
          </a:ln>
        </p:spPr>
      </p:pic>
      <p:pic>
        <p:nvPicPr>
          <p:cNvPr id="4" name="Google Shape;1756;p157">
            <a:extLst>
              <a:ext uri="{FF2B5EF4-FFF2-40B4-BE49-F238E27FC236}">
                <a16:creationId xmlns:a16="http://schemas.microsoft.com/office/drawing/2014/main" id="{768294F1-820B-4ED2-BFE1-21296BB90DB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590152" y="9095221"/>
            <a:ext cx="1371600" cy="65353"/>
          </a:xfrm>
          <a:prstGeom prst="rect">
            <a:avLst/>
          </a:prstGeom>
          <a:noFill/>
          <a:ln>
            <a:noFill/>
          </a:ln>
        </p:spPr>
      </p:pic>
      <p:pic>
        <p:nvPicPr>
          <p:cNvPr id="5" name="Google Shape;1757;p157">
            <a:extLst>
              <a:ext uri="{FF2B5EF4-FFF2-40B4-BE49-F238E27FC236}">
                <a16:creationId xmlns:a16="http://schemas.microsoft.com/office/drawing/2014/main" id="{AA3479DB-C26B-308D-2CC0-9C344EC1B267}"/>
              </a:ext>
            </a:extLst>
          </p:cNvPr>
          <p:cNvPicPr preferRelativeResize="0"/>
          <p:nvPr/>
        </p:nvPicPr>
        <p:blipFill rotWithShape="1">
          <a:blip r:embed="rId4">
            <a:alphaModFix/>
          </a:blip>
          <a:srcRect/>
          <a:stretch/>
        </p:blipFill>
        <p:spPr>
          <a:xfrm rot="-5400000">
            <a:off x="13151352" y="7654140"/>
            <a:ext cx="2971800" cy="88573"/>
          </a:xfrm>
          <a:prstGeom prst="rect">
            <a:avLst/>
          </a:prstGeom>
          <a:noFill/>
          <a:ln>
            <a:noFill/>
          </a:ln>
        </p:spPr>
      </p:pic>
      <p:pic>
        <p:nvPicPr>
          <p:cNvPr id="6" name="Google Shape;1758;p157">
            <a:extLst>
              <a:ext uri="{FF2B5EF4-FFF2-40B4-BE49-F238E27FC236}">
                <a16:creationId xmlns:a16="http://schemas.microsoft.com/office/drawing/2014/main" id="{33F9EB53-C116-A959-4EEC-B942B2DCDEF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862559" y="7647001"/>
            <a:ext cx="1827234" cy="108587"/>
          </a:xfrm>
          <a:prstGeom prst="rect">
            <a:avLst/>
          </a:prstGeom>
          <a:noFill/>
          <a:ln>
            <a:noFill/>
          </a:ln>
        </p:spPr>
      </p:pic>
      <p:pic>
        <p:nvPicPr>
          <p:cNvPr id="7" name="Google Shape;1755;p157">
            <a:extLst>
              <a:ext uri="{FF2B5EF4-FFF2-40B4-BE49-F238E27FC236}">
                <a16:creationId xmlns:a16="http://schemas.microsoft.com/office/drawing/2014/main" id="{F19AB32C-C3AE-4F06-B679-462676539FE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54166" y="6274354"/>
            <a:ext cx="1371600" cy="65354"/>
          </a:xfrm>
          <a:prstGeom prst="rect">
            <a:avLst/>
          </a:prstGeom>
          <a:noFill/>
          <a:ln>
            <a:noFill/>
          </a:ln>
        </p:spPr>
      </p:pic>
      <p:pic>
        <p:nvPicPr>
          <p:cNvPr id="8" name="Google Shape;1756;p157">
            <a:extLst>
              <a:ext uri="{FF2B5EF4-FFF2-40B4-BE49-F238E27FC236}">
                <a16:creationId xmlns:a16="http://schemas.microsoft.com/office/drawing/2014/main" id="{049DCFA4-CDCF-1F3F-E5A2-24F0916A24D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54166" y="9118191"/>
            <a:ext cx="1371600" cy="65353"/>
          </a:xfrm>
          <a:prstGeom prst="rect">
            <a:avLst/>
          </a:prstGeom>
          <a:noFill/>
          <a:ln>
            <a:noFill/>
          </a:ln>
        </p:spPr>
      </p:pic>
      <p:sp>
        <p:nvSpPr>
          <p:cNvPr id="9" name="Google Shape;1759;p157">
            <a:extLst>
              <a:ext uri="{FF2B5EF4-FFF2-40B4-BE49-F238E27FC236}">
                <a16:creationId xmlns:a16="http://schemas.microsoft.com/office/drawing/2014/main" id="{CE331B8B-96D4-2E36-EAA6-C46A2FDF88F3}"/>
              </a:ext>
            </a:extLst>
          </p:cNvPr>
          <p:cNvSpPr/>
          <p:nvPr/>
        </p:nvSpPr>
        <p:spPr>
          <a:xfrm>
            <a:off x="6014897" y="5278331"/>
            <a:ext cx="3200400" cy="2057400"/>
          </a:xfrm>
          <a:prstGeom prst="rect">
            <a:avLst/>
          </a:prstGeom>
          <a:solidFill>
            <a:srgbClr val="15325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FFFFFF"/>
              </a:solidFill>
              <a:latin typeface="Avenir"/>
              <a:ea typeface="Avenir"/>
              <a:cs typeface="Avenir"/>
              <a:sym typeface="Avenir"/>
            </a:endParaRPr>
          </a:p>
        </p:txBody>
      </p:sp>
      <p:sp>
        <p:nvSpPr>
          <p:cNvPr id="10" name="Google Shape;1760;p157">
            <a:extLst>
              <a:ext uri="{FF2B5EF4-FFF2-40B4-BE49-F238E27FC236}">
                <a16:creationId xmlns:a16="http://schemas.microsoft.com/office/drawing/2014/main" id="{421F914B-D87A-EA92-376F-E6A77C394422}"/>
              </a:ext>
            </a:extLst>
          </p:cNvPr>
          <p:cNvSpPr txBox="1"/>
          <p:nvPr/>
        </p:nvSpPr>
        <p:spPr>
          <a:xfrm>
            <a:off x="6855109" y="5683450"/>
            <a:ext cx="1517532" cy="1303254"/>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8000" b="1" i="0" u="none" strike="noStrike" cap="none" dirty="0">
                <a:solidFill>
                  <a:srgbClr val="FFFFFF"/>
                </a:solidFill>
                <a:latin typeface="Avenir"/>
                <a:ea typeface="Avenir"/>
                <a:cs typeface="Avenir"/>
                <a:sym typeface="Avenir"/>
              </a:rPr>
              <a:t>?</a:t>
            </a:r>
            <a:endParaRPr sz="8000" dirty="0"/>
          </a:p>
        </p:txBody>
      </p:sp>
      <p:sp>
        <p:nvSpPr>
          <p:cNvPr id="11" name="Google Shape;1759;p157">
            <a:extLst>
              <a:ext uri="{FF2B5EF4-FFF2-40B4-BE49-F238E27FC236}">
                <a16:creationId xmlns:a16="http://schemas.microsoft.com/office/drawing/2014/main" id="{95A85995-0525-9901-110A-18A64152A286}"/>
              </a:ext>
            </a:extLst>
          </p:cNvPr>
          <p:cNvSpPr/>
          <p:nvPr/>
        </p:nvSpPr>
        <p:spPr>
          <a:xfrm>
            <a:off x="6014897" y="8099197"/>
            <a:ext cx="3200400" cy="2057400"/>
          </a:xfrm>
          <a:prstGeom prst="rect">
            <a:avLst/>
          </a:prstGeom>
          <a:solidFill>
            <a:srgbClr val="15325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FFFFFF"/>
              </a:solidFill>
              <a:latin typeface="Avenir"/>
              <a:ea typeface="Avenir"/>
              <a:cs typeface="Avenir"/>
              <a:sym typeface="Avenir"/>
            </a:endParaRPr>
          </a:p>
        </p:txBody>
      </p:sp>
      <p:sp>
        <p:nvSpPr>
          <p:cNvPr id="12" name="Google Shape;1760;p157">
            <a:extLst>
              <a:ext uri="{FF2B5EF4-FFF2-40B4-BE49-F238E27FC236}">
                <a16:creationId xmlns:a16="http://schemas.microsoft.com/office/drawing/2014/main" id="{26EFB6FB-CF31-BA93-E331-EC2189B65E50}"/>
              </a:ext>
            </a:extLst>
          </p:cNvPr>
          <p:cNvSpPr txBox="1"/>
          <p:nvPr/>
        </p:nvSpPr>
        <p:spPr>
          <a:xfrm>
            <a:off x="6855109" y="8525556"/>
            <a:ext cx="1517532" cy="1303254"/>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8000" b="1" i="0" u="none" strike="noStrike" cap="none" dirty="0">
                <a:solidFill>
                  <a:srgbClr val="FFFFFF"/>
                </a:solidFill>
                <a:latin typeface="Avenir"/>
                <a:ea typeface="Avenir"/>
                <a:cs typeface="Avenir"/>
                <a:sym typeface="Avenir"/>
              </a:rPr>
              <a:t>?</a:t>
            </a:r>
            <a:endParaRPr sz="8000" dirty="0"/>
          </a:p>
        </p:txBody>
      </p:sp>
      <p:sp>
        <p:nvSpPr>
          <p:cNvPr id="13" name="Google Shape;1759;p157">
            <a:extLst>
              <a:ext uri="{FF2B5EF4-FFF2-40B4-BE49-F238E27FC236}">
                <a16:creationId xmlns:a16="http://schemas.microsoft.com/office/drawing/2014/main" id="{00E16D6F-E331-8B41-7BDD-38D69D525751}"/>
              </a:ext>
            </a:extLst>
          </p:cNvPr>
          <p:cNvSpPr/>
          <p:nvPr/>
        </p:nvSpPr>
        <p:spPr>
          <a:xfrm>
            <a:off x="15921952" y="5414446"/>
            <a:ext cx="3200400" cy="2057400"/>
          </a:xfrm>
          <a:prstGeom prst="rect">
            <a:avLst/>
          </a:prstGeom>
          <a:solidFill>
            <a:srgbClr val="15325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FFFFFF"/>
              </a:solidFill>
              <a:latin typeface="Avenir"/>
              <a:ea typeface="Avenir"/>
              <a:cs typeface="Avenir"/>
              <a:sym typeface="Avenir"/>
            </a:endParaRPr>
          </a:p>
        </p:txBody>
      </p:sp>
      <p:sp>
        <p:nvSpPr>
          <p:cNvPr id="14" name="Google Shape;1760;p157">
            <a:extLst>
              <a:ext uri="{FF2B5EF4-FFF2-40B4-BE49-F238E27FC236}">
                <a16:creationId xmlns:a16="http://schemas.microsoft.com/office/drawing/2014/main" id="{3999105A-CCBE-D785-5070-E277465586CD}"/>
              </a:ext>
            </a:extLst>
          </p:cNvPr>
          <p:cNvSpPr txBox="1"/>
          <p:nvPr/>
        </p:nvSpPr>
        <p:spPr>
          <a:xfrm>
            <a:off x="16803186" y="5791519"/>
            <a:ext cx="1517532" cy="1303254"/>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8000" b="1" i="0" u="none" strike="noStrike" cap="none" dirty="0">
                <a:solidFill>
                  <a:srgbClr val="FFFFFF"/>
                </a:solidFill>
                <a:latin typeface="Avenir"/>
                <a:ea typeface="Avenir"/>
                <a:cs typeface="Avenir"/>
                <a:sym typeface="Avenir"/>
              </a:rPr>
              <a:t>?</a:t>
            </a:r>
            <a:endParaRPr sz="8000" dirty="0"/>
          </a:p>
        </p:txBody>
      </p:sp>
      <p:sp>
        <p:nvSpPr>
          <p:cNvPr id="15" name="Google Shape;1759;p157">
            <a:extLst>
              <a:ext uri="{FF2B5EF4-FFF2-40B4-BE49-F238E27FC236}">
                <a16:creationId xmlns:a16="http://schemas.microsoft.com/office/drawing/2014/main" id="{511B7FA5-E67C-BE20-32E2-4220E8C48A37}"/>
              </a:ext>
            </a:extLst>
          </p:cNvPr>
          <p:cNvSpPr/>
          <p:nvPr/>
        </p:nvSpPr>
        <p:spPr>
          <a:xfrm>
            <a:off x="15961752" y="8099197"/>
            <a:ext cx="3200400" cy="2057400"/>
          </a:xfrm>
          <a:prstGeom prst="rect">
            <a:avLst/>
          </a:prstGeom>
          <a:solidFill>
            <a:srgbClr val="15325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FFFFFF"/>
              </a:solidFill>
              <a:latin typeface="Avenir"/>
              <a:ea typeface="Avenir"/>
              <a:cs typeface="Avenir"/>
              <a:sym typeface="Avenir"/>
            </a:endParaRPr>
          </a:p>
        </p:txBody>
      </p:sp>
      <p:sp>
        <p:nvSpPr>
          <p:cNvPr id="16" name="Google Shape;1760;p157">
            <a:extLst>
              <a:ext uri="{FF2B5EF4-FFF2-40B4-BE49-F238E27FC236}">
                <a16:creationId xmlns:a16="http://schemas.microsoft.com/office/drawing/2014/main" id="{5BF31C3A-BD57-9085-FCDF-5CB88CDDDBE0}"/>
              </a:ext>
            </a:extLst>
          </p:cNvPr>
          <p:cNvSpPr txBox="1"/>
          <p:nvPr/>
        </p:nvSpPr>
        <p:spPr>
          <a:xfrm>
            <a:off x="16803186" y="8499240"/>
            <a:ext cx="1517532" cy="1303254"/>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FFFFFF"/>
              </a:buClr>
              <a:buSzPts val="6900"/>
              <a:buFont typeface="Avenir"/>
              <a:buNone/>
            </a:pPr>
            <a:r>
              <a:rPr lang="en" sz="8000" b="1" i="0" u="none" strike="noStrike" cap="none" dirty="0">
                <a:solidFill>
                  <a:srgbClr val="FFFFFF"/>
                </a:solidFill>
                <a:latin typeface="Avenir"/>
                <a:ea typeface="Avenir"/>
                <a:cs typeface="Avenir"/>
                <a:sym typeface="Avenir"/>
              </a:rPr>
              <a:t>?</a:t>
            </a:r>
            <a:endParaRPr sz="8000" dirty="0"/>
          </a:p>
        </p:txBody>
      </p:sp>
      <p:pic>
        <p:nvPicPr>
          <p:cNvPr id="17" name="Google Shape;1757;p157">
            <a:extLst>
              <a:ext uri="{FF2B5EF4-FFF2-40B4-BE49-F238E27FC236}">
                <a16:creationId xmlns:a16="http://schemas.microsoft.com/office/drawing/2014/main" id="{1683792D-3CE5-A24C-8D0A-910288F18329}"/>
              </a:ext>
            </a:extLst>
          </p:cNvPr>
          <p:cNvPicPr preferRelativeResize="0"/>
          <p:nvPr/>
        </p:nvPicPr>
        <p:blipFill rotWithShape="1">
          <a:blip r:embed="rId4">
            <a:alphaModFix/>
          </a:blip>
          <a:srcRect/>
          <a:stretch/>
        </p:blipFill>
        <p:spPr>
          <a:xfrm rot="-5400000">
            <a:off x="8782247" y="7674347"/>
            <a:ext cx="2971800" cy="88573"/>
          </a:xfrm>
          <a:prstGeom prst="rect">
            <a:avLst/>
          </a:prstGeom>
          <a:noFill/>
          <a:ln>
            <a:noFill/>
          </a:ln>
        </p:spPr>
      </p:pic>
      <p:pic>
        <p:nvPicPr>
          <p:cNvPr id="18" name="Google Shape;1758;p157">
            <a:extLst>
              <a:ext uri="{FF2B5EF4-FFF2-40B4-BE49-F238E27FC236}">
                <a16:creationId xmlns:a16="http://schemas.microsoft.com/office/drawing/2014/main" id="{76BBBE7C-9789-EEA7-5492-FD592C85EED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0255" y="7664144"/>
            <a:ext cx="1827234" cy="108587"/>
          </a:xfrm>
          <a:prstGeom prst="rect">
            <a:avLst/>
          </a:prstGeom>
          <a:noFill/>
          <a:ln>
            <a:noFill/>
          </a:ln>
        </p:spPr>
      </p:pic>
    </p:spTree>
    <p:extLst>
      <p:ext uri="{BB962C8B-B14F-4D97-AF65-F5344CB8AC3E}">
        <p14:creationId xmlns:p14="http://schemas.microsoft.com/office/powerpoint/2010/main" val="70046490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4C91D65C-A7CB-A243-F1B9-6BB6E4D5085B}"/>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D1AE0174-5048-BB12-FBF6-8631DB554A06}"/>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41AF30A2-61C4-BC5A-DB23-08A36FF830A8}"/>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916F8382-4120-B633-C5F4-E8070867C9B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781;p158">
            <a:extLst>
              <a:ext uri="{FF2B5EF4-FFF2-40B4-BE49-F238E27FC236}">
                <a16:creationId xmlns:a16="http://schemas.microsoft.com/office/drawing/2014/main" id="{50AFBA6C-6D79-CF2C-F7CB-21E8592D89F2}"/>
              </a:ext>
            </a:extLst>
          </p:cNvPr>
          <p:cNvSpPr txBox="1"/>
          <p:nvPr/>
        </p:nvSpPr>
        <p:spPr>
          <a:xfrm>
            <a:off x="808375" y="2872006"/>
            <a:ext cx="22997401" cy="3702532"/>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Crown your </a:t>
            </a:r>
            <a:endParaRPr sz="8800" dirty="0">
              <a:solidFill>
                <a:srgbClr val="2668A0"/>
              </a:solidFill>
              <a:latin typeface="Trebuchet MS" panose="020B0703020202090204" pitchFamily="34" charset="0"/>
            </a:endParaRPr>
          </a:p>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NephMadness 2024</a:t>
            </a:r>
            <a:endParaRPr sz="8800" dirty="0">
              <a:solidFill>
                <a:srgbClr val="2668A0"/>
              </a:solidFill>
              <a:latin typeface="Trebuchet MS" panose="020B0703020202090204" pitchFamily="34" charset="0"/>
            </a:endParaRPr>
          </a:p>
          <a:p>
            <a:pPr marL="0" marR="0" lvl="0" indent="0" algn="ctr" rtl="0">
              <a:spcBef>
                <a:spcPts val="0"/>
              </a:spcBef>
              <a:spcAft>
                <a:spcPts val="0"/>
              </a:spcAft>
              <a:buNone/>
            </a:pPr>
            <a:r>
              <a:rPr lang="en" sz="8800" b="1" dirty="0">
                <a:solidFill>
                  <a:srgbClr val="2668A0"/>
                </a:solidFill>
                <a:latin typeface="Trebuchet MS" panose="020B0703020202090204" pitchFamily="34" charset="0"/>
                <a:ea typeface="Calibri"/>
                <a:cs typeface="Calibri"/>
                <a:sym typeface="Calibri"/>
              </a:rPr>
              <a:t>CHAMPION:</a:t>
            </a:r>
            <a:endParaRPr sz="8800" dirty="0">
              <a:solidFill>
                <a:srgbClr val="2668A0"/>
              </a:solidFill>
              <a:latin typeface="Trebuchet MS" panose="020B0703020202090204" pitchFamily="34" charset="0"/>
            </a:endParaRPr>
          </a:p>
        </p:txBody>
      </p:sp>
      <p:pic>
        <p:nvPicPr>
          <p:cNvPr id="3" name="Google Shape;1782;p158">
            <a:extLst>
              <a:ext uri="{FF2B5EF4-FFF2-40B4-BE49-F238E27FC236}">
                <a16:creationId xmlns:a16="http://schemas.microsoft.com/office/drawing/2014/main" id="{F5A94154-B5AD-3637-0A07-83708521128F}"/>
              </a:ext>
            </a:extLst>
          </p:cNvPr>
          <p:cNvPicPr preferRelativeResize="0"/>
          <p:nvPr/>
        </p:nvPicPr>
        <p:blipFill rotWithShape="1">
          <a:blip r:embed="rId3">
            <a:alphaModFix/>
          </a:blip>
          <a:srcRect/>
          <a:stretch/>
        </p:blipFill>
        <p:spPr>
          <a:xfrm>
            <a:off x="6820675" y="9983694"/>
            <a:ext cx="10972800" cy="153789"/>
          </a:xfrm>
          <a:prstGeom prst="rect">
            <a:avLst/>
          </a:prstGeom>
          <a:noFill/>
          <a:ln>
            <a:noFill/>
          </a:ln>
        </p:spPr>
      </p:pic>
      <p:pic>
        <p:nvPicPr>
          <p:cNvPr id="4" name="Google Shape;1783;p158">
            <a:extLst>
              <a:ext uri="{FF2B5EF4-FFF2-40B4-BE49-F238E27FC236}">
                <a16:creationId xmlns:a16="http://schemas.microsoft.com/office/drawing/2014/main" id="{A0645C91-7D60-47F2-7EF9-5BAA1B9870C4}"/>
              </a:ext>
            </a:extLst>
          </p:cNvPr>
          <p:cNvPicPr preferRelativeResize="0"/>
          <p:nvPr/>
        </p:nvPicPr>
        <p:blipFill rotWithShape="1">
          <a:blip r:embed="rId3">
            <a:alphaModFix/>
          </a:blip>
          <a:srcRect/>
          <a:stretch/>
        </p:blipFill>
        <p:spPr>
          <a:xfrm>
            <a:off x="6820675" y="7364147"/>
            <a:ext cx="10972800" cy="155177"/>
          </a:xfrm>
          <a:prstGeom prst="rect">
            <a:avLst/>
          </a:prstGeom>
          <a:noFill/>
          <a:ln>
            <a:noFill/>
          </a:ln>
        </p:spPr>
      </p:pic>
      <p:pic>
        <p:nvPicPr>
          <p:cNvPr id="5" name="Google Shape;1784;p158">
            <a:extLst>
              <a:ext uri="{FF2B5EF4-FFF2-40B4-BE49-F238E27FC236}">
                <a16:creationId xmlns:a16="http://schemas.microsoft.com/office/drawing/2014/main" id="{41DA272C-8B9F-9EA0-9D83-F8C39A09FCC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5622696" y="8672884"/>
            <a:ext cx="2743200" cy="125726"/>
          </a:xfrm>
          <a:prstGeom prst="rect">
            <a:avLst/>
          </a:prstGeom>
          <a:noFill/>
          <a:ln>
            <a:noFill/>
          </a:ln>
        </p:spPr>
      </p:pic>
      <p:pic>
        <p:nvPicPr>
          <p:cNvPr id="6" name="Google Shape;1785;p158">
            <a:extLst>
              <a:ext uri="{FF2B5EF4-FFF2-40B4-BE49-F238E27FC236}">
                <a16:creationId xmlns:a16="http://schemas.microsoft.com/office/drawing/2014/main" id="{71554290-DB34-1556-7576-05F381C1676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16239132" y="8672884"/>
            <a:ext cx="2743200" cy="125725"/>
          </a:xfrm>
          <a:prstGeom prst="rect">
            <a:avLst/>
          </a:prstGeom>
          <a:noFill/>
          <a:ln>
            <a:noFill/>
          </a:ln>
        </p:spPr>
      </p:pic>
    </p:spTree>
    <p:extLst>
      <p:ext uri="{BB962C8B-B14F-4D97-AF65-F5344CB8AC3E}">
        <p14:creationId xmlns:p14="http://schemas.microsoft.com/office/powerpoint/2010/main" val="350967326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FD5F3374-8900-DB03-81C0-D1273FAEF1BD}"/>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29A990BB-083E-4881-6CB7-A9E8AF949F1A}"/>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F093A751-FEB6-C792-41F1-F19D28E7B2AF}"/>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pic>
        <p:nvPicPr>
          <p:cNvPr id="156" name="Image" descr="Image">
            <a:extLst>
              <a:ext uri="{FF2B5EF4-FFF2-40B4-BE49-F238E27FC236}">
                <a16:creationId xmlns:a16="http://schemas.microsoft.com/office/drawing/2014/main" id="{C2541A17-6F1E-9034-5244-04949CBD259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2" name="Google Shape;1800;p159">
            <a:extLst>
              <a:ext uri="{FF2B5EF4-FFF2-40B4-BE49-F238E27FC236}">
                <a16:creationId xmlns:a16="http://schemas.microsoft.com/office/drawing/2014/main" id="{A456350B-F19E-7777-C266-E12227BF428B}"/>
              </a:ext>
            </a:extLst>
          </p:cNvPr>
          <p:cNvSpPr/>
          <p:nvPr/>
        </p:nvSpPr>
        <p:spPr>
          <a:xfrm>
            <a:off x="1235991" y="3581644"/>
            <a:ext cx="16222351" cy="2825373"/>
          </a:xfrm>
          <a:prstGeom prst="rect">
            <a:avLst/>
          </a:prstGeom>
          <a:noFill/>
          <a:ln>
            <a:noFill/>
          </a:ln>
        </p:spPr>
        <p:txBody>
          <a:bodyPr spcFirstLastPara="1" wrap="square" lIns="35725" tIns="35725" rIns="35725" bIns="35725" anchor="ctr" anchorCtr="0">
            <a:noAutofit/>
          </a:bodyPr>
          <a:lstStyle/>
          <a:p>
            <a:pPr marL="0" marR="0" lvl="0" indent="0" algn="l" rtl="0">
              <a:spcBef>
                <a:spcPts val="0"/>
              </a:spcBef>
              <a:spcAft>
                <a:spcPts val="0"/>
              </a:spcAft>
              <a:buNone/>
            </a:pPr>
            <a:endParaRPr sz="4400" b="1" dirty="0">
              <a:solidFill>
                <a:srgbClr val="235451"/>
              </a:solidFill>
              <a:latin typeface="Trebuchet MS" panose="020B0703020202090204" pitchFamily="34" charset="0"/>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r>
              <a:rPr lang="en" sz="4400" b="1" dirty="0">
                <a:solidFill>
                  <a:srgbClr val="22576A"/>
                </a:solidFill>
                <a:latin typeface="Trebuchet MS" panose="020B0703020202090204" pitchFamily="34" charset="0"/>
                <a:ea typeface="Calibri"/>
                <a:cs typeface="Calibri"/>
                <a:sym typeface="Calibri"/>
              </a:rPr>
              <a:t>Submit brackets by March 31, 2025 on </a:t>
            </a:r>
            <a:r>
              <a:rPr lang="en" sz="4400" b="1" u="sng" dirty="0">
                <a:solidFill>
                  <a:schemeClr val="hlink"/>
                </a:solidFill>
                <a:latin typeface="Trebuchet MS" panose="020B0703020202090204" pitchFamily="34" charset="0"/>
                <a:ea typeface="Calibri"/>
                <a:cs typeface="Calibri"/>
                <a:sym typeface="Calibri"/>
                <a:hlinkClick r:id="rId3"/>
              </a:rPr>
              <a:t>Tourneytopia</a:t>
            </a:r>
            <a:endParaRPr lang="en" sz="4400" b="1" u="sng" dirty="0">
              <a:solidFill>
                <a:schemeClr val="hlink"/>
              </a:solidFill>
              <a:latin typeface="Trebuchet MS" panose="020B0703020202090204" pitchFamily="34" charset="0"/>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endParaRPr sz="4400" b="1" dirty="0">
              <a:solidFill>
                <a:srgbClr val="002060"/>
              </a:solidFill>
              <a:latin typeface="Trebuchet MS" panose="020B0703020202090204" pitchFamily="34" charset="0"/>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r>
              <a:rPr lang="en" sz="4400" b="1" dirty="0">
                <a:solidFill>
                  <a:srgbClr val="22576A"/>
                </a:solidFill>
                <a:latin typeface="Trebuchet MS" panose="020B0703020202090204" pitchFamily="34" charset="0"/>
                <a:ea typeface="Calibri"/>
                <a:cs typeface="Calibri"/>
                <a:sym typeface="Calibri"/>
              </a:rPr>
              <a:t>Claim CME and MOC credit through </a:t>
            </a:r>
            <a:r>
              <a:rPr lang="en" sz="4400" b="1" u="sng" dirty="0">
                <a:solidFill>
                  <a:schemeClr val="hlink"/>
                </a:solidFill>
                <a:latin typeface="Trebuchet MS" panose="020B0703020202090204" pitchFamily="34" charset="0"/>
                <a:ea typeface="Calibri"/>
                <a:cs typeface="Calibri"/>
                <a:sym typeface="Calibri"/>
                <a:hlinkClick r:id="rId4"/>
              </a:rPr>
              <a:t>NKF PERC</a:t>
            </a:r>
            <a:endParaRPr sz="4400" b="1" dirty="0">
              <a:solidFill>
                <a:srgbClr val="002060"/>
              </a:solidFill>
              <a:latin typeface="Trebuchet MS" panose="020B0703020202090204" pitchFamily="34" charset="0"/>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endParaRPr lang="en" sz="4400" b="1" dirty="0">
              <a:solidFill>
                <a:srgbClr val="002060"/>
              </a:solidFill>
              <a:latin typeface="Trebuchet MS" panose="020B0703020202090204" pitchFamily="34" charset="0"/>
              <a:ea typeface="Calibri"/>
              <a:cs typeface="Calibri"/>
              <a:sym typeface="Calibri"/>
            </a:endParaRPr>
          </a:p>
          <a:p>
            <a:pPr marL="406400" marR="0" lvl="0" indent="-400050" algn="l" rtl="0">
              <a:spcBef>
                <a:spcPts val="0"/>
              </a:spcBef>
              <a:spcAft>
                <a:spcPts val="0"/>
              </a:spcAft>
              <a:buClr>
                <a:srgbClr val="002060"/>
              </a:buClr>
              <a:buSzPts val="2700"/>
              <a:buFont typeface="Noto Sans Symbols"/>
              <a:buChar char="▪"/>
            </a:pPr>
            <a:r>
              <a:rPr lang="en" sz="4400" b="1" dirty="0">
                <a:solidFill>
                  <a:srgbClr val="22576A"/>
                </a:solidFill>
                <a:latin typeface="Trebuchet MS" panose="020B0703020202090204" pitchFamily="34" charset="0"/>
                <a:ea typeface="Calibri"/>
                <a:cs typeface="Calibri"/>
                <a:sym typeface="Calibri"/>
              </a:rPr>
              <a:t>Discuss on social media using</a:t>
            </a:r>
            <a:r>
              <a:rPr lang="en" sz="4400" b="1" dirty="0">
                <a:solidFill>
                  <a:srgbClr val="235451"/>
                </a:solidFill>
                <a:latin typeface="Trebuchet MS" panose="020B0703020202090204" pitchFamily="34" charset="0"/>
                <a:ea typeface="Calibri"/>
                <a:cs typeface="Calibri"/>
                <a:sym typeface="Calibri"/>
              </a:rPr>
              <a:t> </a:t>
            </a:r>
            <a:r>
              <a:rPr lang="en" sz="4400" b="1" u="sng" dirty="0">
                <a:solidFill>
                  <a:schemeClr val="hlink"/>
                </a:solidFill>
                <a:latin typeface="Trebuchet MS" panose="020B0703020202090204" pitchFamily="34" charset="0"/>
                <a:ea typeface="Calibri"/>
                <a:cs typeface="Calibri"/>
                <a:sym typeface="Calibri"/>
                <a:hlinkClick r:id="rId5"/>
              </a:rPr>
              <a:t>#NephMadness</a:t>
            </a:r>
            <a:endParaRPr sz="4400" b="1" dirty="0">
              <a:solidFill>
                <a:srgbClr val="002060"/>
              </a:solidFill>
              <a:latin typeface="Trebuchet MS" panose="020B0703020202090204" pitchFamily="34" charset="0"/>
              <a:ea typeface="Calibri"/>
              <a:cs typeface="Calibri"/>
              <a:sym typeface="Calibri"/>
            </a:endParaRPr>
          </a:p>
        </p:txBody>
      </p:sp>
      <p:sp>
        <p:nvSpPr>
          <p:cNvPr id="3" name="Google Shape;1801;p159">
            <a:extLst>
              <a:ext uri="{FF2B5EF4-FFF2-40B4-BE49-F238E27FC236}">
                <a16:creationId xmlns:a16="http://schemas.microsoft.com/office/drawing/2014/main" id="{B117A2E2-836D-E7DE-DE31-7A7E367C6530}"/>
              </a:ext>
            </a:extLst>
          </p:cNvPr>
          <p:cNvSpPr txBox="1"/>
          <p:nvPr/>
        </p:nvSpPr>
        <p:spPr>
          <a:xfrm>
            <a:off x="628735" y="1895438"/>
            <a:ext cx="23126530" cy="1264941"/>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8800" b="1" dirty="0">
                <a:solidFill>
                  <a:srgbClr val="E56A36"/>
                </a:solidFill>
                <a:latin typeface="Trebuchet MS" panose="020B0703020202090204" pitchFamily="34" charset="0"/>
                <a:ea typeface="Calibri"/>
                <a:cs typeface="Calibri"/>
                <a:sym typeface="Calibri"/>
              </a:rPr>
              <a:t>Thanks for playing and good luck!</a:t>
            </a:r>
            <a:endParaRPr sz="8800" dirty="0">
              <a:solidFill>
                <a:srgbClr val="E56A36"/>
              </a:solidFill>
              <a:latin typeface="Trebuchet MS" panose="020B0703020202090204" pitchFamily="34" charset="0"/>
            </a:endParaRPr>
          </a:p>
        </p:txBody>
      </p:sp>
      <p:sp>
        <p:nvSpPr>
          <p:cNvPr id="4" name="Google Shape;1802;p159">
            <a:extLst>
              <a:ext uri="{FF2B5EF4-FFF2-40B4-BE49-F238E27FC236}">
                <a16:creationId xmlns:a16="http://schemas.microsoft.com/office/drawing/2014/main" id="{041B3BA9-39DC-85E6-E293-C7B83E6B275F}"/>
              </a:ext>
            </a:extLst>
          </p:cNvPr>
          <p:cNvSpPr txBox="1"/>
          <p:nvPr/>
        </p:nvSpPr>
        <p:spPr>
          <a:xfrm>
            <a:off x="1235991" y="7782231"/>
            <a:ext cx="17345881" cy="3924131"/>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n" sz="4000" b="1" dirty="0">
                <a:solidFill>
                  <a:srgbClr val="E56A36"/>
                </a:solidFill>
                <a:latin typeface="Trebuchet MS" panose="020B0703020202090204" pitchFamily="34" charset="0"/>
                <a:ea typeface="Calibri"/>
                <a:cs typeface="Calibri"/>
                <a:sym typeface="Calibri"/>
              </a:rPr>
              <a:t>Important Dates:</a:t>
            </a:r>
            <a:endParaRPr sz="4000" dirty="0">
              <a:solidFill>
                <a:srgbClr val="E56A36"/>
              </a:solidFill>
              <a:latin typeface="Trebuchet MS" panose="020B0703020202090204" pitchFamily="34" charset="0"/>
            </a:endParaRPr>
          </a:p>
          <a:p>
            <a:pPr marL="0" marR="0" lvl="0" indent="0" algn="l" rtl="0">
              <a:spcBef>
                <a:spcPts val="0"/>
              </a:spcBef>
              <a:spcAft>
                <a:spcPts val="0"/>
              </a:spcAft>
              <a:buNone/>
            </a:pPr>
            <a:r>
              <a:rPr lang="en" sz="4000" b="1" dirty="0">
                <a:solidFill>
                  <a:srgbClr val="2668A0"/>
                </a:solidFill>
                <a:latin typeface="Trebuchet MS" panose="020B0703020202090204" pitchFamily="34" charset="0"/>
                <a:ea typeface="Calibri"/>
                <a:cs typeface="Calibri"/>
                <a:sym typeface="Calibri"/>
              </a:rPr>
              <a:t>March 1,</a:t>
            </a:r>
            <a:r>
              <a:rPr lang="en" sz="4000" dirty="0">
                <a:solidFill>
                  <a:srgbClr val="2668A0"/>
                </a:solidFill>
                <a:latin typeface="Trebuchet MS" panose="020B0703020202090204" pitchFamily="34" charset="0"/>
                <a:ea typeface="Calibri"/>
                <a:cs typeface="Calibri"/>
                <a:sym typeface="Calibri"/>
              </a:rPr>
              <a:t> </a:t>
            </a:r>
            <a:r>
              <a:rPr lang="en" sz="4000" b="1" dirty="0">
                <a:solidFill>
                  <a:srgbClr val="2668A0"/>
                </a:solidFill>
                <a:latin typeface="Trebuchet MS" panose="020B0703020202090204" pitchFamily="34" charset="0"/>
                <a:ea typeface="Calibri"/>
                <a:cs typeface="Calibri"/>
                <a:sym typeface="Calibri"/>
              </a:rPr>
              <a:t>Saturday (7:00 am Eastern):</a:t>
            </a:r>
            <a:r>
              <a:rPr lang="en" sz="4000" dirty="0">
                <a:solidFill>
                  <a:srgbClr val="2668A0"/>
                </a:solidFill>
                <a:latin typeface="Trebuchet MS" panose="020B0703020202090204" pitchFamily="34" charset="0"/>
                <a:ea typeface="Calibri"/>
                <a:cs typeface="Calibri"/>
                <a:sym typeface="Calibri"/>
              </a:rPr>
              <a:t> Bracket entry opens</a:t>
            </a:r>
            <a:endParaRPr sz="4000" dirty="0">
              <a:solidFill>
                <a:srgbClr val="2668A0"/>
              </a:solidFill>
              <a:latin typeface="Trebuchet MS" panose="020B0703020202090204" pitchFamily="34" charset="0"/>
            </a:endParaRPr>
          </a:p>
          <a:p>
            <a:pPr marL="0" marR="0" lvl="0" indent="0" algn="l" rtl="0">
              <a:spcBef>
                <a:spcPts val="0"/>
              </a:spcBef>
              <a:spcAft>
                <a:spcPts val="0"/>
              </a:spcAft>
              <a:buNone/>
            </a:pPr>
            <a:r>
              <a:rPr lang="en" sz="4000" b="1" dirty="0">
                <a:solidFill>
                  <a:srgbClr val="2668A0"/>
                </a:solidFill>
                <a:latin typeface="Trebuchet MS" panose="020B0703020202090204" pitchFamily="34" charset="0"/>
                <a:ea typeface="Calibri"/>
                <a:cs typeface="Calibri"/>
                <a:sym typeface="Calibri"/>
              </a:rPr>
              <a:t>March 31, Monday (11:59 pm Eastern): </a:t>
            </a:r>
            <a:r>
              <a:rPr lang="en" sz="4000" dirty="0">
                <a:solidFill>
                  <a:srgbClr val="2668A0"/>
                </a:solidFill>
                <a:latin typeface="Trebuchet MS" panose="020B0703020202090204" pitchFamily="34" charset="0"/>
                <a:ea typeface="Calibri"/>
                <a:cs typeface="Calibri"/>
                <a:sym typeface="Calibri"/>
              </a:rPr>
              <a:t>Deadline for entering contest</a:t>
            </a:r>
            <a:endParaRPr sz="4000" dirty="0">
              <a:solidFill>
                <a:srgbClr val="2668A0"/>
              </a:solidFill>
              <a:latin typeface="Trebuchet MS" panose="020B0703020202090204" pitchFamily="34" charset="0"/>
            </a:endParaRPr>
          </a:p>
          <a:p>
            <a:pPr marL="0" marR="0" lvl="0" indent="0" algn="l" rtl="0">
              <a:spcBef>
                <a:spcPts val="0"/>
              </a:spcBef>
              <a:spcAft>
                <a:spcPts val="0"/>
              </a:spcAft>
              <a:buNone/>
            </a:pPr>
            <a:r>
              <a:rPr lang="en" sz="4000" b="1" dirty="0">
                <a:solidFill>
                  <a:srgbClr val="2668A0"/>
                </a:solidFill>
                <a:latin typeface="Trebuchet MS" panose="020B0703020202090204" pitchFamily="34" charset="0"/>
                <a:ea typeface="Calibri"/>
                <a:cs typeface="Calibri"/>
                <a:sym typeface="Calibri"/>
              </a:rPr>
              <a:t>April 2, Wednesday: </a:t>
            </a:r>
            <a:r>
              <a:rPr lang="en" sz="4000" dirty="0">
                <a:solidFill>
                  <a:srgbClr val="2668A0"/>
                </a:solidFill>
                <a:latin typeface="Trebuchet MS" panose="020B0703020202090204" pitchFamily="34" charset="0"/>
                <a:ea typeface="Calibri"/>
                <a:cs typeface="Calibri"/>
                <a:sym typeface="Calibri"/>
              </a:rPr>
              <a:t> Effluent 8 results</a:t>
            </a:r>
            <a:endParaRPr sz="4000" dirty="0">
              <a:solidFill>
                <a:srgbClr val="2668A0"/>
              </a:solidFill>
              <a:latin typeface="Trebuchet MS" panose="020B0703020202090204" pitchFamily="34" charset="0"/>
            </a:endParaRPr>
          </a:p>
          <a:p>
            <a:pPr marL="0" marR="0" lvl="0" indent="0" algn="l" rtl="0">
              <a:spcBef>
                <a:spcPts val="0"/>
              </a:spcBef>
              <a:spcAft>
                <a:spcPts val="0"/>
              </a:spcAft>
              <a:buNone/>
            </a:pPr>
            <a:r>
              <a:rPr lang="en" sz="4000" b="1" dirty="0">
                <a:solidFill>
                  <a:srgbClr val="2668A0"/>
                </a:solidFill>
                <a:latin typeface="Trebuchet MS" panose="020B0703020202090204" pitchFamily="34" charset="0"/>
                <a:ea typeface="Calibri"/>
                <a:cs typeface="Calibri"/>
                <a:sym typeface="Calibri"/>
              </a:rPr>
              <a:t>April 4, Friday:</a:t>
            </a:r>
            <a:r>
              <a:rPr lang="en" sz="4000" dirty="0">
                <a:solidFill>
                  <a:srgbClr val="2668A0"/>
                </a:solidFill>
                <a:latin typeface="Trebuchet MS" panose="020B0703020202090204" pitchFamily="34" charset="0"/>
                <a:ea typeface="Calibri"/>
                <a:cs typeface="Calibri"/>
                <a:sym typeface="Calibri"/>
              </a:rPr>
              <a:t> Filtered 4 results</a:t>
            </a:r>
            <a:endParaRPr sz="4000" dirty="0">
              <a:solidFill>
                <a:srgbClr val="2668A0"/>
              </a:solidFill>
              <a:latin typeface="Trebuchet MS" panose="020B0703020202090204" pitchFamily="34" charset="0"/>
            </a:endParaRPr>
          </a:p>
          <a:p>
            <a:pPr marL="0" marR="0" lvl="0" indent="0" algn="l" rtl="0">
              <a:spcBef>
                <a:spcPts val="0"/>
              </a:spcBef>
              <a:spcAft>
                <a:spcPts val="0"/>
              </a:spcAft>
              <a:buNone/>
            </a:pPr>
            <a:r>
              <a:rPr lang="en" sz="4000" b="1" dirty="0">
                <a:solidFill>
                  <a:srgbClr val="2668A0"/>
                </a:solidFill>
                <a:latin typeface="Trebuchet MS" panose="020B0703020202090204" pitchFamily="34" charset="0"/>
                <a:ea typeface="Calibri"/>
                <a:cs typeface="Calibri"/>
                <a:sym typeface="Calibri"/>
              </a:rPr>
              <a:t>April 7, Monday</a:t>
            </a:r>
            <a:r>
              <a:rPr lang="en" sz="4000" dirty="0">
                <a:solidFill>
                  <a:srgbClr val="2668A0"/>
                </a:solidFill>
                <a:latin typeface="Trebuchet MS" panose="020B0703020202090204" pitchFamily="34" charset="0"/>
                <a:ea typeface="Calibri"/>
                <a:cs typeface="Calibri"/>
                <a:sym typeface="Calibri"/>
              </a:rPr>
              <a:t>: Left &amp; Right Kidney results </a:t>
            </a:r>
            <a:endParaRPr sz="4000" dirty="0">
              <a:solidFill>
                <a:srgbClr val="2668A0"/>
              </a:solidFill>
              <a:latin typeface="Trebuchet MS" panose="020B0703020202090204" pitchFamily="34" charset="0"/>
            </a:endParaRPr>
          </a:p>
          <a:p>
            <a:pPr marL="0" marR="0" lvl="0" indent="0" algn="l" rtl="0">
              <a:spcBef>
                <a:spcPts val="0"/>
              </a:spcBef>
              <a:spcAft>
                <a:spcPts val="0"/>
              </a:spcAft>
              <a:buNone/>
            </a:pPr>
            <a:r>
              <a:rPr lang="en" sz="4000" b="1" dirty="0">
                <a:solidFill>
                  <a:srgbClr val="2668A0"/>
                </a:solidFill>
                <a:latin typeface="Trebuchet MS" panose="020B0703020202090204" pitchFamily="34" charset="0"/>
                <a:ea typeface="Calibri"/>
                <a:cs typeface="Calibri"/>
                <a:sym typeface="Calibri"/>
              </a:rPr>
              <a:t>April 8, Tuesday</a:t>
            </a:r>
            <a:r>
              <a:rPr lang="en" sz="4000" dirty="0">
                <a:solidFill>
                  <a:srgbClr val="2668A0"/>
                </a:solidFill>
                <a:latin typeface="Trebuchet MS" panose="020B0703020202090204" pitchFamily="34" charset="0"/>
                <a:ea typeface="Calibri"/>
                <a:cs typeface="Calibri"/>
                <a:sym typeface="Calibri"/>
              </a:rPr>
              <a:t>: NephMadness Champion crowned</a:t>
            </a:r>
            <a:endParaRPr sz="4000" dirty="0">
              <a:solidFill>
                <a:srgbClr val="2668A0"/>
              </a:solidFill>
              <a:latin typeface="Trebuchet MS" panose="020B0703020202090204" pitchFamily="34" charset="0"/>
            </a:endParaRPr>
          </a:p>
        </p:txBody>
      </p:sp>
    </p:spTree>
    <p:extLst>
      <p:ext uri="{BB962C8B-B14F-4D97-AF65-F5344CB8AC3E}">
        <p14:creationId xmlns:p14="http://schemas.microsoft.com/office/powerpoint/2010/main" val="19643277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CF861009-0609-6AF3-0056-81F172E4E537}"/>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B3A88A94-6043-A124-1D20-23E2B4F550B0}"/>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74BE203C-FB2B-3C77-E059-2F876EE7A6C5}"/>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31" name="Google Shape;92;g3319ecbe5f9_0_8">
            <a:extLst>
              <a:ext uri="{FF2B5EF4-FFF2-40B4-BE49-F238E27FC236}">
                <a16:creationId xmlns:a16="http://schemas.microsoft.com/office/drawing/2014/main" id="{27AC44EB-4F4B-65DF-6A30-F9583F299313}"/>
              </a:ext>
            </a:extLst>
          </p:cNvPr>
          <p:cNvSpPr txBox="1"/>
          <p:nvPr/>
        </p:nvSpPr>
        <p:spPr>
          <a:xfrm>
            <a:off x="1074419" y="1963925"/>
            <a:ext cx="19926131" cy="11366021"/>
          </a:xfrm>
          <a:prstGeom prst="rect">
            <a:avLst/>
          </a:prstGeom>
          <a:noFill/>
          <a:ln>
            <a:noFill/>
          </a:ln>
        </p:spPr>
        <p:txBody>
          <a:bodyPr spcFirstLastPara="1" wrap="square" lIns="91425" tIns="91425" rIns="91425" bIns="91425" anchor="t" anchorCtr="0">
            <a:noAutofit/>
          </a:bodyPr>
          <a:lstStyle/>
          <a:p>
            <a:pPr marL="469900" lvl="0" indent="-457200" algn="l">
              <a:spcAft>
                <a:spcPts val="3000"/>
              </a:spcAft>
              <a:buSzPts val="3400"/>
              <a:buFont typeface="Arial" panose="020B0604020202020204" pitchFamily="34" charset="0"/>
              <a:buChar char="•"/>
            </a:pPr>
            <a:r>
              <a:rPr lang="en-US" sz="3400" dirty="0">
                <a:latin typeface="Trebuchet MS" panose="020B0703020202090204" pitchFamily="34" charset="0"/>
              </a:rPr>
              <a:t>Dual endothelin receptor antagonist: </a:t>
            </a:r>
            <a:r>
              <a:rPr lang="en-US" sz="3400" b="1" dirty="0" err="1">
                <a:latin typeface="Trebuchet MS" panose="020B0703020202090204" pitchFamily="34" charset="0"/>
              </a:rPr>
              <a:t>aprocitentan</a:t>
            </a:r>
            <a:endParaRPr lang="en-US" sz="3400" b="1" dirty="0">
              <a:latin typeface="Trebuchet MS" panose="020B0703020202090204" pitchFamily="34" charset="0"/>
            </a:endParaRPr>
          </a:p>
          <a:p>
            <a:pPr marL="457200" lvl="0" indent="-444500" algn="l">
              <a:spcAft>
                <a:spcPts val="3000"/>
              </a:spcAft>
              <a:buSzPts val="3400"/>
              <a:buChar char="●"/>
            </a:pPr>
            <a:endParaRPr lang="en-US" sz="3400" dirty="0">
              <a:latin typeface="Trebuchet MS" panose="020B0703020202090204" pitchFamily="34" charset="0"/>
            </a:endParaRPr>
          </a:p>
          <a:p>
            <a:pPr marL="12700" lvl="0" algn="l">
              <a:spcAft>
                <a:spcPts val="3000"/>
              </a:spcAft>
              <a:buSzPts val="3400"/>
            </a:pPr>
            <a:r>
              <a:rPr lang="en-US" sz="3400" dirty="0">
                <a:latin typeface="Trebuchet MS" panose="020B0703020202090204" pitchFamily="34" charset="0"/>
              </a:rPr>
              <a:t>		</a:t>
            </a:r>
          </a:p>
          <a:p>
            <a:pPr marL="469900" indent="-457200" algn="l">
              <a:spcAft>
                <a:spcPts val="3000"/>
              </a:spcAft>
              <a:buSzPts val="3400"/>
              <a:buFont typeface="Arial" panose="020B0604020202020204" pitchFamily="34" charset="0"/>
              <a:buChar char="•"/>
            </a:pPr>
            <a:r>
              <a:rPr lang="en-US" sz="3400" dirty="0">
                <a:latin typeface="Trebuchet MS" panose="020B0703020202090204" pitchFamily="34" charset="0"/>
              </a:rPr>
              <a:t>Aldosterone synthase (CYP11B2) inhibitor: </a:t>
            </a:r>
            <a:r>
              <a:rPr lang="en-US" sz="3400" b="1" dirty="0" err="1">
                <a:latin typeface="Trebuchet MS" panose="020B0703020202090204" pitchFamily="34" charset="0"/>
              </a:rPr>
              <a:t>baxdrostat</a:t>
            </a:r>
            <a:r>
              <a:rPr lang="en-US" sz="3400" b="1" dirty="0">
                <a:latin typeface="Trebuchet MS" panose="020B0703020202090204" pitchFamily="34" charset="0"/>
              </a:rPr>
              <a:t> &amp; </a:t>
            </a:r>
            <a:r>
              <a:rPr lang="en-US" sz="3400" b="1" dirty="0" err="1">
                <a:latin typeface="Trebuchet MS" panose="020B0703020202090204" pitchFamily="34" charset="0"/>
              </a:rPr>
              <a:t>lorundrostat</a:t>
            </a:r>
            <a:endParaRPr lang="en-US" sz="3400" b="1" dirty="0">
              <a:latin typeface="Trebuchet MS" panose="020B0703020202090204" pitchFamily="34" charset="0"/>
            </a:endParaRPr>
          </a:p>
          <a:p>
            <a:pPr marL="457200" indent="-444500" algn="l">
              <a:spcAft>
                <a:spcPts val="3000"/>
              </a:spcAft>
              <a:buSzPts val="3400"/>
              <a:buFont typeface="Arial"/>
              <a:buChar char="●"/>
            </a:pPr>
            <a:endParaRPr lang="en-US" sz="3400" dirty="0">
              <a:latin typeface="Trebuchet MS" panose="020B0703020202090204" pitchFamily="34" charset="0"/>
            </a:endParaRPr>
          </a:p>
          <a:p>
            <a:pPr marL="12700" algn="l">
              <a:spcAft>
                <a:spcPts val="3000"/>
              </a:spcAft>
              <a:buSzPts val="3400"/>
            </a:pPr>
            <a:r>
              <a:rPr lang="en-US" sz="3400" dirty="0">
                <a:latin typeface="Trebuchet MS" panose="020B0703020202090204" pitchFamily="34" charset="0"/>
              </a:rPr>
              <a:t>		</a:t>
            </a:r>
          </a:p>
          <a:p>
            <a:pPr marL="469900" indent="-457200" algn="l">
              <a:spcAft>
                <a:spcPts val="3000"/>
              </a:spcAft>
              <a:buSzPts val="3400"/>
              <a:buFont typeface="Arial" panose="020B0604020202020204" pitchFamily="34" charset="0"/>
              <a:buChar char="•"/>
            </a:pPr>
            <a:r>
              <a:rPr lang="en-US" sz="3400" dirty="0">
                <a:latin typeface="Trebuchet MS" panose="020B0703020202090204" pitchFamily="34" charset="0"/>
              </a:rPr>
              <a:t>Small interfering RNA (siRNA) for angiotensinogen: </a:t>
            </a:r>
            <a:r>
              <a:rPr lang="en-US" sz="3400" b="1" dirty="0" err="1">
                <a:latin typeface="Trebuchet MS" panose="020B0703020202090204" pitchFamily="34" charset="0"/>
              </a:rPr>
              <a:t>zilebesiran</a:t>
            </a:r>
            <a:endParaRPr lang="en-US" sz="3400" b="1" dirty="0">
              <a:latin typeface="Trebuchet MS" panose="020B0703020202090204" pitchFamily="34" charset="0"/>
            </a:endParaRPr>
          </a:p>
          <a:p>
            <a:pPr marL="457200" indent="-444500" algn="l">
              <a:spcAft>
                <a:spcPts val="3000"/>
              </a:spcAft>
              <a:buSzPts val="3400"/>
              <a:buFont typeface="Arial"/>
              <a:buChar char="●"/>
            </a:pPr>
            <a:endParaRPr lang="en-US" sz="3400" dirty="0">
              <a:latin typeface="Trebuchet MS" panose="020B0703020202090204" pitchFamily="34" charset="0"/>
            </a:endParaRPr>
          </a:p>
          <a:p>
            <a:pPr marL="12700" algn="l">
              <a:spcAft>
                <a:spcPts val="3000"/>
              </a:spcAft>
              <a:buSzPts val="3400"/>
            </a:pPr>
            <a:r>
              <a:rPr lang="en-US" sz="3400" dirty="0">
                <a:latin typeface="Trebuchet MS" panose="020B0703020202090204" pitchFamily="34" charset="0"/>
              </a:rPr>
              <a:t>		</a:t>
            </a:r>
          </a:p>
          <a:p>
            <a:pPr marL="469900" indent="-457200" algn="l">
              <a:spcAft>
                <a:spcPts val="3000"/>
              </a:spcAft>
              <a:buSzPts val="3400"/>
              <a:buFont typeface="Arial" panose="020B0604020202020204" pitchFamily="34" charset="0"/>
              <a:buChar char="•"/>
            </a:pPr>
            <a:r>
              <a:rPr lang="en-US" sz="3400" dirty="0">
                <a:latin typeface="Trebuchet MS" panose="020B0703020202090204" pitchFamily="34" charset="0"/>
              </a:rPr>
              <a:t>Glucagon-like peptide-1 receptor agonist (GLP-1 RA): </a:t>
            </a:r>
            <a:r>
              <a:rPr lang="en-US" sz="3400" b="1" dirty="0" err="1">
                <a:latin typeface="Trebuchet MS" panose="020B0703020202090204" pitchFamily="34" charset="0"/>
              </a:rPr>
              <a:t>semaglutide</a:t>
            </a:r>
            <a:endParaRPr lang="en-US" sz="3400" b="1" dirty="0">
              <a:latin typeface="Trebuchet MS" panose="020B0703020202090204" pitchFamily="34" charset="0"/>
            </a:endParaRPr>
          </a:p>
        </p:txBody>
      </p:sp>
      <p:sp>
        <p:nvSpPr>
          <p:cNvPr id="32" name="Google Shape;92;g3319ecbe5f9_0_8">
            <a:extLst>
              <a:ext uri="{FF2B5EF4-FFF2-40B4-BE49-F238E27FC236}">
                <a16:creationId xmlns:a16="http://schemas.microsoft.com/office/drawing/2014/main" id="{20A815C0-70EE-1A22-32DE-10DFF244D289}"/>
              </a:ext>
            </a:extLst>
          </p:cNvPr>
          <p:cNvSpPr txBox="1"/>
          <p:nvPr/>
        </p:nvSpPr>
        <p:spPr>
          <a:xfrm>
            <a:off x="-1947529" y="2637207"/>
            <a:ext cx="22284992" cy="11366021"/>
          </a:xfrm>
          <a:prstGeom prst="rect">
            <a:avLst/>
          </a:prstGeom>
          <a:noFill/>
          <a:ln>
            <a:noFill/>
          </a:ln>
        </p:spPr>
        <p:txBody>
          <a:bodyPr spcFirstLastPara="1" wrap="square" lIns="91425" tIns="91425" rIns="91425" bIns="91425" anchor="t" anchorCtr="0">
            <a:noAutofit/>
          </a:bodyPr>
          <a:lstStyle/>
          <a:p>
            <a:pPr marL="12700" lvl="0" algn="l">
              <a:lnSpc>
                <a:spcPct val="100000"/>
              </a:lnSpc>
              <a:buSzPts val="3400"/>
            </a:pPr>
            <a:endParaRPr lang="en-US" sz="3400" dirty="0">
              <a:latin typeface="Trebuchet MS" panose="020B0703020202090204" pitchFamily="34" charset="0"/>
            </a:endParaRPr>
          </a:p>
          <a:p>
            <a:pPr marL="12700" lvl="0" algn="l">
              <a:lnSpc>
                <a:spcPct val="100000"/>
              </a:lnSpc>
              <a:buSzPts val="3400"/>
            </a:pPr>
            <a:r>
              <a:rPr lang="en-US" sz="3400" dirty="0">
                <a:latin typeface="Trebuchet MS" panose="020B0703020202090204" pitchFamily="34" charset="0"/>
              </a:rPr>
              <a:t>		   ~4 mmHg</a:t>
            </a:r>
          </a:p>
          <a:p>
            <a:pPr marL="12700" lvl="0" algn="l">
              <a:lnSpc>
                <a:spcPct val="100000"/>
              </a:lnSpc>
              <a:buSzPts val="3400"/>
            </a:pPr>
            <a:endParaRPr lang="en-US" sz="3400" dirty="0">
              <a:latin typeface="Trebuchet MS" panose="020B0703020202090204" pitchFamily="34" charset="0"/>
            </a:endParaRPr>
          </a:p>
          <a:p>
            <a:pPr marL="12700" lvl="0" algn="l">
              <a:lnSpc>
                <a:spcPct val="100000"/>
              </a:lnSpc>
              <a:buSzPts val="3400"/>
            </a:pPr>
            <a:endParaRPr lang="en-US" sz="3400" dirty="0">
              <a:latin typeface="Trebuchet MS" panose="020B0703020202090204" pitchFamily="34" charset="0"/>
            </a:endParaRPr>
          </a:p>
          <a:p>
            <a:pPr marL="12700" lvl="0" algn="l">
              <a:lnSpc>
                <a:spcPct val="100000"/>
              </a:lnSpc>
              <a:buSzPts val="3400"/>
            </a:pPr>
            <a:endParaRPr lang="en-US" sz="3400" dirty="0">
              <a:latin typeface="Trebuchet MS" panose="020B0703020202090204" pitchFamily="34" charset="0"/>
            </a:endParaRPr>
          </a:p>
          <a:p>
            <a:pPr marL="12700" lvl="0" algn="l">
              <a:lnSpc>
                <a:spcPct val="100000"/>
              </a:lnSpc>
              <a:buSzPts val="3400"/>
            </a:pPr>
            <a:endParaRPr lang="en-US" sz="3400" dirty="0">
              <a:latin typeface="Trebuchet MS" panose="020B0703020202090204" pitchFamily="34" charset="0"/>
            </a:endParaRPr>
          </a:p>
          <a:p>
            <a:pPr marL="12700" algn="l">
              <a:lnSpc>
                <a:spcPct val="100000"/>
              </a:lnSpc>
              <a:buSzPts val="3400"/>
            </a:pPr>
            <a:r>
              <a:rPr lang="en-US" sz="3400" dirty="0">
                <a:latin typeface="Trebuchet MS" panose="020B0703020202090204" pitchFamily="34" charset="0"/>
              </a:rPr>
              <a:t>		   ~10 mmHg</a:t>
            </a:r>
          </a:p>
          <a:p>
            <a:pPr marL="12700" algn="l">
              <a:lnSpc>
                <a:spcPct val="100000"/>
              </a:lnSpc>
              <a:buSzPts val="3400"/>
            </a:pPr>
            <a:endParaRPr lang="en-US" sz="3400" dirty="0">
              <a:latin typeface="Trebuchet MS" panose="020B0703020202090204" pitchFamily="34" charset="0"/>
            </a:endParaRPr>
          </a:p>
          <a:p>
            <a:pPr marL="12700" algn="l">
              <a:lnSpc>
                <a:spcPct val="100000"/>
              </a:lnSpc>
              <a:buSzPts val="3400"/>
            </a:pPr>
            <a:r>
              <a:rPr lang="en-US" sz="3400" dirty="0">
                <a:latin typeface="Trebuchet MS" panose="020B0703020202090204" pitchFamily="34" charset="0"/>
              </a:rPr>
              <a:t>	</a:t>
            </a:r>
          </a:p>
          <a:p>
            <a:pPr marL="12700" algn="l">
              <a:lnSpc>
                <a:spcPct val="100000"/>
              </a:lnSpc>
              <a:buSzPts val="3400"/>
            </a:pPr>
            <a:endParaRPr lang="en-US" sz="3400" dirty="0">
              <a:latin typeface="Trebuchet MS" panose="020B0703020202090204" pitchFamily="34" charset="0"/>
            </a:endParaRPr>
          </a:p>
          <a:p>
            <a:pPr marL="12700" algn="l">
              <a:lnSpc>
                <a:spcPct val="100000"/>
              </a:lnSpc>
              <a:buSzPts val="3400"/>
            </a:pPr>
            <a:endParaRPr lang="en-US" sz="3400" dirty="0">
              <a:latin typeface="Trebuchet MS" panose="020B0703020202090204" pitchFamily="34" charset="0"/>
            </a:endParaRPr>
          </a:p>
          <a:p>
            <a:pPr marL="12700" algn="l">
              <a:lnSpc>
                <a:spcPct val="100000"/>
              </a:lnSpc>
              <a:buSzPts val="3400"/>
            </a:pPr>
            <a:r>
              <a:rPr lang="en-US" sz="3400" dirty="0">
                <a:latin typeface="Trebuchet MS" panose="020B0703020202090204" pitchFamily="34" charset="0"/>
              </a:rPr>
              <a:t>		   ~4 mmHg</a:t>
            </a:r>
          </a:p>
          <a:p>
            <a:pPr marL="12700" algn="l">
              <a:lnSpc>
                <a:spcPct val="100000"/>
              </a:lnSpc>
              <a:buSzPts val="3400"/>
            </a:pPr>
            <a:endParaRPr lang="en-US" sz="3400" dirty="0">
              <a:latin typeface="Trebuchet MS" panose="020B0703020202090204" pitchFamily="34" charset="0"/>
            </a:endParaRPr>
          </a:p>
          <a:p>
            <a:pPr marL="12700" algn="l">
              <a:lnSpc>
                <a:spcPct val="100000"/>
              </a:lnSpc>
              <a:buSzPts val="3400"/>
            </a:pPr>
            <a:endParaRPr lang="en-US" sz="1600" dirty="0">
              <a:latin typeface="Trebuchet MS" panose="020B0703020202090204" pitchFamily="34" charset="0"/>
            </a:endParaRPr>
          </a:p>
          <a:p>
            <a:pPr marL="12700" algn="l">
              <a:lnSpc>
                <a:spcPct val="100000"/>
              </a:lnSpc>
              <a:buSzPts val="3400"/>
            </a:pPr>
            <a:endParaRPr lang="en-US" sz="1600" dirty="0">
              <a:latin typeface="Trebuchet MS" panose="020B0703020202090204" pitchFamily="34" charset="0"/>
            </a:endParaRPr>
          </a:p>
          <a:p>
            <a:pPr marL="12700" algn="l">
              <a:lnSpc>
                <a:spcPct val="100000"/>
              </a:lnSpc>
              <a:buSzPts val="3400"/>
            </a:pPr>
            <a:endParaRPr lang="en-US" sz="1600" dirty="0">
              <a:latin typeface="Trebuchet MS" panose="020B0703020202090204" pitchFamily="34" charset="0"/>
            </a:endParaRPr>
          </a:p>
          <a:p>
            <a:pPr marL="12700" algn="l">
              <a:lnSpc>
                <a:spcPct val="100000"/>
              </a:lnSpc>
              <a:buSzPts val="3400"/>
            </a:pPr>
            <a:endParaRPr lang="en-US" sz="3400" dirty="0">
              <a:latin typeface="Trebuchet MS" panose="020B0703020202090204" pitchFamily="34" charset="0"/>
            </a:endParaRPr>
          </a:p>
          <a:p>
            <a:pPr marL="12700" algn="l">
              <a:lnSpc>
                <a:spcPct val="100000"/>
              </a:lnSpc>
              <a:buSzPts val="3400"/>
            </a:pPr>
            <a:r>
              <a:rPr lang="en-US" sz="3400" b="1" dirty="0">
                <a:latin typeface="Trebuchet MS" panose="020B0703020202090204" pitchFamily="34" charset="0"/>
              </a:rPr>
              <a:t>		</a:t>
            </a:r>
            <a:r>
              <a:rPr lang="en-US" sz="3400" dirty="0">
                <a:latin typeface="Trebuchet MS" panose="020B0703020202090204" pitchFamily="34" charset="0"/>
              </a:rPr>
              <a:t>   ~5 mmHg									       anti-HTN meds							</a:t>
            </a:r>
          </a:p>
        </p:txBody>
      </p:sp>
      <p:pic>
        <p:nvPicPr>
          <p:cNvPr id="156" name="Image" descr="Image">
            <a:extLst>
              <a:ext uri="{FF2B5EF4-FFF2-40B4-BE49-F238E27FC236}">
                <a16:creationId xmlns:a16="http://schemas.microsoft.com/office/drawing/2014/main" id="{D7E16AA4-5791-6476-5EB4-600BC0A0A15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
        <p:nvSpPr>
          <p:cNvPr id="18" name="Oval 17">
            <a:extLst>
              <a:ext uri="{FF2B5EF4-FFF2-40B4-BE49-F238E27FC236}">
                <a16:creationId xmlns:a16="http://schemas.microsoft.com/office/drawing/2014/main" id="{7640A37B-E5A7-75FA-158E-709C58CD37BF}"/>
              </a:ext>
            </a:extLst>
          </p:cNvPr>
          <p:cNvSpPr/>
          <p:nvPr/>
        </p:nvSpPr>
        <p:spPr>
          <a:xfrm>
            <a:off x="1449946" y="2786543"/>
            <a:ext cx="1680519" cy="1532237"/>
          </a:xfrm>
          <a:prstGeom prst="ellipse">
            <a:avLst/>
          </a:prstGeom>
          <a:solidFill>
            <a:srgbClr val="2668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BP </a:t>
            </a:r>
          </a:p>
          <a:p>
            <a:pPr algn="ctr"/>
            <a:r>
              <a:rPr lang="en-US" sz="2800" b="1" dirty="0"/>
              <a:t>Effect</a:t>
            </a:r>
          </a:p>
        </p:txBody>
      </p:sp>
      <p:sp>
        <p:nvSpPr>
          <p:cNvPr id="19" name="Oval 18">
            <a:extLst>
              <a:ext uri="{FF2B5EF4-FFF2-40B4-BE49-F238E27FC236}">
                <a16:creationId xmlns:a16="http://schemas.microsoft.com/office/drawing/2014/main" id="{2BCD377D-E548-996C-F06D-58D149398A56}"/>
              </a:ext>
            </a:extLst>
          </p:cNvPr>
          <p:cNvSpPr/>
          <p:nvPr/>
        </p:nvSpPr>
        <p:spPr>
          <a:xfrm>
            <a:off x="10877240" y="2691617"/>
            <a:ext cx="1680519" cy="1532237"/>
          </a:xfrm>
          <a:prstGeom prst="ellipse">
            <a:avLst/>
          </a:prstGeom>
          <a:solidFill>
            <a:srgbClr val="EE4D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Adverse effects</a:t>
            </a:r>
          </a:p>
        </p:txBody>
      </p:sp>
      <p:sp>
        <p:nvSpPr>
          <p:cNvPr id="20" name="Oval 19">
            <a:extLst>
              <a:ext uri="{FF2B5EF4-FFF2-40B4-BE49-F238E27FC236}">
                <a16:creationId xmlns:a16="http://schemas.microsoft.com/office/drawing/2014/main" id="{CD550577-70E1-8227-EEC8-5FD6D32A82B2}"/>
              </a:ext>
            </a:extLst>
          </p:cNvPr>
          <p:cNvSpPr/>
          <p:nvPr/>
        </p:nvSpPr>
        <p:spPr>
          <a:xfrm>
            <a:off x="1449946" y="5325763"/>
            <a:ext cx="1680519" cy="1532237"/>
          </a:xfrm>
          <a:prstGeom prst="ellipse">
            <a:avLst/>
          </a:prstGeom>
          <a:solidFill>
            <a:srgbClr val="2668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BP </a:t>
            </a:r>
          </a:p>
          <a:p>
            <a:pPr algn="ctr"/>
            <a:r>
              <a:rPr lang="en-US" sz="2800" b="1" dirty="0"/>
              <a:t>Effect</a:t>
            </a:r>
          </a:p>
        </p:txBody>
      </p:sp>
      <p:sp>
        <p:nvSpPr>
          <p:cNvPr id="21" name="Oval 20">
            <a:extLst>
              <a:ext uri="{FF2B5EF4-FFF2-40B4-BE49-F238E27FC236}">
                <a16:creationId xmlns:a16="http://schemas.microsoft.com/office/drawing/2014/main" id="{E742DC49-BEB1-7604-4E4E-ABD9E8A6DC84}"/>
              </a:ext>
            </a:extLst>
          </p:cNvPr>
          <p:cNvSpPr/>
          <p:nvPr/>
        </p:nvSpPr>
        <p:spPr>
          <a:xfrm>
            <a:off x="10877238" y="5255699"/>
            <a:ext cx="1680519" cy="1532237"/>
          </a:xfrm>
          <a:prstGeom prst="ellipse">
            <a:avLst/>
          </a:prstGeom>
          <a:solidFill>
            <a:srgbClr val="EE4D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Adverse effects</a:t>
            </a:r>
          </a:p>
        </p:txBody>
      </p:sp>
      <p:sp>
        <p:nvSpPr>
          <p:cNvPr id="22" name="Oval 21">
            <a:extLst>
              <a:ext uri="{FF2B5EF4-FFF2-40B4-BE49-F238E27FC236}">
                <a16:creationId xmlns:a16="http://schemas.microsoft.com/office/drawing/2014/main" id="{11DB32B3-34DE-185F-FF78-A41651EDE782}"/>
              </a:ext>
            </a:extLst>
          </p:cNvPr>
          <p:cNvSpPr/>
          <p:nvPr/>
        </p:nvSpPr>
        <p:spPr>
          <a:xfrm>
            <a:off x="1449946" y="7864983"/>
            <a:ext cx="1680519" cy="1532237"/>
          </a:xfrm>
          <a:prstGeom prst="ellipse">
            <a:avLst/>
          </a:prstGeom>
          <a:solidFill>
            <a:srgbClr val="2668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BP </a:t>
            </a:r>
          </a:p>
          <a:p>
            <a:pPr algn="ctr"/>
            <a:r>
              <a:rPr lang="en-US" sz="2800" b="1" dirty="0"/>
              <a:t>Effect</a:t>
            </a:r>
          </a:p>
        </p:txBody>
      </p:sp>
      <p:sp>
        <p:nvSpPr>
          <p:cNvPr id="23" name="Oval 22">
            <a:extLst>
              <a:ext uri="{FF2B5EF4-FFF2-40B4-BE49-F238E27FC236}">
                <a16:creationId xmlns:a16="http://schemas.microsoft.com/office/drawing/2014/main" id="{C16E9103-95E9-BD8E-3CB4-DAFB12BB4F64}"/>
              </a:ext>
            </a:extLst>
          </p:cNvPr>
          <p:cNvSpPr/>
          <p:nvPr/>
        </p:nvSpPr>
        <p:spPr>
          <a:xfrm>
            <a:off x="10877237" y="7821442"/>
            <a:ext cx="1680519" cy="1532237"/>
          </a:xfrm>
          <a:prstGeom prst="ellipse">
            <a:avLst/>
          </a:prstGeom>
          <a:solidFill>
            <a:srgbClr val="EE4D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Adverse effects</a:t>
            </a:r>
          </a:p>
        </p:txBody>
      </p:sp>
      <p:sp>
        <p:nvSpPr>
          <p:cNvPr id="24" name="Oval 23">
            <a:extLst>
              <a:ext uri="{FF2B5EF4-FFF2-40B4-BE49-F238E27FC236}">
                <a16:creationId xmlns:a16="http://schemas.microsoft.com/office/drawing/2014/main" id="{88051713-BAB3-5540-EB98-7883E15E5B08}"/>
              </a:ext>
            </a:extLst>
          </p:cNvPr>
          <p:cNvSpPr/>
          <p:nvPr/>
        </p:nvSpPr>
        <p:spPr>
          <a:xfrm>
            <a:off x="1449946" y="10363962"/>
            <a:ext cx="1680519" cy="1532237"/>
          </a:xfrm>
          <a:prstGeom prst="ellipse">
            <a:avLst/>
          </a:prstGeom>
          <a:solidFill>
            <a:srgbClr val="2668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BP </a:t>
            </a:r>
          </a:p>
          <a:p>
            <a:pPr algn="ctr"/>
            <a:r>
              <a:rPr lang="en-US" sz="2800" b="1" dirty="0"/>
              <a:t>Effect</a:t>
            </a:r>
          </a:p>
        </p:txBody>
      </p:sp>
      <p:sp>
        <p:nvSpPr>
          <p:cNvPr id="25" name="Oval 24">
            <a:extLst>
              <a:ext uri="{FF2B5EF4-FFF2-40B4-BE49-F238E27FC236}">
                <a16:creationId xmlns:a16="http://schemas.microsoft.com/office/drawing/2014/main" id="{B8784424-F410-AF85-B800-C75567DAA65B}"/>
              </a:ext>
            </a:extLst>
          </p:cNvPr>
          <p:cNvSpPr/>
          <p:nvPr/>
        </p:nvSpPr>
        <p:spPr>
          <a:xfrm>
            <a:off x="10877237" y="10385524"/>
            <a:ext cx="1680519" cy="1532237"/>
          </a:xfrm>
          <a:prstGeom prst="ellipse">
            <a:avLst/>
          </a:prstGeom>
          <a:solidFill>
            <a:srgbClr val="EE4D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Adverse effects</a:t>
            </a:r>
          </a:p>
        </p:txBody>
      </p:sp>
      <p:sp>
        <p:nvSpPr>
          <p:cNvPr id="28" name="Down Arrow 27">
            <a:extLst>
              <a:ext uri="{FF2B5EF4-FFF2-40B4-BE49-F238E27FC236}">
                <a16:creationId xmlns:a16="http://schemas.microsoft.com/office/drawing/2014/main" id="{73F60769-E2B2-451F-1DD6-05ED36954A35}"/>
              </a:ext>
            </a:extLst>
          </p:cNvPr>
          <p:cNvSpPr/>
          <p:nvPr/>
        </p:nvSpPr>
        <p:spPr>
          <a:xfrm>
            <a:off x="3368717" y="11294576"/>
            <a:ext cx="467866" cy="471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90;g3319ecbe5f9_0_8">
            <a:extLst>
              <a:ext uri="{FF2B5EF4-FFF2-40B4-BE49-F238E27FC236}">
                <a16:creationId xmlns:a16="http://schemas.microsoft.com/office/drawing/2014/main" id="{2B48FF50-810D-D39A-A9BE-7ADE88CB97D3}"/>
              </a:ext>
            </a:extLst>
          </p:cNvPr>
          <p:cNvSpPr txBox="1"/>
          <p:nvPr/>
        </p:nvSpPr>
        <p:spPr>
          <a:xfrm>
            <a:off x="3825600" y="486673"/>
            <a:ext cx="16732800" cy="1804200"/>
          </a:xfrm>
          <a:prstGeom prst="rect">
            <a:avLst/>
          </a:prstGeom>
          <a:noFill/>
          <a:ln>
            <a:noFill/>
          </a:ln>
        </p:spPr>
        <p:txBody>
          <a:bodyPr spcFirstLastPara="1" wrap="square" lIns="91425" tIns="91425" rIns="91425" bIns="91425" anchor="ctr" anchorCtr="0">
            <a:noAutofit/>
          </a:bodyPr>
          <a:lstStyle/>
          <a:p>
            <a:pPr lvl="0"/>
            <a:r>
              <a:rPr lang="en-US" sz="7200" b="1" dirty="0">
                <a:solidFill>
                  <a:srgbClr val="2668A0"/>
                </a:solidFill>
                <a:latin typeface="Trebuchet MS" panose="020B0703020202090204" pitchFamily="34" charset="0"/>
              </a:rPr>
              <a:t>Novel Drugs for Hypertension</a:t>
            </a:r>
            <a:endParaRPr sz="7200" b="1" dirty="0">
              <a:solidFill>
                <a:srgbClr val="2668A0"/>
              </a:solidFill>
              <a:latin typeface="Trebuchet MS" panose="020B0703020202090204" pitchFamily="34" charset="0"/>
            </a:endParaRPr>
          </a:p>
        </p:txBody>
      </p:sp>
      <p:sp>
        <p:nvSpPr>
          <p:cNvPr id="33" name="Google Shape;92;g3319ecbe5f9_0_8">
            <a:extLst>
              <a:ext uri="{FF2B5EF4-FFF2-40B4-BE49-F238E27FC236}">
                <a16:creationId xmlns:a16="http://schemas.microsoft.com/office/drawing/2014/main" id="{0EA5C695-5F6B-4E90-848F-244C93166324}"/>
              </a:ext>
            </a:extLst>
          </p:cNvPr>
          <p:cNvSpPr txBox="1"/>
          <p:nvPr/>
        </p:nvSpPr>
        <p:spPr>
          <a:xfrm>
            <a:off x="12804839" y="3130861"/>
            <a:ext cx="7737042" cy="11366021"/>
          </a:xfrm>
          <a:prstGeom prst="rect">
            <a:avLst/>
          </a:prstGeom>
          <a:noFill/>
          <a:ln>
            <a:noFill/>
          </a:ln>
        </p:spPr>
        <p:txBody>
          <a:bodyPr spcFirstLastPara="1" wrap="square" lIns="91425" tIns="91425" rIns="91425" bIns="91425" anchor="t" anchorCtr="0">
            <a:noAutofit/>
          </a:bodyPr>
          <a:lstStyle/>
          <a:p>
            <a:pPr marL="12700" lvl="0" algn="l">
              <a:buSzPts val="3400"/>
            </a:pPr>
            <a:r>
              <a:rPr lang="en-US" sz="3400" dirty="0">
                <a:latin typeface="Trebuchet MS" panose="020B0703020202090204" pitchFamily="34" charset="0"/>
              </a:rPr>
              <a:t>~10-15% fluid retention			</a:t>
            </a:r>
          </a:p>
          <a:p>
            <a:pPr marL="12700" lvl="0" algn="l">
              <a:buSzPts val="3400"/>
            </a:pPr>
            <a:endParaRPr lang="en-US" sz="34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endParaRPr lang="en-US" sz="1600" dirty="0">
              <a:latin typeface="Trebuchet MS" panose="020B0703020202090204" pitchFamily="34" charset="0"/>
            </a:endParaRPr>
          </a:p>
          <a:p>
            <a:pPr marL="12700" lvl="0" algn="l">
              <a:buSzPts val="3400"/>
            </a:pPr>
            <a:r>
              <a:rPr lang="en-US" sz="3400" dirty="0">
                <a:latin typeface="Trebuchet MS" panose="020B0703020202090204" pitchFamily="34" charset="0"/>
              </a:rPr>
              <a:t>~2% hyperkalemia				</a:t>
            </a:r>
          </a:p>
          <a:p>
            <a:pPr marL="12700" lvl="0" algn="l">
              <a:buSzPts val="3400"/>
            </a:pPr>
            <a:endParaRPr lang="en-US" sz="1600" dirty="0">
              <a:latin typeface="Trebuchet MS" panose="020B0703020202090204" pitchFamily="34" charset="0"/>
            </a:endParaRPr>
          </a:p>
          <a:p>
            <a:pPr marL="12700" lvl="0" algn="l">
              <a:buSzPts val="3400"/>
            </a:pPr>
            <a:endParaRPr lang="en-US" sz="1000" dirty="0">
              <a:latin typeface="Trebuchet MS" panose="020B0703020202090204" pitchFamily="34" charset="0"/>
            </a:endParaRPr>
          </a:p>
          <a:p>
            <a:pPr marL="12700" lvl="0" algn="l">
              <a:buSzPts val="3400"/>
            </a:pPr>
            <a:endParaRPr lang="en-US" sz="10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r>
              <a:rPr lang="en-US" sz="3400" dirty="0">
                <a:latin typeface="Trebuchet MS" panose="020B0703020202090204" pitchFamily="34" charset="0"/>
              </a:rPr>
              <a:t>~6-7% hyperkalemia</a:t>
            </a:r>
          </a:p>
          <a:p>
            <a:pPr marL="12700" lvl="0" algn="l">
              <a:buSzPts val="3400"/>
            </a:pPr>
            <a:r>
              <a:rPr lang="en-US" sz="3400" dirty="0">
                <a:latin typeface="Trebuchet MS" panose="020B0703020202090204" pitchFamily="34" charset="0"/>
              </a:rPr>
              <a:t>~10% injection site reaction</a:t>
            </a:r>
          </a:p>
          <a:p>
            <a:pPr marL="12700" algn="l">
              <a:buSzPts val="3400"/>
            </a:pPr>
            <a:endParaRPr lang="en-US" sz="34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endParaRPr lang="en-US" sz="1000" dirty="0">
              <a:latin typeface="Trebuchet MS" panose="020B0703020202090204" pitchFamily="34" charset="0"/>
            </a:endParaRPr>
          </a:p>
          <a:p>
            <a:pPr marL="12700" algn="l">
              <a:buSzPts val="3400"/>
            </a:pPr>
            <a:endParaRPr lang="en-US" sz="1000" dirty="0">
              <a:latin typeface="Trebuchet MS" panose="020B0703020202090204" pitchFamily="34" charset="0"/>
            </a:endParaRPr>
          </a:p>
          <a:p>
            <a:pPr marL="12700" algn="l">
              <a:buSzPts val="3400"/>
            </a:pPr>
            <a:r>
              <a:rPr lang="en-US" sz="3400" dirty="0">
                <a:latin typeface="Trebuchet MS" panose="020B0703020202090204" pitchFamily="34" charset="0"/>
              </a:rPr>
              <a:t>~30% nausea	</a:t>
            </a:r>
          </a:p>
          <a:p>
            <a:pPr marL="12700" algn="l">
              <a:buSzPts val="3400"/>
            </a:pPr>
            <a:r>
              <a:rPr lang="en-US" sz="3400" dirty="0">
                <a:latin typeface="Trebuchet MS" panose="020B0703020202090204" pitchFamily="34" charset="0"/>
              </a:rPr>
              <a:t>~10% diarrhea</a:t>
            </a:r>
          </a:p>
        </p:txBody>
      </p:sp>
      <p:sp>
        <p:nvSpPr>
          <p:cNvPr id="34" name="Google Shape;92;g3319ecbe5f9_0_8">
            <a:extLst>
              <a:ext uri="{FF2B5EF4-FFF2-40B4-BE49-F238E27FC236}">
                <a16:creationId xmlns:a16="http://schemas.microsoft.com/office/drawing/2014/main" id="{F1ED6434-016D-D8C9-271C-B552ED33A2A4}"/>
              </a:ext>
            </a:extLst>
          </p:cNvPr>
          <p:cNvSpPr txBox="1"/>
          <p:nvPr/>
        </p:nvSpPr>
        <p:spPr>
          <a:xfrm>
            <a:off x="20541881" y="3229495"/>
            <a:ext cx="4263305" cy="11366021"/>
          </a:xfrm>
          <a:prstGeom prst="rect">
            <a:avLst/>
          </a:prstGeom>
          <a:noFill/>
          <a:ln>
            <a:noFill/>
          </a:ln>
        </p:spPr>
        <p:txBody>
          <a:bodyPr spcFirstLastPara="1" wrap="square" lIns="91425" tIns="91425" rIns="91425" bIns="91425" anchor="t" anchorCtr="0">
            <a:noAutofit/>
          </a:bodyPr>
          <a:lstStyle/>
          <a:p>
            <a:pPr marL="12700" lvl="0" algn="l">
              <a:buSzPts val="3400"/>
            </a:pPr>
            <a:r>
              <a:rPr lang="en-US" sz="3400" dirty="0">
                <a:latin typeface="Trebuchet MS" panose="020B0703020202090204" pitchFamily="34" charset="0"/>
              </a:rPr>
              <a:t>PO Daily</a:t>
            </a:r>
          </a:p>
          <a:p>
            <a:pPr marL="12700" lvl="0" algn="l">
              <a:buSzPts val="3400"/>
            </a:pPr>
            <a:endParaRPr lang="en-US" sz="34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endParaRPr lang="en-US" sz="3400" dirty="0">
              <a:latin typeface="Trebuchet MS" panose="020B0703020202090204" pitchFamily="34" charset="0"/>
            </a:endParaRPr>
          </a:p>
          <a:p>
            <a:pPr marL="12700" lvl="0" algn="l">
              <a:buSzPts val="3400"/>
            </a:pPr>
            <a:r>
              <a:rPr lang="en-US" sz="3400" dirty="0">
                <a:latin typeface="Trebuchet MS" panose="020B0703020202090204" pitchFamily="34" charset="0"/>
              </a:rPr>
              <a:t>PO Daily</a:t>
            </a:r>
          </a:p>
          <a:p>
            <a:pPr marL="12700" algn="l">
              <a:buSzPts val="3400"/>
            </a:pPr>
            <a:endParaRPr lang="en-US" sz="34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endParaRPr lang="en-US" sz="1600" dirty="0">
              <a:latin typeface="Trebuchet MS" panose="020B0703020202090204" pitchFamily="34" charset="0"/>
            </a:endParaRPr>
          </a:p>
          <a:p>
            <a:pPr marL="12700" algn="l">
              <a:buSzPts val="3400"/>
            </a:pPr>
            <a:endParaRPr lang="en-US" sz="40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r>
              <a:rPr lang="en-US" sz="3400" dirty="0">
                <a:latin typeface="Trebuchet MS" panose="020B0703020202090204" pitchFamily="34" charset="0"/>
              </a:rPr>
              <a:t>SQ q 6 months</a:t>
            </a:r>
          </a:p>
          <a:p>
            <a:pPr marL="12700" algn="l">
              <a:buSzPts val="3400"/>
            </a:pPr>
            <a:endParaRPr lang="en-US" sz="34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endParaRPr lang="en-US" sz="28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endParaRPr lang="en-US" sz="3400" dirty="0">
              <a:latin typeface="Trebuchet MS" panose="020B0703020202090204" pitchFamily="34" charset="0"/>
            </a:endParaRPr>
          </a:p>
          <a:p>
            <a:pPr marL="12700" algn="l">
              <a:buSzPts val="3400"/>
            </a:pPr>
            <a:r>
              <a:rPr lang="en-US" sz="3400" dirty="0">
                <a:latin typeface="Trebuchet MS" panose="020B0703020202090204" pitchFamily="34" charset="0"/>
              </a:rPr>
              <a:t>SQ q week</a:t>
            </a:r>
          </a:p>
        </p:txBody>
      </p:sp>
      <p:sp>
        <p:nvSpPr>
          <p:cNvPr id="35" name="Google Shape;113;g3319ecbe5f9_0_15">
            <a:extLst>
              <a:ext uri="{FF2B5EF4-FFF2-40B4-BE49-F238E27FC236}">
                <a16:creationId xmlns:a16="http://schemas.microsoft.com/office/drawing/2014/main" id="{E73AF29B-A2DC-EF6D-7EDF-9FAFBCAAFA9A}"/>
              </a:ext>
            </a:extLst>
          </p:cNvPr>
          <p:cNvSpPr/>
          <p:nvPr/>
        </p:nvSpPr>
        <p:spPr>
          <a:xfrm>
            <a:off x="20337463" y="1999752"/>
            <a:ext cx="2088094" cy="838193"/>
          </a:xfrm>
          <a:prstGeom prst="roundRect">
            <a:avLst>
              <a:gd name="adj" fmla="val 16667"/>
            </a:avLst>
          </a:prstGeom>
          <a:solidFill>
            <a:srgbClr val="FACE48"/>
          </a:solidFill>
          <a:ln w="127000" cap="flat" cmpd="sng">
            <a:solidFill>
              <a:srgbClr val="3D9FE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atin typeface="Trebuchet MS" panose="020B0703020202090204" pitchFamily="34" charset="0"/>
              </a:rPr>
              <a:t>Route</a:t>
            </a:r>
            <a:endParaRPr sz="3600" b="1" dirty="0">
              <a:latin typeface="Trebuchet MS" panose="020B0703020202090204" pitchFamily="34" charset="0"/>
            </a:endParaRPr>
          </a:p>
        </p:txBody>
      </p:sp>
      <p:sp>
        <p:nvSpPr>
          <p:cNvPr id="36" name="Google Shape;97;g3319ecbe5f9_0_8">
            <a:extLst>
              <a:ext uri="{FF2B5EF4-FFF2-40B4-BE49-F238E27FC236}">
                <a16:creationId xmlns:a16="http://schemas.microsoft.com/office/drawing/2014/main" id="{60683B55-C12D-964D-1DF8-51B899AE5E8A}"/>
              </a:ext>
            </a:extLst>
          </p:cNvPr>
          <p:cNvSpPr/>
          <p:nvPr/>
        </p:nvSpPr>
        <p:spPr>
          <a:xfrm>
            <a:off x="6858531" y="3022752"/>
            <a:ext cx="3355622" cy="869966"/>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FCFCED"/>
                </a:solidFill>
                <a:latin typeface="Trebuchet MS" panose="020B0703020202090204" pitchFamily="34" charset="0"/>
              </a:rPr>
              <a:t>FDA Approved</a:t>
            </a:r>
            <a:endParaRPr sz="3200" b="1" dirty="0">
              <a:solidFill>
                <a:srgbClr val="FCFCED"/>
              </a:solidFill>
              <a:latin typeface="Trebuchet MS" panose="020B0703020202090204" pitchFamily="34" charset="0"/>
            </a:endParaRPr>
          </a:p>
        </p:txBody>
      </p:sp>
      <p:sp>
        <p:nvSpPr>
          <p:cNvPr id="37" name="Google Shape;97;g3319ecbe5f9_0_8">
            <a:extLst>
              <a:ext uri="{FF2B5EF4-FFF2-40B4-BE49-F238E27FC236}">
                <a16:creationId xmlns:a16="http://schemas.microsoft.com/office/drawing/2014/main" id="{A48425CF-6DDE-889E-F6CA-AB1F0E15D7AF}"/>
              </a:ext>
            </a:extLst>
          </p:cNvPr>
          <p:cNvSpPr/>
          <p:nvPr/>
        </p:nvSpPr>
        <p:spPr>
          <a:xfrm>
            <a:off x="6858531" y="10453705"/>
            <a:ext cx="3355619" cy="869966"/>
          </a:xfrm>
          <a:prstGeom prst="roundRect">
            <a:avLst>
              <a:gd name="adj" fmla="val 16667"/>
            </a:avLst>
          </a:prstGeom>
          <a:solidFill>
            <a:srgbClr val="3D9FE7"/>
          </a:solidFill>
          <a:ln w="127000" cap="flat" cmpd="sng">
            <a:solidFill>
              <a:srgbClr val="FACE4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FCFCED"/>
                </a:solidFill>
                <a:latin typeface="Trebuchet MS" panose="020B0703020202090204" pitchFamily="34" charset="0"/>
              </a:rPr>
              <a:t>FDA Approved</a:t>
            </a:r>
            <a:endParaRPr sz="3200" b="1" dirty="0">
              <a:solidFill>
                <a:srgbClr val="FCFCED"/>
              </a:solidFill>
              <a:latin typeface="Trebuchet MS" panose="020B0703020202090204" pitchFamily="34" charset="0"/>
            </a:endParaRPr>
          </a:p>
        </p:txBody>
      </p:sp>
    </p:spTree>
    <p:extLst>
      <p:ext uri="{BB962C8B-B14F-4D97-AF65-F5344CB8AC3E}">
        <p14:creationId xmlns:p14="http://schemas.microsoft.com/office/powerpoint/2010/main" val="14882114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D9FE7"/>
            </a:gs>
            <a:gs pos="61981">
              <a:srgbClr val="2969A2"/>
            </a:gs>
            <a:gs pos="97989">
              <a:srgbClr val="15335E"/>
            </a:gs>
          </a:gsLst>
          <a:lin ang="5400000" scaled="0"/>
        </a:gradFill>
        <a:effectLst/>
      </p:bgPr>
    </p:bg>
    <p:spTree>
      <p:nvGrpSpPr>
        <p:cNvPr id="1" name="">
          <a:extLst>
            <a:ext uri="{FF2B5EF4-FFF2-40B4-BE49-F238E27FC236}">
              <a16:creationId xmlns:a16="http://schemas.microsoft.com/office/drawing/2014/main" id="{9B21A36D-8A7D-47B8-13BA-D9367FDF0F3E}"/>
            </a:ext>
          </a:extLst>
        </p:cNvPr>
        <p:cNvGrpSpPr/>
        <p:nvPr/>
      </p:nvGrpSpPr>
      <p:grpSpPr>
        <a:xfrm>
          <a:off x="0" y="0"/>
          <a:ext cx="0" cy="0"/>
          <a:chOff x="0" y="0"/>
          <a:chExt cx="0" cy="0"/>
        </a:xfrm>
      </p:grpSpPr>
      <p:sp>
        <p:nvSpPr>
          <p:cNvPr id="153" name="Rectangle">
            <a:extLst>
              <a:ext uri="{FF2B5EF4-FFF2-40B4-BE49-F238E27FC236}">
                <a16:creationId xmlns:a16="http://schemas.microsoft.com/office/drawing/2014/main" id="{2816958D-4367-4692-4E87-D6D1BA1E1689}"/>
              </a:ext>
            </a:extLst>
          </p:cNvPr>
          <p:cNvSpPr/>
          <p:nvPr/>
        </p:nvSpPr>
        <p:spPr>
          <a:xfrm>
            <a:off x="-16432" y="702909"/>
            <a:ext cx="824807" cy="12549946"/>
          </a:xfrm>
          <a:prstGeom prst="rect">
            <a:avLst/>
          </a:prstGeom>
          <a:solidFill>
            <a:srgbClr val="E46A36"/>
          </a:solidFill>
          <a:ln w="3175">
            <a:miter lim="400000"/>
          </a:ln>
        </p:spPr>
        <p:txBody>
          <a:bodyPr lIns="53578" tIns="53578" rIns="53578" bIns="53578" anchor="ctr"/>
          <a:lstStyle/>
          <a:p>
            <a:pPr defTabSz="1589484">
              <a:lnSpc>
                <a:spcPct val="100000"/>
              </a:lnSpc>
              <a:defRPr sz="4200">
                <a:solidFill>
                  <a:srgbClr val="FFFFFF"/>
                </a:solidFill>
                <a:latin typeface="Graphik"/>
                <a:ea typeface="Graphik"/>
                <a:cs typeface="Graphik"/>
                <a:sym typeface="Graphik"/>
              </a:defRPr>
            </a:pPr>
            <a:endParaRPr/>
          </a:p>
        </p:txBody>
      </p:sp>
      <p:sp>
        <p:nvSpPr>
          <p:cNvPr id="151" name="Rounded Rectangle">
            <a:extLst>
              <a:ext uri="{FF2B5EF4-FFF2-40B4-BE49-F238E27FC236}">
                <a16:creationId xmlns:a16="http://schemas.microsoft.com/office/drawing/2014/main" id="{EBB8E1B7-FD66-8BF6-2A59-F391A188EAA5}"/>
              </a:ext>
            </a:extLst>
          </p:cNvPr>
          <p:cNvSpPr/>
          <p:nvPr/>
        </p:nvSpPr>
        <p:spPr>
          <a:xfrm>
            <a:off x="578224" y="702909"/>
            <a:ext cx="23227552" cy="12489673"/>
          </a:xfrm>
          <a:prstGeom prst="roundRect">
            <a:avLst>
              <a:gd name="adj" fmla="val 2059"/>
            </a:avLst>
          </a:prstGeom>
          <a:solidFill>
            <a:srgbClr val="FCFCED"/>
          </a:solidFill>
          <a:ln w="127000">
            <a:solidFill>
              <a:srgbClr val="FACE48">
                <a:alpha val="91531"/>
              </a:srgbClr>
            </a:solidFill>
            <a:miter lim="400000"/>
          </a:ln>
        </p:spPr>
        <p:txBody>
          <a:bodyPr lIns="53578" tIns="53578" rIns="53578" bIns="53578" anchor="ctr"/>
          <a:lstStyle/>
          <a:p>
            <a:pPr defTabSz="1589484">
              <a:lnSpc>
                <a:spcPct val="100000"/>
              </a:lnSpc>
            </a:pPr>
            <a:endParaRPr/>
          </a:p>
        </p:txBody>
      </p:sp>
      <p:sp>
        <p:nvSpPr>
          <p:cNvPr id="2" name="Google Shape;470;p67">
            <a:extLst>
              <a:ext uri="{FF2B5EF4-FFF2-40B4-BE49-F238E27FC236}">
                <a16:creationId xmlns:a16="http://schemas.microsoft.com/office/drawing/2014/main" id="{75F1E10E-DEE2-1F6C-B78B-7144BA7B06FD}"/>
              </a:ext>
            </a:extLst>
          </p:cNvPr>
          <p:cNvSpPr/>
          <p:nvPr/>
        </p:nvSpPr>
        <p:spPr>
          <a:xfrm>
            <a:off x="578224" y="1087204"/>
            <a:ext cx="23227552" cy="717746"/>
          </a:xfrm>
          <a:prstGeom prst="rect">
            <a:avLst/>
          </a:prstGeom>
          <a:noFill/>
          <a:ln>
            <a:noFill/>
          </a:ln>
        </p:spPr>
        <p:txBody>
          <a:bodyPr spcFirstLastPara="1" wrap="square" lIns="26800" tIns="26800" rIns="26800" bIns="26800" anchor="ctr" anchorCtr="0">
            <a:noAutofit/>
          </a:bodyPr>
          <a:lstStyle/>
          <a:p>
            <a:pPr marL="0" marR="0" lvl="0" indent="0" algn="ctr" rtl="0">
              <a:spcBef>
                <a:spcPts val="0"/>
              </a:spcBef>
              <a:spcAft>
                <a:spcPts val="0"/>
              </a:spcAft>
              <a:buNone/>
            </a:pPr>
            <a:r>
              <a:rPr lang="en" sz="8000" b="1" dirty="0">
                <a:solidFill>
                  <a:srgbClr val="2668A0"/>
                </a:solidFill>
                <a:latin typeface="Trebuchet MS" panose="020B0703020202090204" pitchFamily="34" charset="0"/>
                <a:ea typeface="Calibri"/>
                <a:cs typeface="Calibri"/>
                <a:sym typeface="Calibri"/>
              </a:rPr>
              <a:t>Renal Denervation</a:t>
            </a:r>
            <a:endParaRPr sz="8000" b="1" dirty="0">
              <a:solidFill>
                <a:srgbClr val="2668A0"/>
              </a:solidFill>
              <a:latin typeface="Trebuchet MS" panose="020B0703020202090204" pitchFamily="34" charset="0"/>
              <a:ea typeface="Calibri"/>
              <a:cs typeface="Calibri"/>
              <a:sym typeface="Calibri"/>
            </a:endParaRPr>
          </a:p>
        </p:txBody>
      </p:sp>
      <p:pic>
        <p:nvPicPr>
          <p:cNvPr id="4" name="Picture 3" descr="Several wires with different colors&#10;&#10;Description automatically generated with medium confidence">
            <a:extLst>
              <a:ext uri="{FF2B5EF4-FFF2-40B4-BE49-F238E27FC236}">
                <a16:creationId xmlns:a16="http://schemas.microsoft.com/office/drawing/2014/main" id="{1EA127DE-E9B7-90C1-C7E7-EF4212CBC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4025" y="2256681"/>
            <a:ext cx="15235949" cy="9144000"/>
          </a:xfrm>
          <a:prstGeom prst="rect">
            <a:avLst/>
          </a:prstGeom>
          <a:ln w="38100">
            <a:solidFill>
              <a:srgbClr val="15325D"/>
            </a:solidFill>
          </a:ln>
        </p:spPr>
      </p:pic>
      <p:pic>
        <p:nvPicPr>
          <p:cNvPr id="156" name="Image" descr="Image">
            <a:extLst>
              <a:ext uri="{FF2B5EF4-FFF2-40B4-BE49-F238E27FC236}">
                <a16:creationId xmlns:a16="http://schemas.microsoft.com/office/drawing/2014/main" id="{167F68E5-50A7-65B3-989A-1C15E930AF4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360560" y="11706362"/>
            <a:ext cx="4833613" cy="1804056"/>
          </a:xfrm>
          <a:prstGeom prst="rect">
            <a:avLst/>
          </a:prstGeom>
          <a:ln w="3175">
            <a:miter lim="400000"/>
          </a:ln>
        </p:spPr>
      </p:pic>
    </p:spTree>
    <p:extLst>
      <p:ext uri="{BB962C8B-B14F-4D97-AF65-F5344CB8AC3E}">
        <p14:creationId xmlns:p14="http://schemas.microsoft.com/office/powerpoint/2010/main" val="4167438076"/>
      </p:ext>
    </p:extLst>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1589484"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1589484"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2438339" rtl="0" fontAlgn="auto" latinLnBrk="0" hangingPunct="0">
          <a:lnSpc>
            <a:spcPct val="9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5863</TotalTime>
  <Words>3504</Words>
  <Application>Microsoft Macintosh PowerPoint</Application>
  <PresentationFormat>Custom</PresentationFormat>
  <Paragraphs>713</Paragraphs>
  <Slides>77</Slides>
  <Notes>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77</vt:i4>
      </vt:variant>
    </vt:vector>
  </HeadingPairs>
  <TitlesOfParts>
    <vt:vector size="95" baseType="lpstr">
      <vt:lpstr>Algerian</vt:lpstr>
      <vt:lpstr>Arial</vt:lpstr>
      <vt:lpstr>Avenir</vt:lpstr>
      <vt:lpstr>Calibri</vt:lpstr>
      <vt:lpstr>Canela Bold</vt:lpstr>
      <vt:lpstr>Canela Deck Regular</vt:lpstr>
      <vt:lpstr>Canela Regular</vt:lpstr>
      <vt:lpstr>Canela Text Regular</vt:lpstr>
      <vt:lpstr>Chalkduster</vt:lpstr>
      <vt:lpstr>Courier New</vt:lpstr>
      <vt:lpstr>Graphik</vt:lpstr>
      <vt:lpstr>Graphik Medium</vt:lpstr>
      <vt:lpstr>Graphik Semibold</vt:lpstr>
      <vt:lpstr>Helvetica Neue</vt:lpstr>
      <vt:lpstr>Noto Sans Symbols</vt:lpstr>
      <vt:lpstr>Trebuchet MS</vt:lpstr>
      <vt:lpstr>Wingdings</vt:lpstr>
      <vt:lpstr>23_ClassicWhite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Minimal Change Disease Pathophysiology</vt:lpstr>
      <vt:lpstr>PowerPoint Presentation</vt:lpstr>
      <vt:lpstr>PowerPoint Presentation</vt:lpstr>
      <vt:lpstr>Minimal Change Disease Relapse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Sparks, M.D.</dc:creator>
  <cp:lastModifiedBy>AJKD Editorial Office</cp:lastModifiedBy>
  <cp:revision>51</cp:revision>
  <dcterms:modified xsi:type="dcterms:W3CDTF">2025-03-03T17:01:42Z</dcterms:modified>
</cp:coreProperties>
</file>