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9" r:id="rId4"/>
    <p:sldId id="258" r:id="rId5"/>
    <p:sldId id="260" r:id="rId6"/>
    <p:sldId id="331" r:id="rId7"/>
    <p:sldId id="307" r:id="rId8"/>
    <p:sldId id="268" r:id="rId9"/>
    <p:sldId id="332" r:id="rId10"/>
    <p:sldId id="334" r:id="rId11"/>
    <p:sldId id="279" r:id="rId12"/>
    <p:sldId id="333" r:id="rId13"/>
    <p:sldId id="335" r:id="rId14"/>
    <p:sldId id="278" r:id="rId15"/>
    <p:sldId id="261" r:id="rId16"/>
    <p:sldId id="309" r:id="rId17"/>
    <p:sldId id="272" r:id="rId18"/>
    <p:sldId id="336" r:id="rId19"/>
    <p:sldId id="281" r:id="rId20"/>
    <p:sldId id="338" r:id="rId21"/>
    <p:sldId id="337" r:id="rId22"/>
    <p:sldId id="339" r:id="rId23"/>
    <p:sldId id="280" r:id="rId24"/>
    <p:sldId id="262" r:id="rId25"/>
    <p:sldId id="271" r:id="rId26"/>
    <p:sldId id="304" r:id="rId27"/>
    <p:sldId id="305" r:id="rId28"/>
    <p:sldId id="283" r:id="rId29"/>
    <p:sldId id="306" r:id="rId30"/>
    <p:sldId id="282" r:id="rId31"/>
    <p:sldId id="263" r:id="rId32"/>
    <p:sldId id="273" r:id="rId33"/>
    <p:sldId id="300" r:id="rId34"/>
    <p:sldId id="323" r:id="rId35"/>
    <p:sldId id="284" r:id="rId36"/>
    <p:sldId id="302" r:id="rId37"/>
    <p:sldId id="324" r:id="rId38"/>
    <p:sldId id="285" r:id="rId39"/>
    <p:sldId id="264" r:id="rId40"/>
    <p:sldId id="274" r:id="rId41"/>
    <p:sldId id="311" r:id="rId42"/>
    <p:sldId id="286" r:id="rId43"/>
    <p:sldId id="329" r:id="rId44"/>
    <p:sldId id="312" r:id="rId45"/>
    <p:sldId id="330" r:id="rId46"/>
    <p:sldId id="287" r:id="rId47"/>
    <p:sldId id="265" r:id="rId48"/>
    <p:sldId id="275" r:id="rId49"/>
    <p:sldId id="289" r:id="rId50"/>
    <p:sldId id="341" r:id="rId51"/>
    <p:sldId id="313" r:id="rId52"/>
    <p:sldId id="340" r:id="rId53"/>
    <p:sldId id="342" r:id="rId54"/>
    <p:sldId id="314" r:id="rId55"/>
    <p:sldId id="328" r:id="rId56"/>
    <p:sldId id="288" r:id="rId57"/>
    <p:sldId id="266" r:id="rId58"/>
    <p:sldId id="276" r:id="rId59"/>
    <p:sldId id="315" r:id="rId60"/>
    <p:sldId id="325" r:id="rId61"/>
    <p:sldId id="326" r:id="rId62"/>
    <p:sldId id="291" r:id="rId63"/>
    <p:sldId id="316" r:id="rId64"/>
    <p:sldId id="327" r:id="rId65"/>
    <p:sldId id="290" r:id="rId66"/>
    <p:sldId id="267" r:id="rId67"/>
    <p:sldId id="277" r:id="rId68"/>
    <p:sldId id="317" r:id="rId69"/>
    <p:sldId id="319" r:id="rId70"/>
    <p:sldId id="343" r:id="rId71"/>
    <p:sldId id="269" r:id="rId72"/>
    <p:sldId id="318" r:id="rId73"/>
    <p:sldId id="322" r:id="rId74"/>
    <p:sldId id="270" r:id="rId75"/>
    <p:sldId id="292" r:id="rId76"/>
    <p:sldId id="293" r:id="rId77"/>
    <p:sldId id="294" r:id="rId78"/>
    <p:sldId id="295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DC0"/>
    <a:srgbClr val="F9C32B"/>
    <a:srgbClr val="2B398F"/>
    <a:srgbClr val="E56A36"/>
    <a:srgbClr val="9EACFB"/>
    <a:srgbClr val="D82825"/>
    <a:srgbClr val="B3BEFB"/>
    <a:srgbClr val="3E53D0"/>
    <a:srgbClr val="FFDF6E"/>
    <a:srgbClr val="FFC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76672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605575"/>
              <a:satOff val="15655"/>
              <a:lumOff val="22628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A7AAA9"/>
              </a:solidFill>
              <a:prstDash val="solid"/>
              <a:miter lim="400000"/>
            </a:ln>
          </a:left>
          <a:right>
            <a:ln w="3175" cap="flat">
              <a:solidFill>
                <a:srgbClr val="A7AAA9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7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7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75"/>
    <p:restoredTop sz="94760"/>
  </p:normalViewPr>
  <p:slideViewPr>
    <p:cSldViewPr snapToGrid="0">
      <p:cViewPr varScale="1">
        <p:scale>
          <a:sx n="33" d="100"/>
          <a:sy n="33" d="100"/>
        </p:scale>
        <p:origin x="312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8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4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10585283"/>
            <a:ext cx="12215814" cy="452736"/>
          </a:xfrm>
          <a:prstGeom prst="rect">
            <a:avLst/>
          </a:prstGeom>
        </p:spPr>
        <p:txBody>
          <a:bodyPr/>
          <a:lstStyle>
            <a:lvl1pPr defTabSz="701675">
              <a:defRPr sz="2040" spc="-2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4093" y="4299644"/>
            <a:ext cx="12215814" cy="4688087"/>
          </a:xfrm>
          <a:prstGeom prst="rect">
            <a:avLst/>
          </a:prstGeom>
        </p:spPr>
        <p:txBody>
          <a:bodyPr anchor="ctr"/>
          <a:lstStyle>
            <a:lvl1pPr defTabSz="2446734">
              <a:lnSpc>
                <a:spcPct val="80000"/>
              </a:lnSpc>
              <a:defRPr sz="11200" spc="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defTabSz="2446734">
              <a:lnSpc>
                <a:spcPct val="80000"/>
              </a:lnSpc>
              <a:defRPr sz="11200" spc="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defTabSz="2446734">
              <a:lnSpc>
                <a:spcPct val="80000"/>
              </a:lnSpc>
              <a:defRPr sz="11200" spc="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defTabSz="2446734">
              <a:lnSpc>
                <a:spcPct val="80000"/>
              </a:lnSpc>
              <a:defRPr sz="11200" spc="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defTabSz="2446734">
              <a:lnSpc>
                <a:spcPct val="80000"/>
              </a:lnSpc>
              <a:defRPr sz="11200" spc="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4093" y="3745916"/>
            <a:ext cx="12215814" cy="4384375"/>
          </a:xfrm>
          <a:prstGeom prst="rect">
            <a:avLst/>
          </a:prstGeom>
        </p:spPr>
        <p:txBody>
          <a:bodyPr anchor="b"/>
          <a:lstStyle>
            <a:lvl1pPr defTabSz="2446734">
              <a:lnSpc>
                <a:spcPct val="80000"/>
              </a:lnSpc>
              <a:defRPr sz="21800" spc="0">
                <a:latin typeface="+mn-lt"/>
                <a:ea typeface="+mn-ea"/>
                <a:cs typeface="+mn-cs"/>
                <a:sym typeface="Canela Bold"/>
              </a:defRPr>
            </a:lvl1pPr>
            <a:lvl2pPr defTabSz="2446734">
              <a:lnSpc>
                <a:spcPct val="80000"/>
              </a:lnSpc>
              <a:defRPr sz="21800" spc="0">
                <a:latin typeface="+mn-lt"/>
                <a:ea typeface="+mn-ea"/>
                <a:cs typeface="+mn-cs"/>
                <a:sym typeface="Canela Bold"/>
              </a:defRPr>
            </a:lvl2pPr>
            <a:lvl3pPr defTabSz="2446734">
              <a:lnSpc>
                <a:spcPct val="80000"/>
              </a:lnSpc>
              <a:defRPr sz="21800" spc="0">
                <a:latin typeface="+mn-lt"/>
                <a:ea typeface="+mn-ea"/>
                <a:cs typeface="+mn-cs"/>
                <a:sym typeface="Canela Bold"/>
              </a:defRPr>
            </a:lvl3pPr>
            <a:lvl4pPr defTabSz="2446734">
              <a:lnSpc>
                <a:spcPct val="80000"/>
              </a:lnSpc>
              <a:defRPr sz="21800" spc="0">
                <a:latin typeface="+mn-lt"/>
                <a:ea typeface="+mn-ea"/>
                <a:cs typeface="+mn-cs"/>
                <a:sym typeface="Canela Bold"/>
              </a:defRPr>
            </a:lvl4pPr>
            <a:lvl5pPr defTabSz="2446734">
              <a:lnSpc>
                <a:spcPct val="80000"/>
              </a:lnSpc>
              <a:defRPr sz="21800" spc="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7647549"/>
            <a:ext cx="12215814" cy="665441"/>
          </a:xfrm>
          <a:prstGeom prst="rect">
            <a:avLst/>
          </a:prstGeom>
        </p:spPr>
        <p:txBody>
          <a:bodyPr/>
          <a:lstStyle>
            <a:lvl1pPr defTabSz="665440">
              <a:defRPr sz="3402" spc="-34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9299488"/>
            <a:ext cx="12215814" cy="665442"/>
          </a:xfrm>
          <a:prstGeom prst="rect">
            <a:avLst/>
          </a:prstGeom>
        </p:spPr>
        <p:txBody>
          <a:bodyPr anchor="ctr"/>
          <a:lstStyle>
            <a:lvl1pPr defTabSz="665440">
              <a:defRPr sz="3402" spc="-34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4093" y="4607718"/>
            <a:ext cx="12215814" cy="381744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7800" spc="0">
                <a:latin typeface="+mn-lt"/>
                <a:ea typeface="+mn-ea"/>
                <a:cs typeface="+mn-cs"/>
                <a:sym typeface="Canela Bold"/>
              </a:defRPr>
            </a:lvl1pPr>
            <a:lvl2pPr>
              <a:lnSpc>
                <a:spcPct val="80000"/>
              </a:lnSpc>
              <a:defRPr sz="7800" spc="0">
                <a:latin typeface="+mn-lt"/>
                <a:ea typeface="+mn-ea"/>
                <a:cs typeface="+mn-cs"/>
                <a:sym typeface="Canela Bold"/>
              </a:defRPr>
            </a:lvl2pPr>
            <a:lvl3pPr>
              <a:lnSpc>
                <a:spcPct val="80000"/>
              </a:lnSpc>
              <a:defRPr sz="7800" spc="0">
                <a:latin typeface="+mn-lt"/>
                <a:ea typeface="+mn-ea"/>
                <a:cs typeface="+mn-cs"/>
                <a:sym typeface="Canela Bold"/>
              </a:defRPr>
            </a:lvl3pPr>
            <a:lvl4pPr>
              <a:lnSpc>
                <a:spcPct val="80000"/>
              </a:lnSpc>
              <a:defRPr sz="7800" spc="0">
                <a:latin typeface="+mn-lt"/>
                <a:ea typeface="+mn-ea"/>
                <a:cs typeface="+mn-cs"/>
                <a:sym typeface="Canela Bold"/>
              </a:defRPr>
            </a:lvl4pPr>
            <a:lvl5pPr>
              <a:lnSpc>
                <a:spcPct val="80000"/>
              </a:lnSpc>
              <a:defRPr sz="7800" spc="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1"/>
          <p:cNvSpPr>
            <a:spLocks noGrp="1"/>
          </p:cNvSpPr>
          <p:nvPr>
            <p:ph type="pic" sz="quarter" idx="21"/>
          </p:nvPr>
        </p:nvSpPr>
        <p:spPr>
          <a:xfrm>
            <a:off x="12293223" y="2518171"/>
            <a:ext cx="6027540" cy="40174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each and sea at sunset"/>
          <p:cNvSpPr>
            <a:spLocks noGrp="1"/>
          </p:cNvSpPr>
          <p:nvPr>
            <p:ph type="pic" sz="half" idx="22"/>
          </p:nvPr>
        </p:nvSpPr>
        <p:spPr>
          <a:xfrm>
            <a:off x="2815827" y="2518171"/>
            <a:ext cx="12537283" cy="8358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ea against sky at sunset 2"/>
          <p:cNvSpPr>
            <a:spLocks noGrp="1"/>
          </p:cNvSpPr>
          <p:nvPr>
            <p:ph type="pic" sz="quarter" idx="23"/>
          </p:nvPr>
        </p:nvSpPr>
        <p:spPr>
          <a:xfrm>
            <a:off x="12360195" y="5550824"/>
            <a:ext cx="5893596" cy="66257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343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>
            <a:spLocks noGrp="1"/>
          </p:cNvSpPr>
          <p:nvPr>
            <p:ph type="pic" sz="half" idx="21"/>
          </p:nvPr>
        </p:nvSpPr>
        <p:spPr>
          <a:xfrm>
            <a:off x="5923358" y="2518171"/>
            <a:ext cx="12537284" cy="8358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>
            <a:spLocks noGrp="1"/>
          </p:cNvSpPr>
          <p:nvPr>
            <p:ph type="pic" idx="21"/>
          </p:nvPr>
        </p:nvSpPr>
        <p:spPr>
          <a:xfrm>
            <a:off x="3940968" y="1084956"/>
            <a:ext cx="16488670" cy="109924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84093" y="4031753"/>
            <a:ext cx="12215814" cy="34825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4093" y="7340203"/>
            <a:ext cx="12215814" cy="1536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84093" y="10581679"/>
            <a:ext cx="12215814" cy="452736"/>
          </a:xfrm>
          <a:prstGeom prst="rect">
            <a:avLst/>
          </a:prstGeom>
        </p:spPr>
        <p:txBody>
          <a:bodyPr/>
          <a:lstStyle>
            <a:lvl1pPr defTabSz="701675">
              <a:defRPr sz="2040" spc="-2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3146" y="11293631"/>
            <a:ext cx="339314" cy="384526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a against sky at sunset"/>
          <p:cNvSpPr>
            <a:spLocks noGrp="1"/>
          </p:cNvSpPr>
          <p:nvPr>
            <p:ph type="pic" sz="half" idx="21"/>
          </p:nvPr>
        </p:nvSpPr>
        <p:spPr>
          <a:xfrm>
            <a:off x="8949138" y="2518171"/>
            <a:ext cx="12540053" cy="8358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84311" y="4722252"/>
            <a:ext cx="5335193" cy="2202721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7800" spc="-78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4311" y="6750843"/>
            <a:ext cx="5335193" cy="4125517"/>
          </a:xfrm>
          <a:prstGeom prst="rect">
            <a:avLst/>
          </a:prstGeom>
        </p:spPr>
        <p:txBody>
          <a:bodyPr/>
          <a:lstStyle>
            <a:lvl1pPr>
              <a:defRPr sz="4200" spc="-42"/>
            </a:lvl1pPr>
            <a:lvl2pPr>
              <a:defRPr sz="4200" spc="-42"/>
            </a:lvl2pPr>
            <a:lvl3pPr>
              <a:defRPr sz="4200" spc="-42"/>
            </a:lvl3pPr>
            <a:lvl4pPr>
              <a:defRPr sz="4200" spc="-42"/>
            </a:lvl4pPr>
            <a:lvl5pPr>
              <a:defRPr sz="4200" spc="-42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84093" y="4875609"/>
            <a:ext cx="12215814" cy="6375798"/>
          </a:xfrm>
          <a:prstGeom prst="rect">
            <a:avLst/>
          </a:prstGeom>
        </p:spPr>
        <p:txBody>
          <a:bodyPr/>
          <a:lstStyle>
            <a:lvl1pPr marL="4986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8923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2860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6797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0734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84093" y="2134195"/>
            <a:ext cx="12215814" cy="1232297"/>
          </a:xfrm>
          <a:prstGeom prst="rect">
            <a:avLst/>
          </a:prstGeom>
        </p:spPr>
        <p:txBody>
          <a:bodyPr anchor="t"/>
          <a:lstStyle>
            <a:lvl1pPr>
              <a:lnSpc>
                <a:spcPct val="70000"/>
              </a:lnSpc>
              <a:defRPr sz="7800" spc="-78"/>
            </a:lvl1pPr>
          </a:lstStyle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3301677"/>
            <a:ext cx="12215814" cy="665441"/>
          </a:xfrm>
          <a:prstGeom prst="rect">
            <a:avLst/>
          </a:prstGeom>
        </p:spPr>
        <p:txBody>
          <a:bodyPr/>
          <a:lstStyle>
            <a:lvl1pPr defTabSz="665440">
              <a:defRPr sz="3402" spc="-34"/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84093" y="4875609"/>
            <a:ext cx="12215814" cy="6375798"/>
          </a:xfrm>
          <a:prstGeom prst="rect">
            <a:avLst/>
          </a:prstGeom>
        </p:spPr>
        <p:txBody>
          <a:bodyPr numCol="2" spcCol="610790"/>
          <a:lstStyle>
            <a:lvl1pPr marL="4986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8923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2860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6797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0734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80448" y="2104667"/>
            <a:ext cx="5330466" cy="21414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7800" spc="-78"/>
            </a:lvl1pPr>
          </a:lstStyle>
          <a:p>
            <a:r>
              <a:t>Slide 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4093" y="5313164"/>
            <a:ext cx="5331025" cy="5555139"/>
          </a:xfrm>
          <a:prstGeom prst="rect">
            <a:avLst/>
          </a:prstGeom>
        </p:spPr>
        <p:txBody>
          <a:bodyPr/>
          <a:lstStyle>
            <a:lvl1pPr marL="4986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8923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2860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6797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2073486" indent="-498686" algn="l" defTabSz="2446734">
              <a:lnSpc>
                <a:spcPct val="90000"/>
              </a:lnSpc>
              <a:spcBef>
                <a:spcPts val="2800"/>
              </a:spcBef>
              <a:buSzPct val="175000"/>
              <a:buChar char="•"/>
              <a:defRPr sz="3800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4107566"/>
            <a:ext cx="5331025" cy="665442"/>
          </a:xfrm>
          <a:prstGeom prst="rect">
            <a:avLst/>
          </a:prstGeom>
        </p:spPr>
        <p:txBody>
          <a:bodyPr anchor="ctr"/>
          <a:lstStyle>
            <a:lvl1pPr defTabSz="665440">
              <a:defRPr sz="3402" spc="-34"/>
            </a:lvl1pPr>
          </a:lstStyle>
          <a:p>
            <a:r>
              <a:t>Slide Subtitle</a:t>
            </a:r>
          </a:p>
        </p:txBody>
      </p:sp>
      <p:sp>
        <p:nvSpPr>
          <p:cNvPr id="63" name="Sea against sky at sunset"/>
          <p:cNvSpPr>
            <a:spLocks noGrp="1"/>
          </p:cNvSpPr>
          <p:nvPr>
            <p:ph type="pic" sz="quarter" idx="22"/>
          </p:nvPr>
        </p:nvSpPr>
        <p:spPr>
          <a:xfrm>
            <a:off x="11501864" y="2518171"/>
            <a:ext cx="7434601" cy="8358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84093" y="4299644"/>
            <a:ext cx="12215814" cy="4688087"/>
          </a:xfrm>
          <a:prstGeom prst="rect">
            <a:avLst/>
          </a:prstGeom>
        </p:spPr>
        <p:txBody>
          <a:bodyPr anchor="ctr"/>
          <a:lstStyle>
            <a:lvl1pPr defTabSz="1160859"/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3146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84093" y="2129730"/>
            <a:ext cx="12215814" cy="12322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7800" spc="-78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3301677"/>
            <a:ext cx="12215814" cy="665441"/>
          </a:xfrm>
          <a:prstGeom prst="rect">
            <a:avLst/>
          </a:prstGeom>
        </p:spPr>
        <p:txBody>
          <a:bodyPr/>
          <a:lstStyle>
            <a:lvl1pPr defTabSz="665440">
              <a:defRPr sz="3402" spc="-34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84093" y="4875944"/>
            <a:ext cx="12215814" cy="6375798"/>
          </a:xfrm>
          <a:prstGeom prst="rect">
            <a:avLst/>
          </a:prstGeom>
        </p:spPr>
        <p:txBody>
          <a:bodyPr/>
          <a:lstStyle>
            <a:lvl1pPr algn="l" defTabSz="825500">
              <a:spcBef>
                <a:spcPts val="2300"/>
              </a:spcBef>
              <a:defRPr sz="5800" spc="-11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algn="l" defTabSz="825500">
              <a:spcBef>
                <a:spcPts val="2300"/>
              </a:spcBef>
              <a:defRPr sz="5800" spc="-11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algn="l" defTabSz="825500">
              <a:spcBef>
                <a:spcPts val="2300"/>
              </a:spcBef>
              <a:defRPr sz="5800" spc="-11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algn="l" defTabSz="825500">
              <a:spcBef>
                <a:spcPts val="2300"/>
              </a:spcBef>
              <a:defRPr sz="5800" spc="-11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algn="l" defTabSz="825500">
              <a:spcBef>
                <a:spcPts val="2300"/>
              </a:spcBef>
              <a:defRPr sz="5800" spc="-11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84093" y="2129730"/>
            <a:ext cx="12215814" cy="1232298"/>
          </a:xfrm>
          <a:prstGeom prst="rect">
            <a:avLst/>
          </a:prstGeom>
        </p:spPr>
        <p:txBody>
          <a:bodyPr anchor="t"/>
          <a:lstStyle>
            <a:lvl1pPr>
              <a:lnSpc>
                <a:spcPct val="70000"/>
              </a:lnSpc>
              <a:defRPr sz="7800" spc="-78"/>
            </a:lvl1pPr>
          </a:lstStyle>
          <a:p>
            <a:r>
              <a:t>Agenda Title</a:t>
            </a:r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84093" y="3301677"/>
            <a:ext cx="12215814" cy="665441"/>
          </a:xfrm>
          <a:prstGeom prst="rect">
            <a:avLst/>
          </a:prstGeom>
        </p:spPr>
        <p:txBody>
          <a:bodyPr/>
          <a:lstStyle>
            <a:lvl1pPr defTabSz="665440">
              <a:defRPr sz="3402" spc="-34"/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8771" y="11293631"/>
            <a:ext cx="339314" cy="3845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84093" y="4031753"/>
            <a:ext cx="12215814" cy="34825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84093" y="7340203"/>
            <a:ext cx="12215814" cy="1535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3147" y="11293631"/>
            <a:ext cx="339313" cy="384526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 anchor="b">
            <a:spAutoFit/>
          </a:bodyPr>
          <a:lstStyle>
            <a:lvl1pPr defTabSz="2446734">
              <a:lnSpc>
                <a:spcPct val="100000"/>
              </a:lnSpc>
              <a:defRPr sz="16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4673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11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jkdblog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jkdblog.org/tag/firstround2023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me.kidney.org/spa/courses/resource/nephmadness-2023" TargetMode="External"/><Relationship Id="rId5" Type="http://schemas.openxmlformats.org/officeDocument/2006/relationships/hyperlink" Target="https://twitter.com/hashtag/nephmadness" TargetMode="External"/><Relationship Id="rId4" Type="http://schemas.openxmlformats.org/officeDocument/2006/relationships/hyperlink" Target="http://www.tourneytopia.com/AJKD/NephMadness/SubmitPicks/Picks.aspx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neytopia.com/AJKD/NephMadness/SubmitPicks/Picks.asp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twitter.com/hashtag/nephmadness" TargetMode="External"/><Relationship Id="rId4" Type="http://schemas.openxmlformats.org/officeDocument/2006/relationships/hyperlink" Target="https://cme.kidney.org/spa/courses/resource/nephmadness-20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/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/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2AA45E5-9F09-933A-B2B4-1BCC59D3D3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964" y="3208865"/>
            <a:ext cx="9376218" cy="7298270"/>
          </a:xfrm>
          <a:prstGeom prst="rect">
            <a:avLst/>
          </a:prstGeom>
        </p:spPr>
      </p:pic>
      <p:sp>
        <p:nvSpPr>
          <p:cNvPr id="2" name="Google Shape;359;p60">
            <a:extLst>
              <a:ext uri="{FF2B5EF4-FFF2-40B4-BE49-F238E27FC236}">
                <a16:creationId xmlns:a16="http://schemas.microsoft.com/office/drawing/2014/main" id="{B0F789AB-D142-BA62-89B1-465D475D9AA5}"/>
              </a:ext>
            </a:extLst>
          </p:cNvPr>
          <p:cNvSpPr txBox="1"/>
          <p:nvPr/>
        </p:nvSpPr>
        <p:spPr>
          <a:xfrm>
            <a:off x="3970498" y="1470211"/>
            <a:ext cx="16443004" cy="187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200" b="1" u="none" strike="noStrike" cap="none" dirty="0">
                <a:solidFill>
                  <a:srgbClr val="2B398F"/>
                </a:solidFill>
                <a:latin typeface="Arial Black" panose="020B0604020202020204" pitchFamily="34" charset="0"/>
                <a:ea typeface="Calibri"/>
                <a:cs typeface="Arial Black" panose="020B0604020202020204" pitchFamily="34" charset="0"/>
                <a:sym typeface="Calibri"/>
              </a:rPr>
              <a:t>Bracketology</a:t>
            </a:r>
            <a:endParaRPr sz="13200" b="1" dirty="0">
              <a:solidFill>
                <a:srgbClr val="2B398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Google Shape;358;p60">
            <a:extLst>
              <a:ext uri="{FF2B5EF4-FFF2-40B4-BE49-F238E27FC236}">
                <a16:creationId xmlns:a16="http://schemas.microsoft.com/office/drawing/2014/main" id="{F1561134-9D27-F6EE-6A52-D7F9A87085CE}"/>
              </a:ext>
            </a:extLst>
          </p:cNvPr>
          <p:cNvSpPr txBox="1"/>
          <p:nvPr/>
        </p:nvSpPr>
        <p:spPr>
          <a:xfrm>
            <a:off x="9057508" y="10819473"/>
            <a:ext cx="6499131" cy="137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 u="none" strike="noStrike" cap="none" dirty="0">
                <a:solidFill>
                  <a:srgbClr val="22576A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3"/>
              </a:rPr>
              <a:t>www.AJKDBlog.org</a:t>
            </a:r>
            <a:r>
              <a:rPr lang="en" sz="4800" b="1" i="0" u="none" strike="noStrike" cap="none" dirty="0">
                <a:solidFill>
                  <a:srgbClr val="22576A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 </a:t>
            </a:r>
            <a:endParaRPr sz="4800" b="1" i="0" u="none" strike="noStrike" cap="none" dirty="0">
              <a:solidFill>
                <a:srgbClr val="22576A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March 1-31, 2026</a:t>
            </a:r>
            <a:endParaRPr sz="48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AI-generated content may be incorrect.">
            <a:extLst>
              <a:ext uri="{FF2B5EF4-FFF2-40B4-BE49-F238E27FC236}">
                <a16:creationId xmlns:a16="http://schemas.microsoft.com/office/drawing/2014/main" id="{D733D10A-61FC-A905-720E-FFC093CCD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70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616959-A949-190C-57A3-734AFDF9C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C523ED69-0B6D-B860-7DA1-AB341108A1F4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7886C458-5B96-DA59-D3A0-8DDF26601015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791D1269-818A-95D0-2243-2E69F46E11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8374802D-9198-B702-7028-60C16841309A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Complement Inhibition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close-up of a chess piece&#10;&#10;AI-generated content may be incorrect.">
            <a:extLst>
              <a:ext uri="{FF2B5EF4-FFF2-40B4-BE49-F238E27FC236}">
                <a16:creationId xmlns:a16="http://schemas.microsoft.com/office/drawing/2014/main" id="{6F517372-80C9-9E24-AA4F-52CCB35CB6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878" y="2227175"/>
            <a:ext cx="16459200" cy="926165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0357473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BE599-2C8D-6DC6-8A5B-608185A8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F1FAC79D-9078-DAD0-A0B6-B97FB2C0C78F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BEAC477-B5B3-EE81-8AC8-E098FFD5A55D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7AF91C70-EA58-407E-BFCE-FD07C80798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AE27F-8CA7-271F-5850-54064D8B1C57}"/>
              </a:ext>
            </a:extLst>
          </p:cNvPr>
          <p:cNvSpPr txBox="1"/>
          <p:nvPr/>
        </p:nvSpPr>
        <p:spPr>
          <a:xfrm>
            <a:off x="1161288" y="1058561"/>
            <a:ext cx="14023132" cy="35983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Complement Inhibitors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1" dirty="0"/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Evidence of complement deposition in glomeruli in IgA nephropathy is common.</a:t>
            </a: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alternative and lectin pathways have been most implicated.</a:t>
            </a: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Role of complement inhibitors in the management of IgA nephropathy has gained significant traction.</a:t>
            </a: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Need vaccination to encapsulated bacteria- </a:t>
            </a:r>
            <a:r>
              <a:rPr lang="en-US" sz="2400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Streptococcus pneumoniae, Neisseria meningitidis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E35B7A-E4E7-7EFE-89AD-46F99D015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0901" y="1058561"/>
            <a:ext cx="7635959" cy="5450544"/>
          </a:xfrm>
          <a:prstGeom prst="rect">
            <a:avLst/>
          </a:prstGeom>
          <a:noFill/>
          <a:ln w="38100">
            <a:solidFill>
              <a:srgbClr val="F8C2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E69D7F-260A-32F0-8BD4-2A73E459FA1B}"/>
              </a:ext>
            </a:extLst>
          </p:cNvPr>
          <p:cNvSpPr txBox="1"/>
          <p:nvPr/>
        </p:nvSpPr>
        <p:spPr>
          <a:xfrm>
            <a:off x="15520901" y="6687184"/>
            <a:ext cx="12192000" cy="3416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Faria B et al Am J Kidney Dis. 2020 PMID: 32439421.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A203F-E638-1CB3-79C4-FBCB9893B241}"/>
              </a:ext>
            </a:extLst>
          </p:cNvPr>
          <p:cNvSpPr txBox="1"/>
          <p:nvPr/>
        </p:nvSpPr>
        <p:spPr>
          <a:xfrm>
            <a:off x="824806" y="9747101"/>
            <a:ext cx="19880384" cy="326599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players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1" dirty="0"/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Iptacopan </a:t>
            </a: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(ip-TAH-kopan)- An oral complement factor B inhibitor, works by blocking the alternative complement pathway, inhibiting Factor B preventing the formation of C3 convertase (C3bBb), inhibiting the cleavage of C3 dampening inflammation. </a:t>
            </a:r>
            <a:r>
              <a:rPr lang="en-US" sz="2400" u="sng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Has received conditional FDA approval.</a:t>
            </a: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u="sng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Pegcetacoplan </a:t>
            </a: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(Peg-sitta-co-plan) (a C3 inhibitor)- still under development.</a:t>
            </a: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71500" marR="0" indent="-5715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Ravulizumab</a:t>
            </a:r>
            <a:r>
              <a:rPr lang="en-US" sz="2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(Rav-u-Liz-ooh-mab)(a long-acting C5 inhibitor similar to eculizumab)- Phase 3 I CAN Trial Starting</a:t>
            </a:r>
          </a:p>
        </p:txBody>
      </p:sp>
      <p:pic>
        <p:nvPicPr>
          <p:cNvPr id="9" name="Picture 8" descr="A diagram of a complex structure&#10;&#10;AI-generated content may be incorrect.">
            <a:extLst>
              <a:ext uri="{FF2B5EF4-FFF2-40B4-BE49-F238E27FC236}">
                <a16:creationId xmlns:a16="http://schemas.microsoft.com/office/drawing/2014/main" id="{9BC1B1C8-C39C-1475-79AD-30C2A63365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607" y="4678494"/>
            <a:ext cx="8305378" cy="5516711"/>
          </a:xfrm>
          <a:prstGeom prst="rect">
            <a:avLst/>
          </a:prstGeom>
          <a:ln w="38100">
            <a:solidFill>
              <a:srgbClr val="2684CF"/>
            </a:solidFill>
          </a:ln>
        </p:spPr>
      </p:pic>
    </p:spTree>
    <p:extLst>
      <p:ext uri="{BB962C8B-B14F-4D97-AF65-F5344CB8AC3E}">
        <p14:creationId xmlns:p14="http://schemas.microsoft.com/office/powerpoint/2010/main" val="389503397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showing the results of a patient's health&#10;&#10;AI-generated content may be incorrect.">
            <a:extLst>
              <a:ext uri="{FF2B5EF4-FFF2-40B4-BE49-F238E27FC236}">
                <a16:creationId xmlns:a16="http://schemas.microsoft.com/office/drawing/2014/main" id="{84CB5C5A-44A1-F11F-20DA-F20E48827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379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9E739-D1C4-9937-1BB2-4DA32772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B83980C0-F614-912D-3881-2A756BD76C9F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D88A113-74CC-E7AA-9756-80787CB2FD34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79EE890E-A39A-C708-1D08-E4D4E8970F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80A2A4B7-0138-85F4-A705-F8FC154B5839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75A2B699-0299-3080-A6F0-9E359A2ACD6B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IgA Nephropathy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2BFD7F6C-EA93-B1CF-5C92-5B2B3B33E754}"/>
              </a:ext>
            </a:extLst>
          </p:cNvPr>
          <p:cNvSpPr/>
          <p:nvPr/>
        </p:nvSpPr>
        <p:spPr>
          <a:xfrm>
            <a:off x="17963804" y="8301759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Complement Inhibition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19D22BB2-E57B-F0ED-0129-3F5FFF1B84D3}"/>
              </a:ext>
            </a:extLst>
          </p:cNvPr>
          <p:cNvSpPr/>
          <p:nvPr/>
        </p:nvSpPr>
        <p:spPr>
          <a:xfrm>
            <a:off x="16088779" y="6659280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2563EF8D-0FBA-17D0-DA87-12A74D8897D2}"/>
              </a:ext>
            </a:extLst>
          </p:cNvPr>
          <p:cNvSpPr/>
          <p:nvPr/>
        </p:nvSpPr>
        <p:spPr>
          <a:xfrm>
            <a:off x="11460878" y="8451040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New B-Cell Targets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poster of a medical treatment&#10;&#10;AI-generated content may be incorrect.">
            <a:extLst>
              <a:ext uri="{FF2B5EF4-FFF2-40B4-BE49-F238E27FC236}">
                <a16:creationId xmlns:a16="http://schemas.microsoft.com/office/drawing/2014/main" id="{2F482564-BE27-E51C-9B23-D51237D6F5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07" y="3899745"/>
            <a:ext cx="9144000" cy="609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spiral of colorful blocks&#10;&#10;AI-generated content may be incorrect.">
            <a:extLst>
              <a:ext uri="{FF2B5EF4-FFF2-40B4-BE49-F238E27FC236}">
                <a16:creationId xmlns:a16="http://schemas.microsoft.com/office/drawing/2014/main" id="{5DA44C80-139A-A100-83A2-3555934D18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965" y="5601442"/>
            <a:ext cx="4572000" cy="2513115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A close-up of a chess piece&#10;&#10;AI-generated content may be incorrect.">
            <a:extLst>
              <a:ext uri="{FF2B5EF4-FFF2-40B4-BE49-F238E27FC236}">
                <a16:creationId xmlns:a16="http://schemas.microsoft.com/office/drawing/2014/main" id="{06BC0BFE-D971-FDCE-4586-F7FBEDCB34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0541" y="5661404"/>
            <a:ext cx="4572000" cy="2572681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7465511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7DE54-B2AF-2E18-BBFA-81E3B2C7F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8973BC3C-A695-3554-2C65-0045C9B11BDC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B1D7A490-50AC-C17F-4F2A-AA9A90CFC64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3D07A7C6-FD84-E91A-336D-93E4307C5D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8DAFB06B-6740-D32D-E612-17375C9D563A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C3G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2E6E0C66-00E9-2423-DEBD-3F707D3CEB2C}"/>
              </a:ext>
            </a:extLst>
          </p:cNvPr>
          <p:cNvSpPr txBox="1"/>
          <p:nvPr/>
        </p:nvSpPr>
        <p:spPr>
          <a:xfrm>
            <a:off x="14694408" y="3239941"/>
            <a:ext cx="9107750" cy="726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Aarushi Varshney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Bradley Dixon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Matthew Sparks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Anna Vinnikova</a:t>
            </a: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pic>
        <p:nvPicPr>
          <p:cNvPr id="6" name="Picture 5" descr="A poster of a medical treatment&#10;&#10;AI-generated content may be incorrect.">
            <a:extLst>
              <a:ext uri="{FF2B5EF4-FFF2-40B4-BE49-F238E27FC236}">
                <a16:creationId xmlns:a16="http://schemas.microsoft.com/office/drawing/2014/main" id="{92AC2F70-F0F8-502D-5FDB-7B327DB04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883207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29556099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DBCB9F-7E7F-8E53-1873-644899E5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0926D1A-97E6-B65C-7552-9E3519ABF73A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76BC2E3-B165-2B77-416A-7DA8C2369C5B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530D9866-EEF2-7451-8BA7-BF02EFC33C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38E748-1282-D4CD-3F07-220DDDD77B4D}"/>
              </a:ext>
            </a:extLst>
          </p:cNvPr>
          <p:cNvSpPr txBox="1"/>
          <p:nvPr/>
        </p:nvSpPr>
        <p:spPr>
          <a:xfrm>
            <a:off x="916655" y="878967"/>
            <a:ext cx="11486200" cy="92768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C3G Region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dirty="0"/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C3 glomerulopathy (C3G) is an ultra-rare disorder that encompasses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C3 glomerulonephritis (C3GN)</a:t>
            </a:r>
          </a:p>
          <a:p>
            <a:pPr marL="457200" lvl="2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dense-deposit disease (DDD)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Results from dysregulation of the alternative complement pathway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Leads </a:t>
            </a:r>
            <a:r>
              <a:rPr lang="en-US" sz="2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C3 dominant complement deposition </a:t>
            </a: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 the kidney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50% progress to kidney failure </a:t>
            </a: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 10 years after diagnosis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High rate of recurrence </a:t>
            </a: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 kidney transplantation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Usually from autoantibodies (C3/4/5 nephritic factors), for Factor B/H autoantibodies &amp; genetic mutations (workup on next slide)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Kidney biopsy is the main diagnostic tool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Sits at the intersection of histologic overlap, subtle immunofluorescent interpretation, inadequate complement testing, and evolving terminology. (from infection, monoclonal diseases, to autoimmune diseases) (Figure to Right)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Which is why diagnosis is highlighted as a distinct Team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/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/>
          </a:p>
          <a:p>
            <a:br>
              <a:rPr lang="en-US" sz="4400" dirty="0"/>
            </a:b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43540-AA47-BCE8-B520-AFDEF5769F28}"/>
              </a:ext>
            </a:extLst>
          </p:cNvPr>
          <p:cNvSpPr txBox="1"/>
          <p:nvPr/>
        </p:nvSpPr>
        <p:spPr>
          <a:xfrm>
            <a:off x="916655" y="8367869"/>
            <a:ext cx="22023401" cy="61467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paradigm for C3G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Past expert recommendations suggested use of MMF and steroids to dampen immune system</a:t>
            </a:r>
          </a:p>
          <a:p>
            <a:pPr lvl="8" indent="0" algn="l"/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-no RCTs     -cohort retrospective studies provided mixed results</a:t>
            </a:r>
          </a:p>
          <a:p>
            <a:pPr lvl="8" indent="0" algn="l"/>
            <a:endParaRPr lang="en-US" sz="14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Use of terminal (C5) complement inhibitor (eculizumab) with mixed results as well and no RCTs exist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Use of plasma exchange and rituximab have both not demonstrated efficacy and no RCTs exist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Recent RCTs have led to the FDA approval of two drugs, </a:t>
            </a:r>
            <a:r>
              <a:rPr lang="en-US" sz="2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pegcetacoplan </a:t>
            </a: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(C3 inhibitor)</a:t>
            </a:r>
            <a:r>
              <a:rPr lang="en-US" sz="2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and</a:t>
            </a:r>
            <a:r>
              <a:rPr lang="en-US" sz="2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iptacopan </a:t>
            </a: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(Factor B inhibitor)</a:t>
            </a:r>
          </a:p>
          <a:p>
            <a:pPr lvl="1" indent="0" algn="l"/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 -pegcetacoplan- ~65% reduction in proteinuria &amp; reduction in C3 staining, -iptacoplan- ~35% proteinuria reduction</a:t>
            </a:r>
          </a:p>
          <a:p>
            <a:pPr lvl="1" indent="0" algn="l"/>
            <a:endParaRPr lang="en-US" sz="1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mandated to have immunization to encapsulated bacteria (meningococcal and pneumococcal vaccine)</a:t>
            </a:r>
          </a:p>
          <a:p>
            <a:pPr marL="457200" marR="0" indent="-4572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Guidelines are still in development, but new approved drugs will likely dramatically alter this course of this disease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br>
              <a:rPr lang="en-US" sz="4400" dirty="0"/>
            </a:br>
            <a:endParaRPr lang="en-US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0166B-0ABC-A802-6228-B5835E809AF6}"/>
              </a:ext>
            </a:extLst>
          </p:cNvPr>
          <p:cNvSpPr txBox="1"/>
          <p:nvPr/>
        </p:nvSpPr>
        <p:spPr>
          <a:xfrm>
            <a:off x="12135231" y="6600746"/>
            <a:ext cx="11501292" cy="10895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400" dirty="0"/>
              <a:t>Membranoproliferative glomerulonephritis (MPGN) underwent a nomenclature change in 2013 reflecting shift from morphology-based to pathogenesis-based classification. Pickering M et al. Kidney Int. 2013 PMID: 24172683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F439E-2667-09C9-32A3-9C7257E9F498}"/>
              </a:ext>
            </a:extLst>
          </p:cNvPr>
          <p:cNvSpPr txBox="1"/>
          <p:nvPr/>
        </p:nvSpPr>
        <p:spPr>
          <a:xfrm>
            <a:off x="15122424" y="1178021"/>
            <a:ext cx="5115985" cy="662200"/>
          </a:xfrm>
          <a:prstGeom prst="rect">
            <a:avLst/>
          </a:prstGeom>
          <a:solidFill>
            <a:srgbClr val="2B388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MPGN pattern of injury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B514F8-1216-9F8A-FBCB-9EFBB05A8F74}"/>
              </a:ext>
            </a:extLst>
          </p:cNvPr>
          <p:cNvCxnSpPr>
            <a:cxnSpLocks/>
          </p:cNvCxnSpPr>
          <p:nvPr/>
        </p:nvCxnSpPr>
        <p:spPr>
          <a:xfrm>
            <a:off x="17466787" y="2332123"/>
            <a:ext cx="2801311" cy="105940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35078F-3E0B-7D7A-DEF8-777AC754265C}"/>
              </a:ext>
            </a:extLst>
          </p:cNvPr>
          <p:cNvSpPr txBox="1"/>
          <p:nvPr/>
        </p:nvSpPr>
        <p:spPr>
          <a:xfrm>
            <a:off x="13332500" y="3442808"/>
            <a:ext cx="2549575" cy="4406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IgG and C3 staining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B59D3-9A59-7C66-AE29-AEB57A1ED3A8}"/>
              </a:ext>
            </a:extLst>
          </p:cNvPr>
          <p:cNvSpPr txBox="1"/>
          <p:nvPr/>
        </p:nvSpPr>
        <p:spPr>
          <a:xfrm>
            <a:off x="18808498" y="3442808"/>
            <a:ext cx="2871781" cy="4406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C3 Dominant Staining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7B819-6E25-846A-A43A-2F712364C687}"/>
              </a:ext>
            </a:extLst>
          </p:cNvPr>
          <p:cNvSpPr txBox="1"/>
          <p:nvPr/>
        </p:nvSpPr>
        <p:spPr>
          <a:xfrm rot="20311680">
            <a:off x="14584153" y="2531411"/>
            <a:ext cx="2406087" cy="3298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Immune complex-mediated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96F18-C36A-9B28-9EBC-664CAB567D81}"/>
              </a:ext>
            </a:extLst>
          </p:cNvPr>
          <p:cNvSpPr txBox="1"/>
          <p:nvPr/>
        </p:nvSpPr>
        <p:spPr>
          <a:xfrm rot="1245760">
            <a:off x="17747568" y="2531412"/>
            <a:ext cx="2406087" cy="3298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Complement-mediated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A5EAA-6C00-4C04-5479-AD25C01EEC9D}"/>
              </a:ext>
            </a:extLst>
          </p:cNvPr>
          <p:cNvSpPr txBox="1"/>
          <p:nvPr/>
        </p:nvSpPr>
        <p:spPr>
          <a:xfrm rot="20311680">
            <a:off x="14923477" y="2792564"/>
            <a:ext cx="2406087" cy="3298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Immune complex-triggered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728BB8-253E-635A-EA82-DF8A52804245}"/>
              </a:ext>
            </a:extLst>
          </p:cNvPr>
          <p:cNvCxnSpPr>
            <a:cxnSpLocks/>
          </p:cNvCxnSpPr>
          <p:nvPr/>
        </p:nvCxnSpPr>
        <p:spPr>
          <a:xfrm flipH="1">
            <a:off x="13590598" y="3985966"/>
            <a:ext cx="373616" cy="69777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A75879-54DE-0A4E-542C-A31521192904}"/>
              </a:ext>
            </a:extLst>
          </p:cNvPr>
          <p:cNvCxnSpPr>
            <a:cxnSpLocks/>
          </p:cNvCxnSpPr>
          <p:nvPr/>
        </p:nvCxnSpPr>
        <p:spPr>
          <a:xfrm flipH="1">
            <a:off x="14188206" y="3985966"/>
            <a:ext cx="43619" cy="165547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6D53F7-8EBE-4437-0E86-B0F6DB7ECDD7}"/>
              </a:ext>
            </a:extLst>
          </p:cNvPr>
          <p:cNvCxnSpPr>
            <a:cxnSpLocks/>
          </p:cNvCxnSpPr>
          <p:nvPr/>
        </p:nvCxnSpPr>
        <p:spPr>
          <a:xfrm>
            <a:off x="14455817" y="4012034"/>
            <a:ext cx="585264" cy="105391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9337F1-DEE0-2DDE-627B-08FB20A5999D}"/>
              </a:ext>
            </a:extLst>
          </p:cNvPr>
          <p:cNvCxnSpPr>
            <a:cxnSpLocks/>
          </p:cNvCxnSpPr>
          <p:nvPr/>
        </p:nvCxnSpPr>
        <p:spPr>
          <a:xfrm>
            <a:off x="14613022" y="3965954"/>
            <a:ext cx="825370" cy="244023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8D073E-D26A-E1B5-AC68-B6246A959AD5}"/>
              </a:ext>
            </a:extLst>
          </p:cNvPr>
          <p:cNvCxnSpPr>
            <a:cxnSpLocks/>
          </p:cNvCxnSpPr>
          <p:nvPr/>
        </p:nvCxnSpPr>
        <p:spPr>
          <a:xfrm flipV="1">
            <a:off x="16060976" y="3653849"/>
            <a:ext cx="2602664" cy="8386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C7E878-B27F-69B8-14F8-1C9A6EB92A13}"/>
              </a:ext>
            </a:extLst>
          </p:cNvPr>
          <p:cNvSpPr txBox="1"/>
          <p:nvPr/>
        </p:nvSpPr>
        <p:spPr>
          <a:xfrm>
            <a:off x="15400522" y="1801683"/>
            <a:ext cx="4266392" cy="4406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Defined by Immunofluorescence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16D775-7B9D-D7D0-56EE-57BF20221704}"/>
              </a:ext>
            </a:extLst>
          </p:cNvPr>
          <p:cNvSpPr txBox="1"/>
          <p:nvPr/>
        </p:nvSpPr>
        <p:spPr>
          <a:xfrm>
            <a:off x="18586150" y="4402978"/>
            <a:ext cx="3363902" cy="440601"/>
          </a:xfrm>
          <a:prstGeom prst="rect">
            <a:avLst/>
          </a:prstGeom>
          <a:solidFill>
            <a:srgbClr val="FFC82C"/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C3 Glomerulopathy (C3G)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509769-CB18-2B46-BAA3-169422C9ECDA}"/>
              </a:ext>
            </a:extLst>
          </p:cNvPr>
          <p:cNvCxnSpPr>
            <a:cxnSpLocks/>
          </p:cNvCxnSpPr>
          <p:nvPr/>
        </p:nvCxnSpPr>
        <p:spPr>
          <a:xfrm>
            <a:off x="18950611" y="4843579"/>
            <a:ext cx="0" cy="444745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26D7BB-F77A-FDB7-18CE-07C88163AE03}"/>
              </a:ext>
            </a:extLst>
          </p:cNvPr>
          <p:cNvCxnSpPr>
            <a:cxnSpLocks/>
          </p:cNvCxnSpPr>
          <p:nvPr/>
        </p:nvCxnSpPr>
        <p:spPr>
          <a:xfrm>
            <a:off x="21327708" y="4843579"/>
            <a:ext cx="0" cy="444745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9FF70E-099D-523B-738C-8FD0A3B909C2}"/>
              </a:ext>
            </a:extLst>
          </p:cNvPr>
          <p:cNvSpPr txBox="1"/>
          <p:nvPr/>
        </p:nvSpPr>
        <p:spPr>
          <a:xfrm>
            <a:off x="17126621" y="5388166"/>
            <a:ext cx="2905442" cy="357501"/>
          </a:xfrm>
          <a:prstGeom prst="rect">
            <a:avLst/>
          </a:prstGeom>
          <a:solidFill>
            <a:srgbClr val="DC2727"/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Dense Deposit Disease (DDD)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DE0D13-950A-688B-47E3-BA7524A3A123}"/>
              </a:ext>
            </a:extLst>
          </p:cNvPr>
          <p:cNvSpPr txBox="1"/>
          <p:nvPr/>
        </p:nvSpPr>
        <p:spPr>
          <a:xfrm>
            <a:off x="20330102" y="5388166"/>
            <a:ext cx="3001623" cy="357501"/>
          </a:xfrm>
          <a:prstGeom prst="rect">
            <a:avLst/>
          </a:prstGeom>
          <a:solidFill>
            <a:srgbClr val="DC2727"/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C3 Glomerulonephritis (C3GN)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A6AA48-DDC4-AA3C-D6D2-F155876461AF}"/>
              </a:ext>
            </a:extLst>
          </p:cNvPr>
          <p:cNvSpPr txBox="1"/>
          <p:nvPr/>
        </p:nvSpPr>
        <p:spPr>
          <a:xfrm>
            <a:off x="15177463" y="4301746"/>
            <a:ext cx="2549576" cy="3575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Idiopathic primary MPGN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70C964-B831-7B46-4792-F430DADC3A0E}"/>
              </a:ext>
            </a:extLst>
          </p:cNvPr>
          <p:cNvSpPr txBox="1"/>
          <p:nvPr/>
        </p:nvSpPr>
        <p:spPr>
          <a:xfrm>
            <a:off x="12443336" y="4714459"/>
            <a:ext cx="1271983" cy="1105399"/>
          </a:xfrm>
          <a:prstGeom prst="rect">
            <a:avLst/>
          </a:prstGeom>
          <a:noFill/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Infection</a:t>
            </a:r>
          </a:p>
          <a:p>
            <a:r>
              <a:rPr lang="en-US" dirty="0">
                <a:solidFill>
                  <a:schemeClr val="tx1"/>
                </a:solidFill>
              </a:rPr>
              <a:t>Hep C</a:t>
            </a:r>
          </a:p>
          <a:p>
            <a:r>
              <a:rPr lang="en-US" dirty="0">
                <a:solidFill>
                  <a:schemeClr val="tx1"/>
                </a:solidFill>
              </a:rPr>
              <a:t>endocarditis</a:t>
            </a:r>
          </a:p>
          <a:p>
            <a:r>
              <a:rPr lang="en-US" dirty="0">
                <a:solidFill>
                  <a:schemeClr val="tx1"/>
                </a:solidFill>
              </a:rPr>
              <a:t>abscess,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BD1D30-A0D4-69DB-3534-C3959D4EB5AB}"/>
              </a:ext>
            </a:extLst>
          </p:cNvPr>
          <p:cNvSpPr txBox="1"/>
          <p:nvPr/>
        </p:nvSpPr>
        <p:spPr>
          <a:xfrm>
            <a:off x="13803548" y="5740424"/>
            <a:ext cx="1249541" cy="606800"/>
          </a:xfrm>
          <a:prstGeom prst="rect">
            <a:avLst/>
          </a:prstGeom>
          <a:noFill/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Monoclonal</a:t>
            </a:r>
            <a:b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</a:b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disease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08AC2-091F-9579-8C80-E4F746111A7F}"/>
              </a:ext>
            </a:extLst>
          </p:cNvPr>
          <p:cNvSpPr txBox="1"/>
          <p:nvPr/>
        </p:nvSpPr>
        <p:spPr>
          <a:xfrm>
            <a:off x="15084088" y="4838144"/>
            <a:ext cx="1368163" cy="856099"/>
          </a:xfrm>
          <a:prstGeom prst="rect">
            <a:avLst/>
          </a:prstGeom>
          <a:noFill/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Autoimmune</a:t>
            </a:r>
          </a:p>
          <a:p>
            <a:r>
              <a:rPr lang="en-US" dirty="0">
                <a:solidFill>
                  <a:schemeClr val="tx1"/>
                </a:solidFill>
              </a:rPr>
              <a:t>SLE, Sjogren</a:t>
            </a:r>
          </a:p>
          <a:p>
            <a:r>
              <a:rPr lang="en-US" dirty="0">
                <a:solidFill>
                  <a:schemeClr val="tx1"/>
                </a:solidFill>
              </a:rPr>
              <a:t>MCTD</a:t>
            </a:r>
          </a:p>
        </p:txBody>
      </p:sp>
    </p:spTree>
    <p:extLst>
      <p:ext uri="{BB962C8B-B14F-4D97-AF65-F5344CB8AC3E}">
        <p14:creationId xmlns:p14="http://schemas.microsoft.com/office/powerpoint/2010/main" val="42106691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3C2A3-D3E4-A418-D40A-F0D58030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DDB4C408-07B2-C4E6-733A-D3A5E8D0CD70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B8674E39-4C75-7030-BCAC-E2FC73C495E5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6B4E41C-E9A6-DDC9-5098-49242CDAB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B6A12414-CE81-C090-46FD-938DD0D0C65A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C3G Diagnosis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green fireworks in the sky&#10;&#10;AI-generated content may be incorrect.">
            <a:extLst>
              <a:ext uri="{FF2B5EF4-FFF2-40B4-BE49-F238E27FC236}">
                <a16:creationId xmlns:a16="http://schemas.microsoft.com/office/drawing/2014/main" id="{059384BA-EB5F-0E99-2A5E-44F004BBD8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907" y="2240045"/>
            <a:ext cx="10624185" cy="100584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8669241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with text on it&#10;&#10;AI-generated content may be incorrect.">
            <a:extLst>
              <a:ext uri="{FF2B5EF4-FFF2-40B4-BE49-F238E27FC236}">
                <a16:creationId xmlns:a16="http://schemas.microsoft.com/office/drawing/2014/main" id="{C892FBD0-BD79-8750-8CC0-4075D718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034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E171F-A05B-C3FC-915E-256C47EE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lex structure&#10;&#10;AI-generated content may be incorrect.">
            <a:extLst>
              <a:ext uri="{FF2B5EF4-FFF2-40B4-BE49-F238E27FC236}">
                <a16:creationId xmlns:a16="http://schemas.microsoft.com/office/drawing/2014/main" id="{6AA2CD3F-C094-E1BF-5D72-59E72FA2D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318" y="0"/>
            <a:ext cx="2064936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6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1B495-B040-EE16-E719-BDC048C66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B80ADFAD-621A-3EAB-552A-981D2D17C7F2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5BCEC674-EFE1-F9F7-BCE2-912892AE04CB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sp>
        <p:nvSpPr>
          <p:cNvPr id="4" name="Google Shape;374;p61">
            <a:extLst>
              <a:ext uri="{FF2B5EF4-FFF2-40B4-BE49-F238E27FC236}">
                <a16:creationId xmlns:a16="http://schemas.microsoft.com/office/drawing/2014/main" id="{D8BA5F8C-4C3F-EE11-8841-6AB2F066BB07}"/>
              </a:ext>
            </a:extLst>
          </p:cNvPr>
          <p:cNvSpPr txBox="1"/>
          <p:nvPr/>
        </p:nvSpPr>
        <p:spPr>
          <a:xfrm>
            <a:off x="578225" y="1149204"/>
            <a:ext cx="23227552" cy="2539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 u="none" strike="noStrike" cap="none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Slides Prepared by the </a:t>
            </a:r>
            <a:endParaRPr sz="90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 u="none" strike="noStrike" cap="none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NephMadness Executive Committee</a:t>
            </a:r>
            <a:endParaRPr sz="90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76;p61">
            <a:extLst>
              <a:ext uri="{FF2B5EF4-FFF2-40B4-BE49-F238E27FC236}">
                <a16:creationId xmlns:a16="http://schemas.microsoft.com/office/drawing/2014/main" id="{F8FBECB8-73FF-F00B-FB9A-B70E44805629}"/>
              </a:ext>
            </a:extLst>
          </p:cNvPr>
          <p:cNvSpPr txBox="1"/>
          <p:nvPr/>
        </p:nvSpPr>
        <p:spPr>
          <a:xfrm>
            <a:off x="1066015" y="4575096"/>
            <a:ext cx="5817385" cy="612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679450" indent="-685800" algn="l"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Matthew Sparks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Anna Burgner</a:t>
            </a:r>
          </a:p>
          <a:p>
            <a:pPr marL="679450" indent="-685800" algn="l"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Anna Vinnikova</a:t>
            </a:r>
            <a:endParaRPr lang="en"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Jeffrey Kott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Ana Catalina Alvarez-Elías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Dia Waguespack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Samira Farouk</a:t>
            </a:r>
            <a:endParaRPr lang="en" sz="4800" b="1" i="0" u="none" strike="noStrike" cap="none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Krithika Mohan</a:t>
            </a:r>
            <a:endParaRPr sz="4800" b="1" i="0" u="none" strike="noStrike" cap="none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20320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Arial"/>
              <a:buChar char="•"/>
            </a:pPr>
            <a:endParaRPr sz="700" dirty="0">
              <a:solidFill>
                <a:srgbClr val="3E53D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Picture 8" descr="A collage of a group of women&#10;&#10;AI-generated content may be incorrect.">
            <a:extLst>
              <a:ext uri="{FF2B5EF4-FFF2-40B4-BE49-F238E27FC236}">
                <a16:creationId xmlns:a16="http://schemas.microsoft.com/office/drawing/2014/main" id="{DFAB4D12-25FB-7044-78E7-7EF7BEBFD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667" y="4134635"/>
            <a:ext cx="15413318" cy="8666965"/>
          </a:xfrm>
          <a:prstGeom prst="rect">
            <a:avLst/>
          </a:prstGeom>
        </p:spPr>
      </p:pic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3C2E0DE-C818-E78B-2B70-B9E3549902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873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91931-1644-4AEA-05B8-E1D449AFF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FBC96B43-975F-F945-7A5D-9B41B6B75151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15F32758-DFE2-5496-5D09-A8EE92A27C7A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7A32A4C-0AF9-DCD6-143D-632D5D2B25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96EE8580-C41B-B002-2D56-163B5E58F3A2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C3G Treatment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box with a light shining on it&#10;&#10;AI-generated content may be incorrect.">
            <a:extLst>
              <a:ext uri="{FF2B5EF4-FFF2-40B4-BE49-F238E27FC236}">
                <a16:creationId xmlns:a16="http://schemas.microsoft.com/office/drawing/2014/main" id="{72687594-E879-B0FF-416B-6C2875510D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611" y="2316309"/>
            <a:ext cx="13890778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2497527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F47DF0F0-0466-3C2D-20F4-5AD4CB4D0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28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7AB2857E-8BA2-A18E-7B23-00B1B56A8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61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2A940-9C51-F97E-DEB5-C952E918B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15E20879-0A86-89AC-1620-8948D8C89BA4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5029DD69-CA31-1FD5-89AD-B99DBB5F8E01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E6306BC2-6DD8-8DD9-64DB-1FD042CBEB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241BBAE7-9E31-7AD0-3FB8-140DEDEA4DC9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DE7E68C0-1144-50F4-6792-33827EE10A66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C3G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6379A9A8-17E9-8F11-BFF4-66F268BE4188}"/>
              </a:ext>
            </a:extLst>
          </p:cNvPr>
          <p:cNvSpPr/>
          <p:nvPr/>
        </p:nvSpPr>
        <p:spPr>
          <a:xfrm>
            <a:off x="17963803" y="9047914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C3G Treatment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048C0E8A-9B28-ACA4-DF33-CD19F1B4ABC7}"/>
              </a:ext>
            </a:extLst>
          </p:cNvPr>
          <p:cNvSpPr/>
          <p:nvPr/>
        </p:nvSpPr>
        <p:spPr>
          <a:xfrm>
            <a:off x="16088779" y="6659280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6552A55B-6900-C605-7391-E1110519FB07}"/>
              </a:ext>
            </a:extLst>
          </p:cNvPr>
          <p:cNvSpPr/>
          <p:nvPr/>
        </p:nvSpPr>
        <p:spPr>
          <a:xfrm>
            <a:off x="11460878" y="9150312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C3G Diagnosis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poster of a medical treatment&#10;&#10;AI-generated content may be incorrect.">
            <a:extLst>
              <a:ext uri="{FF2B5EF4-FFF2-40B4-BE49-F238E27FC236}">
                <a16:creationId xmlns:a16="http://schemas.microsoft.com/office/drawing/2014/main" id="{80D9B82C-D65D-F399-34B0-6D7382320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100653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green fireworks in the sky&#10;&#10;AI-generated content may be incorrect.">
            <a:extLst>
              <a:ext uri="{FF2B5EF4-FFF2-40B4-BE49-F238E27FC236}">
                <a16:creationId xmlns:a16="http://schemas.microsoft.com/office/drawing/2014/main" id="{A68F99C9-3D20-B437-D3DD-A99C85513F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965" y="4729817"/>
            <a:ext cx="4572000" cy="4328521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A box with a light shining on it&#10;&#10;AI-generated content may be incorrect.">
            <a:extLst>
              <a:ext uri="{FF2B5EF4-FFF2-40B4-BE49-F238E27FC236}">
                <a16:creationId xmlns:a16="http://schemas.microsoft.com/office/drawing/2014/main" id="{61585D28-8684-1DDF-D61B-3D3163290E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5308" y="5369691"/>
            <a:ext cx="4572000" cy="3048775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10804608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B6BF1-C92D-9177-414C-0BC1B736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1147C490-54C0-910C-19C9-33C37D4BD6B7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0299FC4E-4B90-E674-9C62-132E93797D7A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40D1846-E2E0-C232-D337-7F256BD171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F21C4FE0-4D9E-EB64-A791-4B3BC97EF55E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Cerebronephrology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5007042A-D836-E87B-1917-F0E05FF94FC4}"/>
              </a:ext>
            </a:extLst>
          </p:cNvPr>
          <p:cNvSpPr txBox="1"/>
          <p:nvPr/>
        </p:nvSpPr>
        <p:spPr>
          <a:xfrm>
            <a:off x="14694408" y="3239941"/>
            <a:ext cx="9107750" cy="726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Colton Jensen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David Drew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Dia Waguespack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Jeff Kott</a:t>
            </a: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pic>
        <p:nvPicPr>
          <p:cNvPr id="6" name="Picture 5" descr="A poster of a brain&#10;&#10;AI-generated content may be incorrect.">
            <a:extLst>
              <a:ext uri="{FF2B5EF4-FFF2-40B4-BE49-F238E27FC236}">
                <a16:creationId xmlns:a16="http://schemas.microsoft.com/office/drawing/2014/main" id="{DB11D414-1412-CFFB-F741-FB0897AF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913703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34051894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FC2B3-DFB1-1583-9069-7B4E92B74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1A3EAE4A-47A2-2393-DBCF-993824C22194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BEE4FA1-9DB4-097C-A1EB-0A4DBC577850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021EEDD2-AB2E-324D-1F74-C146139AA2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Google Shape;77;p17">
            <a:extLst>
              <a:ext uri="{FF2B5EF4-FFF2-40B4-BE49-F238E27FC236}">
                <a16:creationId xmlns:a16="http://schemas.microsoft.com/office/drawing/2014/main" id="{070C0C13-DA8B-2119-D35A-5AA34BFC0294}"/>
              </a:ext>
            </a:extLst>
          </p:cNvPr>
          <p:cNvSpPr txBox="1"/>
          <p:nvPr/>
        </p:nvSpPr>
        <p:spPr>
          <a:xfrm>
            <a:off x="1306747" y="3192346"/>
            <a:ext cx="22402745" cy="733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n" sz="35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Kidney &amp; brain share vascular design</a:t>
            </a:r>
            <a:endParaRPr sz="35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○"/>
            </a:pPr>
            <a:r>
              <a:rPr lang="en" sz="35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Low-resistance, high-flow organs that rely on autoregulation → vulnerable to chronic BP/vascular injury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○"/>
            </a:pPr>
            <a:endParaRPr sz="35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n" sz="35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Bidirectional cross-talk</a:t>
            </a:r>
            <a:endParaRPr sz="35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○"/>
            </a:pPr>
            <a:r>
              <a:rPr lang="en" sz="35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CKD → ↑ cerebrovascular disease, blood–brain barrier disruption, exposure to uremic metabolites</a:t>
            </a:r>
            <a:endParaRPr sz="35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○"/>
            </a:pPr>
            <a:r>
              <a:rPr lang="en" sz="35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Brain injury → ↑ sympathetic tone; impacts Na/H2O balance and kidney function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○"/>
            </a:pPr>
            <a:endParaRPr sz="35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en" sz="35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Why nephrologists should care</a:t>
            </a:r>
            <a:endParaRPr sz="35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○"/>
            </a:pPr>
            <a:r>
              <a:rPr lang="en" sz="35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Cognitive impairment can be an underrecognized CKD complication and impacts adherence, self-management, and outcomes</a:t>
            </a:r>
            <a:endParaRPr sz="35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78;p17">
            <a:extLst>
              <a:ext uri="{FF2B5EF4-FFF2-40B4-BE49-F238E27FC236}">
                <a16:creationId xmlns:a16="http://schemas.microsoft.com/office/drawing/2014/main" id="{DAB66CE0-7747-FA78-597B-D04D5F23C1AF}"/>
              </a:ext>
            </a:extLst>
          </p:cNvPr>
          <p:cNvSpPr txBox="1"/>
          <p:nvPr/>
        </p:nvSpPr>
        <p:spPr>
          <a:xfrm>
            <a:off x="578224" y="9178551"/>
            <a:ext cx="23227552" cy="1345102"/>
          </a:xfrm>
          <a:prstGeom prst="rect">
            <a:avLst/>
          </a:prstGeom>
          <a:solidFill>
            <a:srgbClr val="F8C2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“</a:t>
            </a:r>
            <a:r>
              <a:rPr lang="en" sz="34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Team CKD</a:t>
            </a:r>
            <a:r>
              <a:rPr lang="en" sz="3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” (chronic microvascular + metabolic injury) vs “</a:t>
            </a:r>
            <a:r>
              <a:rPr lang="en" sz="34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Team ESKD</a:t>
            </a:r>
            <a:r>
              <a:rPr lang="en" sz="34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” (added dialysis-related hemodynamic/osmotic stress)</a:t>
            </a:r>
            <a:endParaRPr sz="3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" name="Google Shape;79;p17">
            <a:extLst>
              <a:ext uri="{FF2B5EF4-FFF2-40B4-BE49-F238E27FC236}">
                <a16:creationId xmlns:a16="http://schemas.microsoft.com/office/drawing/2014/main" id="{0D76FA71-BE95-D212-8944-41145C7C07C8}"/>
              </a:ext>
            </a:extLst>
          </p:cNvPr>
          <p:cNvSpPr txBox="1"/>
          <p:nvPr/>
        </p:nvSpPr>
        <p:spPr>
          <a:xfrm>
            <a:off x="1103474" y="11406824"/>
            <a:ext cx="14415193" cy="1345102"/>
          </a:xfrm>
          <a:prstGeom prst="rect">
            <a:avLst/>
          </a:prstGeom>
          <a:solidFill>
            <a:schemeClr val="lt1"/>
          </a:solidFill>
          <a:ln w="50800">
            <a:solidFill>
              <a:srgbClr val="F9C32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94DC0"/>
                </a:solidFill>
                <a:latin typeface="Futura Medium" panose="020B0602020204020303" pitchFamily="34" charset="-79"/>
                <a:ea typeface="Caveat"/>
                <a:cs typeface="Futura Medium" panose="020B0602020204020303" pitchFamily="34" charset="-79"/>
                <a:sym typeface="Caveat"/>
              </a:rPr>
              <a:t>Cognition is not “extra-renal”—it’s part of CKD/ESKD care.</a:t>
            </a:r>
            <a:endParaRPr sz="3500" dirty="0">
              <a:solidFill>
                <a:srgbClr val="394DC0"/>
              </a:solidFill>
              <a:latin typeface="Futura Medium" panose="020B0602020204020303" pitchFamily="34" charset="-79"/>
              <a:ea typeface="Caveat"/>
              <a:cs typeface="Futura Medium" panose="020B0602020204020303" pitchFamily="34" charset="-79"/>
              <a:sym typeface="Caveat"/>
            </a:endParaRPr>
          </a:p>
        </p:txBody>
      </p:sp>
      <p:sp>
        <p:nvSpPr>
          <p:cNvPr id="7" name="Google Shape;80;p17">
            <a:extLst>
              <a:ext uri="{FF2B5EF4-FFF2-40B4-BE49-F238E27FC236}">
                <a16:creationId xmlns:a16="http://schemas.microsoft.com/office/drawing/2014/main" id="{2BD3C5B0-2FB0-F133-8648-549F14140BBB}"/>
              </a:ext>
            </a:extLst>
          </p:cNvPr>
          <p:cNvSpPr txBox="1"/>
          <p:nvPr/>
        </p:nvSpPr>
        <p:spPr>
          <a:xfrm>
            <a:off x="5718933" y="964074"/>
            <a:ext cx="13578374" cy="139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Brain-Kidney Axis</a:t>
            </a:r>
            <a:endParaRPr sz="84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81;p17">
            <a:extLst>
              <a:ext uri="{FF2B5EF4-FFF2-40B4-BE49-F238E27FC236}">
                <a16:creationId xmlns:a16="http://schemas.microsoft.com/office/drawing/2014/main" id="{8D406324-3064-7B0D-5394-D02B791C8755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731" y="11549941"/>
            <a:ext cx="1176713" cy="107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5871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139733-3F1D-50A0-0CAE-10477ED11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BB75110-5388-938E-6BF4-2678F861F81C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D2D4ED71-6BEE-0781-4442-554689A3FD94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CAD51AD7-C1FF-6C36-CDDF-F58AE41981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12ED2881-D446-8B25-AD96-7F0BC14672FB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</a:t>
            </a: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 CKD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squirrel with a fluffy tail&#10;&#10;AI-generated content may be incorrect.">
            <a:extLst>
              <a:ext uri="{FF2B5EF4-FFF2-40B4-BE49-F238E27FC236}">
                <a16:creationId xmlns:a16="http://schemas.microsoft.com/office/drawing/2014/main" id="{64A24E38-D153-DC69-0819-A74C9B228D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611" y="2163810"/>
            <a:ext cx="16564777" cy="9262872"/>
          </a:xfrm>
          <a:prstGeom prst="rect">
            <a:avLst/>
          </a:prstGeom>
          <a:ln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4285686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46749A-D075-B033-875A-060F7719C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01F190DB-9368-988D-94C0-62E175AF5C0A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7BCA438-B31A-C6AE-487B-A63C41446F47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62F56D17-94DF-0513-2F91-9C964E313A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Google Shape;89;p18">
            <a:extLst>
              <a:ext uri="{FF2B5EF4-FFF2-40B4-BE49-F238E27FC236}">
                <a16:creationId xmlns:a16="http://schemas.microsoft.com/office/drawing/2014/main" id="{D3534A2A-43A8-1548-8695-5726D23AC2D8}"/>
              </a:ext>
            </a:extLst>
          </p:cNvPr>
          <p:cNvSpPr txBox="1"/>
          <p:nvPr/>
        </p:nvSpPr>
        <p:spPr>
          <a:xfrm>
            <a:off x="6829497" y="777483"/>
            <a:ext cx="11179957" cy="177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CKD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90;p18">
            <a:extLst>
              <a:ext uri="{FF2B5EF4-FFF2-40B4-BE49-F238E27FC236}">
                <a16:creationId xmlns:a16="http://schemas.microsoft.com/office/drawing/2014/main" id="{7BC7AE33-A496-D026-B332-848470D0879B}"/>
              </a:ext>
            </a:extLst>
          </p:cNvPr>
          <p:cNvSpPr txBox="1"/>
          <p:nvPr/>
        </p:nvSpPr>
        <p:spPr>
          <a:xfrm>
            <a:off x="783788" y="2006362"/>
            <a:ext cx="15491691" cy="1065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</a:pPr>
            <a:r>
              <a:rPr lang="en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it is</a:t>
            </a:r>
            <a:endParaRPr sz="32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Cognitive impairment = deficit in ≥1 domain (executive function, memory, attention, language, visuospatial, learning) spanning mild → dementia</a:t>
            </a: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</a:pPr>
            <a:r>
              <a:rPr lang="en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How common / who’s at risk</a:t>
            </a:r>
            <a:endParaRPr sz="32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CKD is common (especially in older adults), and cognitive impairment often goes unnoticed 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Studies highlighted in the post: ~48% prevalence of neurocognitive impairment in older CKD cohorts 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Risk rises with lower eGFR, higher albuminuria, and higher systolic BP </a:t>
            </a: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</a:pPr>
            <a:r>
              <a:rPr lang="en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Pathophysiology - multifactorial </a:t>
            </a:r>
            <a:endParaRPr sz="32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Cerebral small vessel disease 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Anemia/oxygen delivery mismatch: even with ↑ cerebral blood flow, oxygenation may be impaired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</a:pPr>
            <a:r>
              <a:rPr lang="en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Glymphatic dysfunction (CNS waste clearance) and uremic metabolites accumulating earlier than “overt uremia” 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" name="Google Shape;91;p18">
            <a:extLst>
              <a:ext uri="{FF2B5EF4-FFF2-40B4-BE49-F238E27FC236}">
                <a16:creationId xmlns:a16="http://schemas.microsoft.com/office/drawing/2014/main" id="{207702ED-4069-0BA9-4F2B-695AD0C86325}"/>
              </a:ext>
            </a:extLst>
          </p:cNvPr>
          <p:cNvSpPr/>
          <p:nvPr/>
        </p:nvSpPr>
        <p:spPr>
          <a:xfrm>
            <a:off x="16275479" y="2006362"/>
            <a:ext cx="5657179" cy="6450910"/>
          </a:xfrm>
          <a:prstGeom prst="verticalScroll">
            <a:avLst>
              <a:gd name="adj" fmla="val 12500"/>
            </a:avLst>
          </a:prstGeom>
          <a:solidFill>
            <a:srgbClr val="394DC0"/>
          </a:solidFill>
          <a:ln w="50800" cap="flat" cmpd="sng">
            <a:solidFill>
              <a:srgbClr val="F9C32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FUTURA MEDIUM" panose="020B0602020204020303" pitchFamily="34" charset="-79"/>
                <a:ea typeface="Caveat"/>
                <a:cs typeface="FUTURA MEDIUM" panose="020B0602020204020303" pitchFamily="34" charset="-79"/>
                <a:sym typeface="Caveat"/>
              </a:rPr>
              <a:t>Prevention focus: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lt1"/>
                </a:solidFill>
                <a:latin typeface="Futura Medium" panose="020B0602020204020303" pitchFamily="34" charset="-79"/>
                <a:ea typeface="Caveat"/>
                <a:cs typeface="Futura Medium" panose="020B0602020204020303" pitchFamily="34" charset="-79"/>
                <a:sym typeface="Caveat"/>
              </a:rPr>
              <a:t> </a:t>
            </a:r>
            <a:endParaRPr sz="3500" dirty="0">
              <a:solidFill>
                <a:schemeClr val="lt1"/>
              </a:solidFill>
              <a:latin typeface="Futura Medium" panose="020B0602020204020303" pitchFamily="34" charset="-79"/>
              <a:ea typeface="Caveat"/>
              <a:cs typeface="Futura Medium" panose="020B0602020204020303" pitchFamily="34" charset="-79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lt1"/>
                </a:solidFill>
                <a:latin typeface="Futura Medium" panose="020B0602020204020303" pitchFamily="34" charset="-79"/>
                <a:ea typeface="Caveat"/>
                <a:cs typeface="Futura Medium" panose="020B0602020204020303" pitchFamily="34" charset="-79"/>
                <a:sym typeface="Caveat"/>
              </a:rPr>
              <a:t>control BP and albuminuria</a:t>
            </a:r>
            <a:endParaRPr sz="3500" dirty="0">
              <a:solidFill>
                <a:schemeClr val="lt1"/>
              </a:solidFill>
              <a:latin typeface="Futura Medium" panose="020B0602020204020303" pitchFamily="34" charset="-79"/>
              <a:ea typeface="Caveat"/>
              <a:cs typeface="Futura Medium" panose="020B0602020204020303" pitchFamily="34" charset="-79"/>
              <a:sym typeface="Caveat"/>
            </a:endParaRPr>
          </a:p>
        </p:txBody>
      </p:sp>
      <p:pic>
        <p:nvPicPr>
          <p:cNvPr id="7" name="Google Shape;92;p18" title="noun-sphygmomanometer-1066126-FF001C (1).png">
            <a:extLst>
              <a:ext uri="{FF2B5EF4-FFF2-40B4-BE49-F238E27FC236}">
                <a16:creationId xmlns:a16="http://schemas.microsoft.com/office/drawing/2014/main" id="{C0660311-913C-1B52-2C64-D715914EA0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10788" y="8859868"/>
            <a:ext cx="2442303" cy="243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18" title="noun-glomerular-disease-5151951-FF001C.png">
            <a:extLst>
              <a:ext uri="{FF2B5EF4-FFF2-40B4-BE49-F238E27FC236}">
                <a16:creationId xmlns:a16="http://schemas.microsoft.com/office/drawing/2014/main" id="{79FCA034-EB40-458F-504F-83DD708FE1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77721" y="8859868"/>
            <a:ext cx="2454937" cy="2438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8970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73DE4-2B9C-8680-60A0-5074D0F2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81BE7B37-C069-3904-E552-B6288E6EBBDC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2E700857-3C4F-1572-87AE-CF32E7DA1050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3787C92B-D813-9E9A-5ADE-C76873826C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910D13DA-3613-E582-DEED-29278AC36DB6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</a:t>
            </a: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 ESKD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grey chair in a room with a puzzle&#10;&#10;AI-generated content may be incorrect.">
            <a:extLst>
              <a:ext uri="{FF2B5EF4-FFF2-40B4-BE49-F238E27FC236}">
                <a16:creationId xmlns:a16="http://schemas.microsoft.com/office/drawing/2014/main" id="{C0049297-0A5D-96CA-E752-CC79233AD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46" y="2226564"/>
            <a:ext cx="13894308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82806980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52FA07-CAC0-E2EB-6819-1601E72C0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274380CB-B2D6-7752-CAC4-87CBCE41144F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23F04E33-A3C5-C9A6-9337-6003DCC25B5F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sp>
        <p:nvSpPr>
          <p:cNvPr id="4" name="Google Shape;100;p19">
            <a:extLst>
              <a:ext uri="{FF2B5EF4-FFF2-40B4-BE49-F238E27FC236}">
                <a16:creationId xmlns:a16="http://schemas.microsoft.com/office/drawing/2014/main" id="{2E319400-5662-B475-4B64-0BCBF724CBD3}"/>
              </a:ext>
            </a:extLst>
          </p:cNvPr>
          <p:cNvSpPr txBox="1"/>
          <p:nvPr/>
        </p:nvSpPr>
        <p:spPr>
          <a:xfrm>
            <a:off x="2845348" y="798630"/>
            <a:ext cx="7326111" cy="152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8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ESKD</a:t>
            </a:r>
            <a:endParaRPr sz="8000" b="1" dirty="0">
              <a:solidFill>
                <a:srgbClr val="2B38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1;p19">
            <a:extLst>
              <a:ext uri="{FF2B5EF4-FFF2-40B4-BE49-F238E27FC236}">
                <a16:creationId xmlns:a16="http://schemas.microsoft.com/office/drawing/2014/main" id="{1E79275C-104A-D8D9-5F4C-72919C698223}"/>
              </a:ext>
            </a:extLst>
          </p:cNvPr>
          <p:cNvSpPr txBox="1"/>
          <p:nvPr/>
        </p:nvSpPr>
        <p:spPr>
          <a:xfrm>
            <a:off x="412403" y="1792080"/>
            <a:ext cx="12192662" cy="1227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30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Core concept</a:t>
            </a:r>
            <a:endParaRPr sz="30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Kidney replacement therapy necessarily lowers osmolality, intravascular volume, and MAP → can provoke transient ischemia + ICP fluctuations</a:t>
            </a: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30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Cerebrovascular + structural brain injury</a:t>
            </a:r>
            <a:endParaRPr sz="30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ESKD patients have high stroke/CVD burden </a:t>
            </a: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MRI/DTI studies: more atrophy/WMH and DTI shows reduced white matter integrity</a:t>
            </a: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PD vs CKD imaging: PD associated with lower gray matter volume and greater decline over 2 years</a:t>
            </a: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30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Hemodynamics during HD: often “silent” brain stress</a:t>
            </a:r>
            <a:endParaRPr sz="30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Near-infrared spectroscopy measurements with ≥15% cerebral oxygen drop; most episodes asymptomatic</a:t>
            </a: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Transcranial Doppler: mean flow velocity drops (~10%); correlates with UF and with subsequent cognitive/WMH signals</a:t>
            </a: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○"/>
            </a:pPr>
            <a:r>
              <a:rPr lang="en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ICP monitoring and MRI data: HD can raise ICP and increase cerebral water</a:t>
            </a: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Google Shape;104;p19">
            <a:extLst>
              <a:ext uri="{FF2B5EF4-FFF2-40B4-BE49-F238E27FC236}">
                <a16:creationId xmlns:a16="http://schemas.microsoft.com/office/drawing/2014/main" id="{146848DC-BDAA-3F45-E5A5-22DF0C14AABD}"/>
              </a:ext>
            </a:extLst>
          </p:cNvPr>
          <p:cNvSpPr/>
          <p:nvPr/>
        </p:nvSpPr>
        <p:spPr>
          <a:xfrm>
            <a:off x="9266772" y="12162023"/>
            <a:ext cx="7486649" cy="634278"/>
          </a:xfrm>
          <a:prstGeom prst="roundRect">
            <a:avLst>
              <a:gd name="adj" fmla="val 16667"/>
            </a:avLst>
          </a:prstGeom>
          <a:solidFill>
            <a:srgbClr val="F9C32B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394DC0"/>
                </a:solidFill>
                <a:latin typeface="Futura Medium" panose="020B0602020204020303" pitchFamily="34" charset="-79"/>
                <a:ea typeface="Caveat"/>
                <a:cs typeface="Futura Medium" panose="020B0602020204020303" pitchFamily="34" charset="-79"/>
                <a:sym typeface="Caveat"/>
              </a:rPr>
              <a:t>     Dialysis physiology can stress the brain</a:t>
            </a:r>
            <a:endParaRPr sz="2800" dirty="0">
              <a:solidFill>
                <a:srgbClr val="394DC0"/>
              </a:solidFill>
              <a:latin typeface="Futura Medium" panose="020B0602020204020303" pitchFamily="34" charset="-79"/>
              <a:ea typeface="Caveat"/>
              <a:cs typeface="Futura Medium" panose="020B0602020204020303" pitchFamily="34" charset="-79"/>
              <a:sym typeface="Caveat"/>
            </a:endParaRPr>
          </a:p>
        </p:txBody>
      </p:sp>
      <p:pic>
        <p:nvPicPr>
          <p:cNvPr id="9" name="Google Shape;105;p19" title="noun-dialysis-machine-1250230-FF001C.png">
            <a:extLst>
              <a:ext uri="{FF2B5EF4-FFF2-40B4-BE49-F238E27FC236}">
                <a16:creationId xmlns:a16="http://schemas.microsoft.com/office/drawing/2014/main" id="{6AA43A09-D6F5-D6B0-4BC5-67F0A58A2EEB}"/>
              </a:ext>
            </a:extLst>
          </p:cNvPr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932" y="11912360"/>
            <a:ext cx="1104663" cy="106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oster of medical information&#10;&#10;AI-generated content may be incorrect.">
            <a:extLst>
              <a:ext uri="{FF2B5EF4-FFF2-40B4-BE49-F238E27FC236}">
                <a16:creationId xmlns:a16="http://schemas.microsoft.com/office/drawing/2014/main" id="{A3129969-7597-EF99-FEFD-72CAD5682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0886" y="1032934"/>
            <a:ext cx="10513512" cy="10799064"/>
          </a:xfrm>
          <a:prstGeom prst="rect">
            <a:avLst/>
          </a:prstGeom>
        </p:spPr>
      </p:pic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D5997469-9149-455B-7F30-A258027423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76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34677-A412-E812-99B0-5352903AA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A54DF4DD-75C5-174F-90E0-38402BDA5008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A3C7893-6D84-2961-7640-576547AAE4D3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23782BEF-1D75-B0F6-AC2D-0F6A13FED6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392;p62">
            <a:extLst>
              <a:ext uri="{FF2B5EF4-FFF2-40B4-BE49-F238E27FC236}">
                <a16:creationId xmlns:a16="http://schemas.microsoft.com/office/drawing/2014/main" id="{7333537D-897C-C3B2-3E8F-C9A4FDC198CB}"/>
              </a:ext>
            </a:extLst>
          </p:cNvPr>
          <p:cNvSpPr txBox="1"/>
          <p:nvPr/>
        </p:nvSpPr>
        <p:spPr>
          <a:xfrm>
            <a:off x="7362452" y="2209845"/>
            <a:ext cx="9659096" cy="170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u="none" strike="noStrike" cap="none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What to do</a:t>
            </a:r>
            <a:endParaRPr sz="120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391;p62">
            <a:extLst>
              <a:ext uri="{FF2B5EF4-FFF2-40B4-BE49-F238E27FC236}">
                <a16:creationId xmlns:a16="http://schemas.microsoft.com/office/drawing/2014/main" id="{733830C5-34C3-47BE-5257-DDA882138643}"/>
              </a:ext>
            </a:extLst>
          </p:cNvPr>
          <p:cNvSpPr txBox="1"/>
          <p:nvPr/>
        </p:nvSpPr>
        <p:spPr>
          <a:xfrm>
            <a:off x="2830904" y="4443641"/>
            <a:ext cx="20664095" cy="669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r>
              <a:rPr lang="en" sz="60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Review the Regions &amp; Teams on </a:t>
            </a:r>
            <a:r>
              <a:rPr lang="en" sz="6000" b="1" i="1" u="sng" strike="noStrike" cap="none" dirty="0" err="1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3"/>
              </a:rPr>
              <a:t>AJKD</a:t>
            </a:r>
            <a:r>
              <a:rPr lang="en" sz="6000" b="1" i="0" u="sng" strike="noStrike" cap="none" dirty="0" err="1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3"/>
              </a:rPr>
              <a:t>Blog</a:t>
            </a:r>
            <a:endParaRPr sz="6000" b="1" i="0" u="none" strike="noStrike" cap="none" dirty="0">
              <a:solidFill>
                <a:srgbClr val="002060"/>
              </a:solidFill>
              <a:latin typeface="FUTURA MEDIUM" panose="020B0602020204020303" pitchFamily="34" charset="-79"/>
              <a:ea typeface="Noto Sans Symbols"/>
              <a:cs typeface="FUTURA MEDIUM" panose="020B0602020204020303" pitchFamily="34" charset="-79"/>
              <a:sym typeface="Noto Sans Symbols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endParaRPr lang="en" sz="6000" b="1" i="0" u="none" strike="noStrike" cap="none" dirty="0">
              <a:solidFill>
                <a:srgbClr val="22576A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r>
              <a:rPr lang="en" sz="60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Submit your picks by </a:t>
            </a:r>
            <a:r>
              <a:rPr lang="en" sz="6000" b="1" i="0" u="none" strike="noStrike" cap="none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March 31, 2026</a:t>
            </a:r>
            <a:r>
              <a:rPr lang="en" sz="60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, on </a:t>
            </a:r>
            <a:r>
              <a:rPr lang="en" sz="6000" b="1" i="0" u="sng" strike="noStrike" cap="none" dirty="0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4"/>
              </a:rPr>
              <a:t>Tourneytopia</a:t>
            </a:r>
            <a:endParaRPr sz="6000" b="1" i="0" u="none" strike="noStrike" cap="none" dirty="0">
              <a:solidFill>
                <a:srgbClr val="002060"/>
              </a:solidFill>
              <a:latin typeface="FUTURA MEDIUM" panose="020B0602020204020303" pitchFamily="34" charset="-79"/>
              <a:ea typeface="Noto Sans Symbols"/>
              <a:cs typeface="FUTURA MEDIUM" panose="020B0602020204020303" pitchFamily="34" charset="-79"/>
              <a:sym typeface="Noto Sans Symbols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endParaRPr lang="en" sz="6000" b="1" i="0" u="none" strike="noStrike" cap="none" dirty="0">
              <a:solidFill>
                <a:srgbClr val="22576A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r>
              <a:rPr lang="en" sz="60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Discuss on social media using </a:t>
            </a:r>
            <a:r>
              <a:rPr lang="en" sz="6000" b="1" i="0" u="sng" strike="noStrike" cap="none" dirty="0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5"/>
              </a:rPr>
              <a:t>#NephMadness</a:t>
            </a:r>
            <a:endParaRPr sz="6000" b="1" i="0" u="sng" strike="noStrike" cap="none" dirty="0">
              <a:solidFill>
                <a:srgbClr val="00206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endParaRPr lang="en" sz="6000" b="1" i="0" u="none" strike="noStrike" cap="none" dirty="0">
              <a:solidFill>
                <a:srgbClr val="22576A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Char char="•"/>
            </a:pPr>
            <a:r>
              <a:rPr lang="en" sz="60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Claim CME/MOC credit through </a:t>
            </a:r>
            <a:r>
              <a:rPr lang="en" sz="6000" b="1" i="0" u="sng" strike="noStrike" cap="none" dirty="0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6"/>
              </a:rPr>
              <a:t>NKF PERC</a:t>
            </a:r>
            <a:endParaRPr sz="6000" b="1" i="0" u="none" strike="noStrike" cap="none" dirty="0">
              <a:solidFill>
                <a:srgbClr val="002060"/>
              </a:solidFill>
              <a:latin typeface="FUTURA MEDIUM" panose="020B0602020204020303" pitchFamily="34" charset="-79"/>
              <a:ea typeface="Noto Sans Symbols"/>
              <a:cs typeface="FUTURA MEDIUM" panose="020B0602020204020303" pitchFamily="34" charset="-79"/>
              <a:sym typeface="Noto Sans Symbols"/>
            </a:endParaRPr>
          </a:p>
          <a:p>
            <a:pPr marL="3810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6000" b="1" i="0" u="none" strike="noStrike" cap="none" dirty="0">
              <a:solidFill>
                <a:srgbClr val="002060"/>
              </a:solidFill>
              <a:latin typeface="FUTURA MEDIUM" panose="020B0602020204020303" pitchFamily="34" charset="-79"/>
              <a:ea typeface="Noto Sans Symbols"/>
              <a:cs typeface="FUTURA MEDIUM" panose="020B0602020204020303" pitchFamily="34" charset="-79"/>
              <a:sym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041737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8EF43-E9DF-C610-C289-93293AC55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A58D6D22-3ACB-FF21-6685-08BC3DB6D45F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8BB64F0A-108D-A2C6-A86D-19CC40CEA233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5A61083C-173E-D48E-72A2-45FEB3ECBB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9AE22CA8-CF38-285B-E93C-9C042F9767D0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F462DF90-9ECF-E79A-7FCC-82B5482EF4F6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Cerebronephrology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6333C132-7BD1-F072-54FD-ACF410E7C26B}"/>
              </a:ext>
            </a:extLst>
          </p:cNvPr>
          <p:cNvSpPr/>
          <p:nvPr/>
        </p:nvSpPr>
        <p:spPr>
          <a:xfrm>
            <a:off x="17963804" y="8301759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in ESKD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2A14A6B4-0392-AE74-611F-696D3A107D5B}"/>
              </a:ext>
            </a:extLst>
          </p:cNvPr>
          <p:cNvSpPr/>
          <p:nvPr/>
        </p:nvSpPr>
        <p:spPr>
          <a:xfrm>
            <a:off x="16088779" y="6659280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EB3C2F6A-B6E4-9373-0B9B-888BC25CA083}"/>
              </a:ext>
            </a:extLst>
          </p:cNvPr>
          <p:cNvSpPr/>
          <p:nvPr/>
        </p:nvSpPr>
        <p:spPr>
          <a:xfrm>
            <a:off x="11460878" y="8451040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i</a:t>
            </a: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n CKD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poster of a brain&#10;&#10;AI-generated content may be incorrect.">
            <a:extLst>
              <a:ext uri="{FF2B5EF4-FFF2-40B4-BE49-F238E27FC236}">
                <a16:creationId xmlns:a16="http://schemas.microsoft.com/office/drawing/2014/main" id="{F7013F0D-8CF3-BCAD-0952-7B9DCE3BC5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086246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grey chair in a room with a puzzle&#10;&#10;AI-generated content may be incorrect.">
            <a:extLst>
              <a:ext uri="{FF2B5EF4-FFF2-40B4-BE49-F238E27FC236}">
                <a16:creationId xmlns:a16="http://schemas.microsoft.com/office/drawing/2014/main" id="{F464FC3E-1563-FC78-55DE-E70CF221A0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5308" y="5423745"/>
            <a:ext cx="4572000" cy="30480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A squirrel with a fluffy tail&#10;&#10;AI-generated content may be incorrect.">
            <a:extLst>
              <a:ext uri="{FF2B5EF4-FFF2-40B4-BE49-F238E27FC236}">
                <a16:creationId xmlns:a16="http://schemas.microsoft.com/office/drawing/2014/main" id="{8729DDB2-7611-FDAB-1484-4C9E50028E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965" y="5660156"/>
            <a:ext cx="4572000" cy="2556621"/>
          </a:xfrm>
          <a:prstGeom prst="rect">
            <a:avLst/>
          </a:prstGeom>
          <a:ln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2340593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0DC7D0-1A67-36F1-6C33-489A4285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08949A2E-EDB4-A939-CA42-79FF8D48981A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CBE808B-AFB0-1A33-E9AD-85CA3429340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E24DB054-1451-8EBB-A407-2719C766C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5603ED6E-30D4-CE07-6E72-81566BFC67FB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Trolls of Transplantation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3014EC17-4191-E0EE-EDFB-3AD60E47BFF0}"/>
              </a:ext>
            </a:extLst>
          </p:cNvPr>
          <p:cNvSpPr txBox="1"/>
          <p:nvPr/>
        </p:nvSpPr>
        <p:spPr>
          <a:xfrm>
            <a:off x="14694408" y="2921982"/>
            <a:ext cx="9107750" cy="889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0"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Hariharasudan Natarajan</a:t>
            </a:r>
          </a:p>
          <a:p>
            <a:pPr lvl="0"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Caitlyn Vlasschaert</a:t>
            </a:r>
          </a:p>
          <a:p>
            <a:pPr lvl="0" algn="l">
              <a:lnSpc>
                <a:spcPct val="110000"/>
              </a:lnSpc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Sam Kant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Jeannina Smith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Samira Farouk</a:t>
            </a:r>
          </a:p>
          <a:p>
            <a:pPr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Ana Catalina Alvarez-Elías</a:t>
            </a:r>
          </a:p>
        </p:txBody>
      </p:sp>
      <p:pic>
        <p:nvPicPr>
          <p:cNvPr id="6" name="Picture 5" descr="A cartoon of a virus fighting with a person&#10;&#10;AI-generated content may be incorrect.">
            <a:extLst>
              <a:ext uri="{FF2B5EF4-FFF2-40B4-BE49-F238E27FC236}">
                <a16:creationId xmlns:a16="http://schemas.microsoft.com/office/drawing/2014/main" id="{5DC18D77-89BB-1CC3-7FA5-B890197ED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854147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243221834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FB871-21FA-C588-DF2C-5E654A82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F33E5491-3B26-535A-153D-FF1D4C8976E8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326C3381-3669-25F4-AD42-ACBF682798B5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6D08E7EA-C610-79A0-724D-99B44490DC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74F0C0F6-594E-B097-1311-9CD804329C97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BK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close-up of a fish&#10;&#10;AI-generated content may be incorrect.">
            <a:extLst>
              <a:ext uri="{FF2B5EF4-FFF2-40B4-BE49-F238E27FC236}">
                <a16:creationId xmlns:a16="http://schemas.microsoft.com/office/drawing/2014/main" id="{D208A51F-C88B-C4EC-9B00-24E129781B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21" y="2316309"/>
            <a:ext cx="12649158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137017822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D5873-85DD-6E2F-02D7-C2E18D5F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ED3A3AAB-5CAB-A3A9-4082-678B7C0BF423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D391DFE7-7206-C945-FDE9-4C63FBF7F45D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6B952200-E137-6B45-99B7-C66447BB7A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65F70-35FA-7473-55AC-5EAB857896BD}"/>
              </a:ext>
            </a:extLst>
          </p:cNvPr>
          <p:cNvSpPr txBox="1"/>
          <p:nvPr/>
        </p:nvSpPr>
        <p:spPr>
          <a:xfrm>
            <a:off x="780699" y="930756"/>
            <a:ext cx="23025077" cy="12715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BKV: A Silent Passenger With A Heavy Toll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A3DB7-9706-86CD-E974-B8F2D0599426}"/>
              </a:ext>
            </a:extLst>
          </p:cNvPr>
          <p:cNvSpPr txBox="1"/>
          <p:nvPr/>
        </p:nvSpPr>
        <p:spPr>
          <a:xfrm>
            <a:off x="780699" y="2468283"/>
            <a:ext cx="16259997" cy="978264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Meet BK virus (BKV): 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Identified in 1971 in Sudanese kidney transplant recipient (KTR) BK</a:t>
            </a:r>
            <a:r>
              <a:rPr lang="en-US" sz="3200" b="1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800" b="1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🇸🇩 🇬🇧 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(</a:t>
            </a:r>
            <a:r>
              <a:rPr lang="en-US" sz="2400" b="1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BKV = cousin of JCV: named for John Cunningham)</a:t>
            </a: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BKV is a “sleeper”: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90% of adults seropositive; enters urothelial &amp; tubular cells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lifelong latency in an episomal form</a:t>
            </a:r>
            <a:r>
              <a:rPr kumimoji="0" lang="en-US" sz="35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(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as extra-chromosomal circles of DNA tucked into the nucleus without producing viral proteins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)</a:t>
            </a:r>
            <a:r>
              <a:rPr lang="en-US" sz="3500" b="1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;</a:t>
            </a:r>
            <a:r>
              <a:rPr kumimoji="0" lang="en-US" sz="3500" b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can awaken/reactivate in immunosuppressed host </a:t>
            </a: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Recipient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age, prior KT, recent rejection, specific HLA class profiles: linked to BKV reactivation</a:t>
            </a: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BK viremia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(we actually measure DNA-emia </a:t>
            </a:r>
            <a:r>
              <a:rPr kumimoji="0" lang="en-US" sz="2500" b="1" i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🧬 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)</a:t>
            </a:r>
            <a:r>
              <a:rPr kumimoji="0" lang="en-US" sz="3800" b="1" i="1" u="none" strike="noStrike" cap="none" spc="0" normalizeH="0" baseline="0" dirty="0">
                <a:ln>
                  <a:noFill/>
                </a:ln>
                <a:solidFill>
                  <a:srgbClr val="2B388F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&gt; 10K copie</a:t>
            </a: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 =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presumptive BKVAN*</a:t>
            </a: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BKVAN: in up to 10% of KTR; </a:t>
            </a: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up to 50% allograft loss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endParaRPr lang="en-US" sz="3200" b="1" dirty="0">
              <a:solidFill>
                <a:srgbClr val="E56A36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Donor-derived cell-free DNA assays have shown promise to distinguish viral injury from alloimmune rejection.</a:t>
            </a: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Antivirals that have failed: fluoroquinolones, leflunomide, cidofovir.</a:t>
            </a:r>
            <a:r>
              <a:rPr lang="en-US" sz="3200" b="1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now, KISS**: just lower immunosuppression!</a:t>
            </a:r>
          </a:p>
          <a:p>
            <a:pPr marL="1143000" lvl="8" indent="-1143000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Potentially promising therapies: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viral-like particle vaccines,  monoclonal antibodies (potravitug, MAU868), BKV-specific T cells (e.g. posoleucel), targeting agnoprotein &amp; viral mRNA splicing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394DC0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5F24C9A-2647-A972-D97A-DC2F293F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2720" y="2519579"/>
            <a:ext cx="5317280" cy="3737890"/>
          </a:xfrm>
          <a:prstGeom prst="rect">
            <a:avLst/>
          </a:prstGeom>
          <a:noFill/>
          <a:ln w="38100">
            <a:solidFill>
              <a:srgbClr val="F8C2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69E9FBE-7D7F-391A-610C-BBEB3183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2720" y="6362987"/>
            <a:ext cx="5317280" cy="3718620"/>
          </a:xfrm>
          <a:prstGeom prst="rect">
            <a:avLst/>
          </a:prstGeom>
          <a:noFill/>
          <a:ln w="38100">
            <a:solidFill>
              <a:srgbClr val="F8C2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7BF6747-E33A-0F6F-C44F-A1783FE2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2720" y="9908880"/>
            <a:ext cx="59986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                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2B398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2B39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(Top)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Dark purple (basophils) inclusions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in tubular epithelial cells suggest BKV associated nephropathy; (Bottom)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SV40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Immunohistochemistry confirms BKV.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Adapted from </a:t>
            </a:r>
            <a:r>
              <a:rPr kumimoji="0" lang="en-US" altLang="en-US" b="0" i="0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the </a:t>
            </a:r>
            <a:r>
              <a:rPr kumimoji="0" lang="en-US" altLang="en-US" b="0" i="1" strike="noStrike" cap="none" normalizeH="0" baseline="0" dirty="0">
                <a:ln>
                  <a:noFill/>
                </a:ln>
                <a:solidFill>
                  <a:srgbClr val="2B398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AJKD Atlas of Renal Pathology</a:t>
            </a:r>
            <a:endParaRPr kumimoji="0" lang="en-US" altLang="en-US" b="0" i="0" strike="noStrike" cap="none" normalizeH="0" baseline="0" dirty="0">
              <a:ln>
                <a:noFill/>
              </a:ln>
              <a:solidFill>
                <a:srgbClr val="2B398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99EE2-FCEA-E615-4AB4-BB3FCA0012C7}"/>
              </a:ext>
            </a:extLst>
          </p:cNvPr>
          <p:cNvSpPr txBox="1"/>
          <p:nvPr/>
        </p:nvSpPr>
        <p:spPr>
          <a:xfrm>
            <a:off x="824807" y="12305205"/>
            <a:ext cx="12192000" cy="70788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8" indent="0" algn="just">
              <a:lnSpc>
                <a:spcPct val="100000"/>
              </a:lnSpc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*BKV-associated nephropathy (BKVAN)</a:t>
            </a:r>
          </a:p>
          <a:p>
            <a:pPr lvl="8" indent="0" algn="just">
              <a:lnSpc>
                <a:spcPct val="100000"/>
              </a:lnSpc>
            </a:pPr>
            <a:r>
              <a:rPr lang="en-US" sz="2000" b="1" dirty="0">
                <a:solidFill>
                  <a:srgbClr val="2B39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**Keep it simple stupid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2B398F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34728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ient's disease&#10;&#10;AI-generated content may be incorrect.">
            <a:extLst>
              <a:ext uri="{FF2B5EF4-FFF2-40B4-BE49-F238E27FC236}">
                <a16:creationId xmlns:a16="http://schemas.microsoft.com/office/drawing/2014/main" id="{09376E95-F378-AE1F-72FC-B5FAF62A4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879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4023D-AEF3-9022-7091-08F6E1B71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EB45C32A-933F-5FF0-BBDC-ACF6843387EB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E93DE98A-4081-0373-8A38-338296424E54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5DA29003-9C83-8017-1BD6-AEAD6B1593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695330D9-D6E1-B38D-0C68-EB510A6259DC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CMV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n owl flying in the sky&#10;&#10;AI-generated content may be incorrect.">
            <a:extLst>
              <a:ext uri="{FF2B5EF4-FFF2-40B4-BE49-F238E27FC236}">
                <a16:creationId xmlns:a16="http://schemas.microsoft.com/office/drawing/2014/main" id="{CD002E97-62A9-E86E-FE9B-A1719EC26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46" y="2226564"/>
            <a:ext cx="13894308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85588106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E4BA63-B692-52CD-7C5A-44D8BC9A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87AE98A6-934D-F4EE-B754-396A9F0D3F73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5C1EF793-6E9D-D8D3-399D-8CBA96C38C4F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63B3D96-5872-5B93-1097-0EA5C213DD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F692D-F889-59E7-9151-315D3AD0F6EB}"/>
              </a:ext>
            </a:extLst>
          </p:cNvPr>
          <p:cNvSpPr txBox="1"/>
          <p:nvPr/>
        </p:nvSpPr>
        <p:spPr>
          <a:xfrm>
            <a:off x="998220" y="959060"/>
            <a:ext cx="22357080" cy="10222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 </a:t>
            </a:r>
            <a:r>
              <a:rPr kumimoji="0" lang="en-US" sz="66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🦉</a:t>
            </a:r>
            <a:r>
              <a:rPr kumimoji="0" lang="en-US" sz="58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CMV: Whether Asymptomatic or Deadly, Always Harmful </a:t>
            </a:r>
            <a:r>
              <a:rPr kumimoji="0" lang="en-US" sz="66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63463B-6676-B861-C857-ACD6FFD78A08}"/>
              </a:ext>
            </a:extLst>
          </p:cNvPr>
          <p:cNvSpPr txBox="1"/>
          <p:nvPr/>
        </p:nvSpPr>
        <p:spPr>
          <a:xfrm>
            <a:off x="845127" y="2130256"/>
            <a:ext cx="22560973" cy="101468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Meet cytomegalovirus (CMV):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AKA human herpes virus 5 (HHV5);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Identified in 1956 in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infants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ost common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opportunistic infection among KTR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CMV genome: highest level of genetic diversity of all known HHV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 antiviral resistance is a problem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2 phases: lytic (active viral replication and contagion) &amp; latent (viral “hibernation”)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2 preventative strategies</a:t>
            </a:r>
          </a:p>
          <a:p>
            <a:pPr marL="2239963" indent="-671513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Universal: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 initiation on anti-viral drug for finite duration (valgancivlovir or letermovir ↓ leukopenia)</a:t>
            </a:r>
          </a:p>
          <a:p>
            <a:pPr marL="2239963" indent="-671513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Preemptive: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screen for CMV DNAemia, treat if you find it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First line therapies:  PO valganciclovir &amp; IV ganciclovir (both activated by CMV kinase pUL97 &amp; inhibit DNA polymerase pUL54)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Options for refractory infections (+/- resistance): pUL54 inhibitors (foscarnet, cidofovir), pUL97 inhibitor (maribavir)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Potential promising future therapies: CMV-specific T-cells, vaccines, monoclonal antibodies, adoptive T-cell therapies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CMV-related kidney injury mimics BKV: tubulointerstitial nephritis, intranuclear glassy, basophilic inclusions with a surrounding halo ( “owl’s eye”). Collapsing FSGS has been reported</a:t>
            </a: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endParaRPr lang="en-US" sz="3200" b="1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  <a:sym typeface="Wingdings" pitchFamily="2" charset="2"/>
            </a:endParaRPr>
          </a:p>
          <a:p>
            <a:pPr marL="1165225" indent="-1165225" algn="just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2B388F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  <p:pic>
        <p:nvPicPr>
          <p:cNvPr id="6" name="Picture 2" descr="Thumbnail preview for the linked URL.">
            <a:extLst>
              <a:ext uri="{FF2B5EF4-FFF2-40B4-BE49-F238E27FC236}">
                <a16:creationId xmlns:a16="http://schemas.microsoft.com/office/drawing/2014/main" id="{E8A6E362-403F-C03B-29AD-06870C81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1480" y="10509727"/>
            <a:ext cx="3615487" cy="25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4296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FAF66C81-2CF2-02B0-8C9E-F637AEE77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4099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835D10-A825-4008-229E-7BB73948B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32C54BC2-4CCC-7FC5-66EC-B415BB8F1B8E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DF2FCC7D-5A0E-34B6-9410-665FD7BF1310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2513F8D6-32B3-88A5-BA2B-BF1AA950F1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96949E26-3FFF-0B48-3311-543689DC89A6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59DEDB7D-1F75-71EE-C1A0-3CC45D737173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Trolls of Transplantation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3CEB40F5-B958-DB76-9200-E616DE31FE8C}"/>
              </a:ext>
            </a:extLst>
          </p:cNvPr>
          <p:cNvSpPr/>
          <p:nvPr/>
        </p:nvSpPr>
        <p:spPr>
          <a:xfrm>
            <a:off x="17963804" y="8301759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CMV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A85FF13B-9441-59B8-160E-231C447A453E}"/>
              </a:ext>
            </a:extLst>
          </p:cNvPr>
          <p:cNvSpPr/>
          <p:nvPr/>
        </p:nvSpPr>
        <p:spPr>
          <a:xfrm>
            <a:off x="16088779" y="6659280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DCA191FF-B03D-98BB-A758-BD73944212D9}"/>
              </a:ext>
            </a:extLst>
          </p:cNvPr>
          <p:cNvSpPr/>
          <p:nvPr/>
        </p:nvSpPr>
        <p:spPr>
          <a:xfrm>
            <a:off x="11460878" y="8451040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BK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cartoon of a virus fighting with a person&#10;&#10;AI-generated content may be incorrect.">
            <a:extLst>
              <a:ext uri="{FF2B5EF4-FFF2-40B4-BE49-F238E27FC236}">
                <a16:creationId xmlns:a16="http://schemas.microsoft.com/office/drawing/2014/main" id="{24476631-7611-FE4B-5BDB-63993AEFF6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114445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close-up of a fish&#10;&#10;AI-generated content may be incorrect.">
            <a:extLst>
              <a:ext uri="{FF2B5EF4-FFF2-40B4-BE49-F238E27FC236}">
                <a16:creationId xmlns:a16="http://schemas.microsoft.com/office/drawing/2014/main" id="{0A95073D-2923-18D8-18B2-3B15D29A2B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965" y="5220060"/>
            <a:ext cx="4572000" cy="3348037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An owl flying in the sky&#10;&#10;AI-generated content may be incorrect.">
            <a:extLst>
              <a:ext uri="{FF2B5EF4-FFF2-40B4-BE49-F238E27FC236}">
                <a16:creationId xmlns:a16="http://schemas.microsoft.com/office/drawing/2014/main" id="{A161A23B-5FBA-E158-7827-61AAA700CA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5308" y="5334000"/>
            <a:ext cx="4572000" cy="30480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46877512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985EC-8AAB-11E8-0A48-35A901BC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AA2C5D4D-E100-25F5-DA89-65D2222FD58D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43B98F3E-A1DA-41EC-F7E7-DC9FFD186961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EE440339-929B-9120-EB6C-232863941C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45BD69FA-79D6-B4B0-DA75-73AD54EB2594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Animal House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6BEE2620-B319-462E-9E13-347E2D8936FC}"/>
              </a:ext>
            </a:extLst>
          </p:cNvPr>
          <p:cNvSpPr txBox="1"/>
          <p:nvPr/>
        </p:nvSpPr>
        <p:spPr>
          <a:xfrm>
            <a:off x="14694408" y="3237292"/>
            <a:ext cx="9107750" cy="889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Autumn Harris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Kelly Hyndman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Sarah Street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Susan DiGiovanni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Anna Vinnikova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Matthew Sparks</a:t>
            </a:r>
          </a:p>
        </p:txBody>
      </p:sp>
      <p:pic>
        <p:nvPicPr>
          <p:cNvPr id="6" name="Picture 5" descr="A poster of a dog and cat&#10;&#10;AI-generated content may be incorrect.">
            <a:extLst>
              <a:ext uri="{FF2B5EF4-FFF2-40B4-BE49-F238E27FC236}">
                <a16:creationId xmlns:a16="http://schemas.microsoft.com/office/drawing/2014/main" id="{70F4EAFB-70A8-EC62-8E30-73FE826C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893040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13840063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8C4BD9-17BD-189E-6402-D31FE8079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28BD639F-DE3A-F187-2ACF-ED7042075FDA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58D704C8-C469-B1B7-AD9D-A3DC137D3F82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sp>
        <p:nvSpPr>
          <p:cNvPr id="2" name="Google Shape;407;p63">
            <a:extLst>
              <a:ext uri="{FF2B5EF4-FFF2-40B4-BE49-F238E27FC236}">
                <a16:creationId xmlns:a16="http://schemas.microsoft.com/office/drawing/2014/main" id="{9F94F654-46AC-D661-8D15-3E97234E4DB6}"/>
              </a:ext>
            </a:extLst>
          </p:cNvPr>
          <p:cNvSpPr/>
          <p:nvPr/>
        </p:nvSpPr>
        <p:spPr>
          <a:xfrm>
            <a:off x="578224" y="530820"/>
            <a:ext cx="23227552" cy="228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u="none" strike="noStrike" cap="none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BRP Has Chosen the Winning Bracket</a:t>
            </a:r>
            <a:endParaRPr sz="8800" b="1" u="none" strike="noStrike" cap="none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08;p63">
            <a:extLst>
              <a:ext uri="{FF2B5EF4-FFF2-40B4-BE49-F238E27FC236}">
                <a16:creationId xmlns:a16="http://schemas.microsoft.com/office/drawing/2014/main" id="{E15A6B97-6D3F-ECBC-4606-F2AE92494B9B}"/>
              </a:ext>
            </a:extLst>
          </p:cNvPr>
          <p:cNvSpPr/>
          <p:nvPr/>
        </p:nvSpPr>
        <p:spPr>
          <a:xfrm>
            <a:off x="4312769" y="2332712"/>
            <a:ext cx="15758462" cy="1251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To win, predict what the BRP thinks will bring the most practice change to nephrology!</a:t>
            </a:r>
            <a:endParaRPr sz="4800" b="1" i="0" u="none" strike="noStrike" cap="none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5" name="Google Shape;376;p61">
            <a:extLst>
              <a:ext uri="{FF2B5EF4-FFF2-40B4-BE49-F238E27FC236}">
                <a16:creationId xmlns:a16="http://schemas.microsoft.com/office/drawing/2014/main" id="{EC072525-FB97-913F-CE7E-158173E85874}"/>
              </a:ext>
            </a:extLst>
          </p:cNvPr>
          <p:cNvSpPr txBox="1"/>
          <p:nvPr/>
        </p:nvSpPr>
        <p:spPr>
          <a:xfrm>
            <a:off x="752929" y="4133088"/>
            <a:ext cx="7119680" cy="679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i="0" u="none" strike="noStrike" cap="none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Timothy Yau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Prabir Roy-Chaudhury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Kirk Campbell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Meredith Atkinson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Lori-Ann Fisher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William Whittier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Yara Mouawad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Christel Wekon-Kemeni</a:t>
            </a:r>
          </a:p>
          <a:p>
            <a:pPr marL="67945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Wingdings" pitchFamily="2" charset="2"/>
              <a:buChar char="§"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Giftay Kingston</a:t>
            </a:r>
          </a:p>
          <a:p>
            <a:pPr marL="20320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300"/>
              <a:buFont typeface="Arial"/>
              <a:buChar char="•"/>
            </a:pPr>
            <a:endParaRPr lang="en-US" sz="7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6" descr="A group of people in a photo album&#10;&#10;AI-generated content may be incorrect.">
            <a:extLst>
              <a:ext uri="{FF2B5EF4-FFF2-40B4-BE49-F238E27FC236}">
                <a16:creationId xmlns:a16="http://schemas.microsoft.com/office/drawing/2014/main" id="{3ABD4D87-48F8-5706-F68A-A8F08AD09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416" y="4133088"/>
            <a:ext cx="15416069" cy="8668512"/>
          </a:xfrm>
          <a:prstGeom prst="rect">
            <a:avLst/>
          </a:prstGeom>
        </p:spPr>
      </p:pic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DF60E7CA-7F3A-9C94-F850-6FF357EA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795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1C5D6-7052-492C-A858-42DE45C16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422D34C4-7818-6856-87E9-EE4C6C56C792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1972B7F-0A85-BF78-6162-BADEB0F9FD07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E803B164-ACAD-613B-D0D6-4075D1903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F251A17A-54BA-5626-DA57-6A49A70CBD2A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Dogs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dog sitting on a rock&#10;&#10;AI-generated content may be incorrect.">
            <a:extLst>
              <a:ext uri="{FF2B5EF4-FFF2-40B4-BE49-F238E27FC236}">
                <a16:creationId xmlns:a16="http://schemas.microsoft.com/office/drawing/2014/main" id="{C019160D-4F96-87F4-BEFF-F54F45211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00" y="2225841"/>
            <a:ext cx="7543800" cy="100584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2922927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C83F8-4209-153C-47D2-669C8FF3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for a medical examination&#10;&#10;AI-generated content may be incorrect.">
            <a:extLst>
              <a:ext uri="{FF2B5EF4-FFF2-40B4-BE49-F238E27FC236}">
                <a16:creationId xmlns:a16="http://schemas.microsoft.com/office/drawing/2014/main" id="{A9C9D5AB-42BF-C86C-BD25-5F90AE2B46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341" y="1"/>
            <a:ext cx="13353317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013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63DDB-2D5A-A448-D732-F2F7210B7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E935EA85-F59C-0D92-B34C-4C6C25AE9081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1911E98E-8F63-9F66-A66F-3B8E33EA0FE0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BCE99D66-0CB7-1668-4D19-D5593A9409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B3CA5-B039-D186-5B8A-AA971DB495C9}"/>
              </a:ext>
            </a:extLst>
          </p:cNvPr>
          <p:cNvSpPr txBox="1"/>
          <p:nvPr/>
        </p:nvSpPr>
        <p:spPr>
          <a:xfrm>
            <a:off x="-416272" y="792862"/>
            <a:ext cx="22357080" cy="13546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AKI, CKD and ESKD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CA955-37BA-8CDB-0F59-0C237FBA48AB}"/>
              </a:ext>
            </a:extLst>
          </p:cNvPr>
          <p:cNvSpPr txBox="1"/>
          <p:nvPr/>
        </p:nvSpPr>
        <p:spPr>
          <a:xfrm>
            <a:off x="1755498" y="2213126"/>
            <a:ext cx="21183264" cy="1069571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571500" lvl="8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AKI: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driven by ischemic/inflammatory conditions (58%), infections (8%) unknown causes (24%) and nephrotoxins (6%)</a:t>
            </a:r>
          </a:p>
          <a:p>
            <a:pPr lvl="8" indent="0" algn="l">
              <a:lnSpc>
                <a:spcPct val="100000"/>
              </a:lnSpc>
            </a:pP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-  Common nephrotoxins are grapes, ethylene glycol, NSAIDs (especially human-use), antibiotics, vit D</a:t>
            </a:r>
          </a:p>
          <a:p>
            <a:pPr lvl="8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 IRIS AKI grading I-V uses creatinine, urine output and RRT requirement</a:t>
            </a:r>
          </a:p>
          <a:p>
            <a:pPr lvl="8" indent="0" algn="l">
              <a:lnSpc>
                <a:spcPct val="100000"/>
              </a:lnSpc>
            </a:pPr>
            <a:endParaRPr lang="en-US" sz="3200" b="1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71500" lvl="7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CKD: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persistent urinary abnormalities &gt; 3 mo</a:t>
            </a:r>
          </a:p>
          <a:p>
            <a:pPr lvl="7" indent="0" algn="l">
              <a:lnSpc>
                <a:spcPct val="100000"/>
              </a:lnSpc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- IRIS CKD staging 1-4 uses creatinine, proteinuria and blood pressure</a:t>
            </a:r>
          </a:p>
          <a:p>
            <a:pPr lvl="7" indent="0" algn="l">
              <a:lnSpc>
                <a:spcPct val="100000"/>
              </a:lnSpc>
            </a:pPr>
            <a:endParaRPr lang="en-US" sz="3200" b="1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7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Dialysis: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treatment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of s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evere AKI and sometimes ESKD</a:t>
            </a:r>
          </a:p>
          <a:p>
            <a:pPr lvl="7" indent="0" algn="l">
              <a:lnSpc>
                <a:spcPct val="100000"/>
              </a:lnSpc>
            </a:pP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- Viewed as “bridge to recovery”, rarely “bridge to nowhere”(ESKD) (ethical dilemmas)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Cost: $3,000-5,000 for the first 2-3 treatments, $10,000-20,000 total including ICU care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Success rate: 50% survival to hospital discharge, higher in infections (eg. leptospirosis)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Prognosis: fair to good for reversible AKI</a:t>
            </a:r>
          </a:p>
          <a:p>
            <a:pPr lvl="7" indent="0" algn="l">
              <a:lnSpc>
                <a:spcPct val="100000"/>
              </a:lnSpc>
            </a:pPr>
            <a:endParaRPr lang="en-US" sz="3200" b="1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7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Transplant:</a:t>
            </a:r>
          </a:p>
          <a:p>
            <a:pPr lvl="7" indent="0" algn="l">
              <a:lnSpc>
                <a:spcPct val="100000"/>
              </a:lnSpc>
            </a:pPr>
            <a:r>
              <a:rPr lang="en-US" sz="3600" b="1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-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High morbidity and mortality, rarely successful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Intense host immune response, rapid rejection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Requires potent, multi-agent protocols with severe side effects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Opportunistic infections are common due to dogs’ behavior and exploration of the environment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Cost upwards of $20,000 + high annual drug costs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394DC0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86F62E1F-26A9-54FC-5470-D54F482F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452" y="86061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2C956-EEF0-B661-DE7C-683FAB0BB7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45" y="7304171"/>
            <a:ext cx="1219306" cy="1219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4B9F0-CC56-626D-C96D-62A3CAE7B7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232" y="10852484"/>
            <a:ext cx="1219306" cy="1219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1AD29-A22D-B33F-4D02-6B4BA6E8E1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45" y="3462742"/>
            <a:ext cx="1219306" cy="1219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D467E4-C48B-3A02-C304-5C0EBF4019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050" y="725113"/>
            <a:ext cx="1490196" cy="14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6076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53AF9-6679-265C-071B-76E0EA24D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D9D3947C-1908-DEA4-32E1-8895A581E2DE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3ABC854A-6B4C-B60E-5704-5325D1356BA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18928494-28E8-5734-F8A6-2EBD0E5C8D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89761BAE-951F-E720-D15C-3A46D7C39419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Cats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cat lying on the floor&#10;&#10;AI-generated content may be incorrect.">
            <a:extLst>
              <a:ext uri="{FF2B5EF4-FFF2-40B4-BE49-F238E27FC236}">
                <a16:creationId xmlns:a16="http://schemas.microsoft.com/office/drawing/2014/main" id="{CAAF95F1-5ED7-A49D-89C6-64F886A2F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665" y="2375745"/>
            <a:ext cx="12086670" cy="91440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42065385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3505D0-E172-BE3C-B3B6-A9C9794A0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E1CE974F-897D-6351-7C8F-C38371F9BA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341" y="0"/>
            <a:ext cx="1335331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5191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EFEEB-9095-AF07-7326-D43E37F36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759546A-992E-CBED-3952-B70B5378E78F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95D7EBAD-028B-13A8-B75B-15A143779AF3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46C90451-E3CB-9D76-0BE7-DA63D46B71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D16D3-22C0-EAC9-C5C0-BC42B64E236F}"/>
              </a:ext>
            </a:extLst>
          </p:cNvPr>
          <p:cNvSpPr txBox="1"/>
          <p:nvPr/>
        </p:nvSpPr>
        <p:spPr>
          <a:xfrm>
            <a:off x="-273397" y="923054"/>
            <a:ext cx="22357080" cy="13546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AKI, CKD and ESKD in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CC13A-9CFC-A4AF-0A6D-46501412200C}"/>
              </a:ext>
            </a:extLst>
          </p:cNvPr>
          <p:cNvSpPr txBox="1"/>
          <p:nvPr/>
        </p:nvSpPr>
        <p:spPr>
          <a:xfrm>
            <a:off x="1755648" y="2212848"/>
            <a:ext cx="21183264" cy="110958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571500" lvl="8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AKI: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less common than CKD</a:t>
            </a:r>
          </a:p>
          <a:p>
            <a:pPr lvl="8" indent="0" algn="l">
              <a:lnSpc>
                <a:spcPct val="100000"/>
              </a:lnSpc>
            </a:pP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Common causes are trauma, obstruction, volume depletion and toxins such as lilies</a:t>
            </a:r>
          </a:p>
          <a:p>
            <a:pPr lvl="8" indent="0" algn="l">
              <a:lnSpc>
                <a:spcPct val="100000"/>
              </a:lnSpc>
            </a:pPr>
            <a:endParaRPr lang="en-US" sz="32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71500" lvl="7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CKD Champions: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prevalence 20% in all cats and 80% in geriatric cats; treatment:</a:t>
            </a:r>
          </a:p>
          <a:p>
            <a:pPr lvl="7" indent="0" algn="l">
              <a:lnSpc>
                <a:spcPct val="100000"/>
              </a:lnSpc>
            </a:pP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Hydration (Hydra Care, water fountains, e-tubes)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Antiemetics and appetite stimulants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Darbepoetin or Molidustat for anemia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Phosphate binders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 - New: uremic toxin binders (Renaltec)</a:t>
            </a:r>
          </a:p>
          <a:p>
            <a:pPr lvl="7" indent="0" algn="l">
              <a:lnSpc>
                <a:spcPct val="100000"/>
              </a:lnSpc>
            </a:pPr>
            <a:endParaRPr lang="en-US" sz="32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7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E56A36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Dialysis: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treatment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of s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evere AKI and intoxications</a:t>
            </a:r>
          </a:p>
          <a:p>
            <a:pPr lvl="7" indent="0" algn="l">
              <a:lnSpc>
                <a:spcPct val="100000"/>
              </a:lnSpc>
            </a:pP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Cost: same as in dogs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Success rate: 50% survival to hospital discharge, less in intoxications (eg. lilies)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Prognosis: guarded to fair</a:t>
            </a:r>
          </a:p>
          <a:p>
            <a:pPr lvl="7" indent="0" algn="l">
              <a:lnSpc>
                <a:spcPct val="100000"/>
              </a:lnSpc>
            </a:pPr>
            <a:endParaRPr lang="en-US" sz="3200" b="1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7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600" b="1" dirty="0">
                <a:solidFill>
                  <a:srgbClr val="E56A3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Transplant:</a:t>
            </a:r>
          </a:p>
          <a:p>
            <a:pPr lvl="7" indent="0" algn="l">
              <a:lnSpc>
                <a:spcPct val="100000"/>
              </a:lnSpc>
            </a:pPr>
            <a:r>
              <a:rPr lang="en-US" sz="3600" b="1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</a:t>
            </a: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- Survival 60-70% at 1 yr, 40% at 3 yrs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Tolerant immune response, cyclosporine is a key component of immunosuppressive regimen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Cost $8,000-15,000 for surgery  + $500 - $1,500 annually for drugs</a:t>
            </a:r>
          </a:p>
          <a:p>
            <a:pPr lvl="7" indent="0" algn="l">
              <a:lnSpc>
                <a:spcPct val="100000"/>
              </a:lnSpc>
            </a:pPr>
            <a:r>
              <a:rPr lang="en-US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     - Ethical consensus: offered at specialized centers, donor must be adopted by recipient’s owner</a:t>
            </a:r>
          </a:p>
          <a:p>
            <a:pPr lvl="7" indent="0" algn="l">
              <a:lnSpc>
                <a:spcPct val="100000"/>
              </a:lnSpc>
            </a:pPr>
            <a:endParaRPr kumimoji="0" lang="en-US" sz="3800" b="1" i="0" u="none" strike="noStrike" cap="none" spc="0" normalizeH="0" baseline="0" dirty="0">
              <a:ln>
                <a:noFill/>
              </a:ln>
              <a:solidFill>
                <a:srgbClr val="2B388F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1E008-A0C9-2AFA-0411-22303A844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5260" y="956902"/>
            <a:ext cx="1219306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28A2A-AEE0-700C-F6E5-DCA464F5CC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022719"/>
            <a:ext cx="1219306" cy="121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B4AA42-80E7-D746-6DED-857D2C7900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367" y="10751964"/>
            <a:ext cx="1219306" cy="1219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8562A-3112-4BC1-E5AE-0DEE5FE67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852857"/>
            <a:ext cx="1219306" cy="1219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2EA3F-D2DD-27CE-C5DA-71C16A489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7445" y="956902"/>
            <a:ext cx="1296679" cy="1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313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24C1C-EA08-90FD-BD3D-D694553D8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83D9B492-B87E-1DD8-D50B-34741DE44D2F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136979E-492E-5997-3FC7-61848E040B2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50602E02-80D8-05A0-5D68-9A4060BD84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CCEFAC31-C4BA-7F07-3EB3-BFDAC656FDBC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A4E5A803-185F-65CE-E1B8-FA414C34170E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Animal House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1D811E13-3F42-5728-6474-F2F13D52492E}"/>
              </a:ext>
            </a:extLst>
          </p:cNvPr>
          <p:cNvSpPr/>
          <p:nvPr/>
        </p:nvSpPr>
        <p:spPr>
          <a:xfrm>
            <a:off x="17958232" y="9001030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Cats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72E771FD-6E82-F3B1-D902-D3E924A302CE}"/>
              </a:ext>
            </a:extLst>
          </p:cNvPr>
          <p:cNvSpPr/>
          <p:nvPr/>
        </p:nvSpPr>
        <p:spPr>
          <a:xfrm>
            <a:off x="15754869" y="6623200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A15FC710-8BCF-B1C6-5041-CD474C8DFD08}"/>
              </a:ext>
            </a:extLst>
          </p:cNvPr>
          <p:cNvSpPr/>
          <p:nvPr/>
        </p:nvSpPr>
        <p:spPr>
          <a:xfrm>
            <a:off x="11460878" y="9150312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Dogs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poster of a dog and cat&#10;&#10;AI-generated content may be incorrect.">
            <a:extLst>
              <a:ext uri="{FF2B5EF4-FFF2-40B4-BE49-F238E27FC236}">
                <a16:creationId xmlns:a16="http://schemas.microsoft.com/office/drawing/2014/main" id="{4DD0D185-B20B-653A-F60D-B877BD384F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09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dog sitting on a rock&#10;&#10;AI-generated content may be incorrect.">
            <a:extLst>
              <a:ext uri="{FF2B5EF4-FFF2-40B4-BE49-F238E27FC236}">
                <a16:creationId xmlns:a16="http://schemas.microsoft.com/office/drawing/2014/main" id="{85BA5178-7C9A-C381-04FA-87D415F7E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0465" y="4509246"/>
            <a:ext cx="3429000" cy="45720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A cat lying on the floor&#10;&#10;AI-generated content may be incorrect.">
            <a:extLst>
              <a:ext uri="{FF2B5EF4-FFF2-40B4-BE49-F238E27FC236}">
                <a16:creationId xmlns:a16="http://schemas.microsoft.com/office/drawing/2014/main" id="{6B9AC68B-F2C1-1B37-E533-73BC4FA8F2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737" y="5065805"/>
            <a:ext cx="4572000" cy="345888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56718236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BA6CE-D518-8CAB-328F-24F875BD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3905CEBD-CF7C-A212-0523-E1B3532E0A8D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74173B54-6C71-6CB0-0109-59CAC09A7D2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5F8B986E-2EC7-1F2B-A6FC-0CC9C21FDD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854E1A87-3C14-F85A-5DC5-932DD447A552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Artificial Intelligence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78474631-8306-FD08-D591-3C9815442765}"/>
              </a:ext>
            </a:extLst>
          </p:cNvPr>
          <p:cNvSpPr txBox="1"/>
          <p:nvPr/>
        </p:nvSpPr>
        <p:spPr>
          <a:xfrm>
            <a:off x="14694408" y="3237292"/>
            <a:ext cx="9107750" cy="889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Neil Evans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Aditya Yelamanchi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Lili Chan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Kuang-Yu Jen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Ana Catalina Alvarez-Elías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Jeff Kott</a:t>
            </a: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pic>
        <p:nvPicPr>
          <p:cNvPr id="6" name="Picture 5" descr="A poster of robots with text&#10;&#10;AI-generated content may be incorrect.">
            <a:extLst>
              <a:ext uri="{FF2B5EF4-FFF2-40B4-BE49-F238E27FC236}">
                <a16:creationId xmlns:a16="http://schemas.microsoft.com/office/drawing/2014/main" id="{A5001D89-3DFE-0E56-8B5A-FDF2DC140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912665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179503816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96BE6-5429-E91E-2397-481DC1C97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6B8DA9DC-DCEE-A043-633A-4D0CA00B1107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8408434-4665-16CA-562F-8892C3FAC4FF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5605420-9A29-852F-7359-B9DB120EDA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CE7A1A2B-BD75-FAFF-9D9D-55B6824CBF78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Computational Pathology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row of computer servers&#10;&#10;AI-generated content may be incorrect.">
            <a:extLst>
              <a:ext uri="{FF2B5EF4-FFF2-40B4-BE49-F238E27FC236}">
                <a16:creationId xmlns:a16="http://schemas.microsoft.com/office/drawing/2014/main" id="{78C07977-A7CC-8C8D-437A-36CF09FBB3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878" y="2291302"/>
            <a:ext cx="16459200" cy="92583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325344875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72172-17EF-3807-CC20-2C598EA82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1938DC52-A8A6-FFDA-E8A2-B4AA015874A3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6A303E1E-AF74-BDFA-E4AD-8BFAA32C020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01F0B322-1254-D857-CF18-8E39846B57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C00118A2-3BE6-8812-1D2B-F10848B872BA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Natural Language Processing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stack of white papers on top of a printer&#10;&#10;AI-generated content may be incorrect.">
            <a:extLst>
              <a:ext uri="{FF2B5EF4-FFF2-40B4-BE49-F238E27FC236}">
                <a16:creationId xmlns:a16="http://schemas.microsoft.com/office/drawing/2014/main" id="{DBB6A754-A9D8-594B-B757-015ED85503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46" y="2343880"/>
            <a:ext cx="13894308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17062202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9980F-34AA-4545-A1B4-CA124CF70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6E87C66F-6425-DC56-3281-1B973AF443B4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3A5E4C76-A47E-BD1B-DA76-4CF138E9803E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BA80E8B0-B178-E3B3-73D5-444E73B811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3A9AC4B5-859D-5E8F-4EE4-A2AB8A2334F2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IgA Nephropathy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32EAA50D-9CC4-C826-4D6D-05231C7480EA}"/>
              </a:ext>
            </a:extLst>
          </p:cNvPr>
          <p:cNvSpPr txBox="1"/>
          <p:nvPr/>
        </p:nvSpPr>
        <p:spPr>
          <a:xfrm>
            <a:off x="14698026" y="3236333"/>
            <a:ext cx="9107750" cy="726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Alessandra Tomasi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Laura Mariani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Matthew Sparks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Dia Waguespack</a:t>
            </a: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pic>
        <p:nvPicPr>
          <p:cNvPr id="6" name="Picture 5" descr="A poster of a medical treatment&#10;&#10;AI-generated content may be incorrect.">
            <a:extLst>
              <a:ext uri="{FF2B5EF4-FFF2-40B4-BE49-F238E27FC236}">
                <a16:creationId xmlns:a16="http://schemas.microsoft.com/office/drawing/2014/main" id="{82470D45-060A-CA15-0456-AC47220157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737" y="3082775"/>
            <a:ext cx="12893040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140048465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48692-A6C0-A7C1-AFAA-FAD8DB81B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744F39-C359-987F-32B9-9809DB5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60" y="0"/>
            <a:ext cx="2381188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3726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7ADD0-DDA3-8E91-DFB1-F5C89728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6EF0C113-2325-FED1-616E-5FACAA584E51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87D5BAA8-59E9-ED89-7DC1-6A227214F9CC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D5818D8F-C616-6AE0-62BA-DA6826356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09552F-6241-1423-CAA3-3AD9F944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201" y="991498"/>
            <a:ext cx="21587598" cy="123229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Different Engines, Two Different Problems</a:t>
            </a:r>
            <a:endParaRPr lang="en-US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AE7056-4029-16FD-4B30-B1A7FFC2FE69}"/>
              </a:ext>
            </a:extLst>
          </p:cNvPr>
          <p:cNvGrpSpPr/>
          <p:nvPr/>
        </p:nvGrpSpPr>
        <p:grpSpPr>
          <a:xfrm>
            <a:off x="3592287" y="2689538"/>
            <a:ext cx="17112903" cy="8516414"/>
            <a:chOff x="5142461" y="2878667"/>
            <a:chExt cx="13554791" cy="1013442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B1941E-BD20-07B9-561A-AA0A750E65B9}"/>
                </a:ext>
              </a:extLst>
            </p:cNvPr>
            <p:cNvSpPr/>
            <p:nvPr/>
          </p:nvSpPr>
          <p:spPr>
            <a:xfrm>
              <a:off x="5142461" y="2878667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2B398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909" tIns="95909" rIns="95909" bIns="95909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900" b="1" kern="12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Computational Pathology</a:t>
              </a: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71CDB03A-EEB1-A32E-0B90-2E66220CAC2F}"/>
                </a:ext>
              </a:extLst>
            </p:cNvPr>
            <p:cNvSpPr/>
            <p:nvPr/>
          </p:nvSpPr>
          <p:spPr>
            <a:xfrm rot="5400000">
              <a:off x="8170912" y="4600727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9EACFB">
                <a:alpha val="5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500C52F-669A-7DB4-8FF9-0699BF6203FF}"/>
                </a:ext>
              </a:extLst>
            </p:cNvPr>
            <p:cNvSpPr/>
            <p:nvPr/>
          </p:nvSpPr>
          <p:spPr>
            <a:xfrm>
              <a:off x="5142461" y="501639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9EACFB">
                <a:alpha val="50000"/>
              </a:srgbClr>
            </a:solidFill>
            <a:ln>
              <a:solidFill>
                <a:srgbClr val="2B388F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Data source: Digitized histology images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588866DF-BFC1-8ABF-E5F2-8DB80C9C100C}"/>
                </a:ext>
              </a:extLst>
            </p:cNvPr>
            <p:cNvSpPr/>
            <p:nvPr/>
          </p:nvSpPr>
          <p:spPr>
            <a:xfrm rot="5400000">
              <a:off x="8170912" y="6738457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9EACFB">
                <a:alpha val="5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ACC7C3B-FBBA-017B-6B7A-0253C2776D5E}"/>
                </a:ext>
              </a:extLst>
            </p:cNvPr>
            <p:cNvSpPr/>
            <p:nvPr/>
          </p:nvSpPr>
          <p:spPr>
            <a:xfrm>
              <a:off x="5142461" y="715412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9EACFB">
                <a:alpha val="49135"/>
              </a:srgbClr>
            </a:solidFill>
            <a:ln>
              <a:solidFill>
                <a:srgbClr val="2B388F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Unit of analysis: Pixels → Structures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D763EFC-6E68-3AFC-B2F0-37D3F9D7A9F9}"/>
                </a:ext>
              </a:extLst>
            </p:cNvPr>
            <p:cNvSpPr/>
            <p:nvPr/>
          </p:nvSpPr>
          <p:spPr>
            <a:xfrm rot="5400000">
              <a:off x="8170912" y="8876186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9EACFB">
                <a:alpha val="5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7947967-A5CE-97A3-CB0A-06BAF6DBC5DA}"/>
                </a:ext>
              </a:extLst>
            </p:cNvPr>
            <p:cNvSpPr/>
            <p:nvPr/>
          </p:nvSpPr>
          <p:spPr>
            <a:xfrm>
              <a:off x="5142461" y="929185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9EACFB">
                <a:alpha val="50000"/>
              </a:srgbClr>
            </a:solidFill>
            <a:ln>
              <a:solidFill>
                <a:srgbClr val="2B388F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Strength: Quantification (fibrosis, lesions, segmentation)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D3D63686-EA40-351F-BED3-B31A639AB4F4}"/>
                </a:ext>
              </a:extLst>
            </p:cNvPr>
            <p:cNvSpPr/>
            <p:nvPr/>
          </p:nvSpPr>
          <p:spPr>
            <a:xfrm rot="5400000">
              <a:off x="8170912" y="11013916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9EACFB">
                <a:alpha val="5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9952103-6159-3543-A6C7-75BF78F9935B}"/>
                </a:ext>
              </a:extLst>
            </p:cNvPr>
            <p:cNvSpPr/>
            <p:nvPr/>
          </p:nvSpPr>
          <p:spPr>
            <a:xfrm>
              <a:off x="5142461" y="1142958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9EACFB">
                <a:alpha val="50000"/>
              </a:srgbClr>
            </a:solidFill>
            <a:ln>
              <a:solidFill>
                <a:srgbClr val="2B388F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/>
                <a:t>Best for: Morphology-driven questions</a:t>
              </a:r>
              <a:endParaRPr lang="en-GB" sz="2800" b="1" kern="12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7484BBA-9307-1058-B7C3-1E47655C0E70}"/>
                </a:ext>
              </a:extLst>
            </p:cNvPr>
            <p:cNvSpPr/>
            <p:nvPr/>
          </p:nvSpPr>
          <p:spPr>
            <a:xfrm>
              <a:off x="12363238" y="2878667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D8282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909" tIns="95909" rIns="95909" bIns="95909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900" b="1" kern="12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Natural Language Processing (NLP)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962E5C5B-A3D6-B023-DF52-4456563583C8}"/>
                </a:ext>
              </a:extLst>
            </p:cNvPr>
            <p:cNvSpPr/>
            <p:nvPr/>
          </p:nvSpPr>
          <p:spPr>
            <a:xfrm rot="5400000">
              <a:off x="15391688" y="4600727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D62625">
                <a:alpha val="4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B28E611-74A3-3285-30C1-B4336A727E30}"/>
                </a:ext>
              </a:extLst>
            </p:cNvPr>
            <p:cNvSpPr/>
            <p:nvPr/>
          </p:nvSpPr>
          <p:spPr>
            <a:xfrm>
              <a:off x="12363238" y="501639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F9C32B"/>
            </a:solidFill>
            <a:ln>
              <a:solidFill>
                <a:srgbClr val="D62625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Data source: Clinical documentation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15657404-7A38-2435-A55A-B751A120D670}"/>
                </a:ext>
              </a:extLst>
            </p:cNvPr>
            <p:cNvSpPr/>
            <p:nvPr/>
          </p:nvSpPr>
          <p:spPr>
            <a:xfrm rot="5400000">
              <a:off x="15391688" y="6738457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D62625">
                <a:alpha val="4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A48B151-0AFD-9FEF-9F43-5E6E62414948}"/>
                </a:ext>
              </a:extLst>
            </p:cNvPr>
            <p:cNvSpPr/>
            <p:nvPr/>
          </p:nvSpPr>
          <p:spPr>
            <a:xfrm>
              <a:off x="12363238" y="715412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F9C32B"/>
            </a:solidFill>
            <a:ln>
              <a:solidFill>
                <a:srgbClr val="D62625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Unit of analysis: Words → Concepts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64CCCB52-870B-9FAC-7DF8-694556289BD6}"/>
                </a:ext>
              </a:extLst>
            </p:cNvPr>
            <p:cNvSpPr/>
            <p:nvPr/>
          </p:nvSpPr>
          <p:spPr>
            <a:xfrm rot="5400000">
              <a:off x="15391688" y="8876186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D62625">
                <a:alpha val="4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213F67F-B1DD-2301-E88B-547553F6BED3}"/>
                </a:ext>
              </a:extLst>
            </p:cNvPr>
            <p:cNvSpPr/>
            <p:nvPr/>
          </p:nvSpPr>
          <p:spPr>
            <a:xfrm>
              <a:off x="12363238" y="929185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F9C32B"/>
            </a:solidFill>
            <a:ln>
              <a:solidFill>
                <a:srgbClr val="D62625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Strength: Pattern extraction across time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9E4C1354-0D69-8DF1-CD6B-DD43E96BFD19}"/>
                </a:ext>
              </a:extLst>
            </p:cNvPr>
            <p:cNvSpPr/>
            <p:nvPr/>
          </p:nvSpPr>
          <p:spPr>
            <a:xfrm rot="5400000">
              <a:off x="15391688" y="11013916"/>
              <a:ext cx="277113" cy="277113"/>
            </a:xfrm>
            <a:prstGeom prst="rightArrow">
              <a:avLst>
                <a:gd name="adj1" fmla="val 66700"/>
                <a:gd name="adj2" fmla="val 50000"/>
              </a:avLst>
            </a:prstGeom>
            <a:solidFill>
              <a:srgbClr val="D62625">
                <a:alpha val="4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213BCFC-1A7E-1C07-7603-01CA1C28E124}"/>
                </a:ext>
              </a:extLst>
            </p:cNvPr>
            <p:cNvSpPr/>
            <p:nvPr/>
          </p:nvSpPr>
          <p:spPr>
            <a:xfrm>
              <a:off x="12363238" y="11429586"/>
              <a:ext cx="6334014" cy="1583503"/>
            </a:xfrm>
            <a:custGeom>
              <a:avLst/>
              <a:gdLst>
                <a:gd name="csX0" fmla="*/ 0 w 6334014"/>
                <a:gd name="csY0" fmla="*/ 158350 h 1583503"/>
                <a:gd name="csX1" fmla="*/ 158350 w 6334014"/>
                <a:gd name="csY1" fmla="*/ 0 h 1583503"/>
                <a:gd name="csX2" fmla="*/ 6175664 w 6334014"/>
                <a:gd name="csY2" fmla="*/ 0 h 1583503"/>
                <a:gd name="csX3" fmla="*/ 6334014 w 6334014"/>
                <a:gd name="csY3" fmla="*/ 158350 h 1583503"/>
                <a:gd name="csX4" fmla="*/ 6334014 w 6334014"/>
                <a:gd name="csY4" fmla="*/ 1425153 h 1583503"/>
                <a:gd name="csX5" fmla="*/ 6175664 w 6334014"/>
                <a:gd name="csY5" fmla="*/ 1583503 h 1583503"/>
                <a:gd name="csX6" fmla="*/ 158350 w 6334014"/>
                <a:gd name="csY6" fmla="*/ 1583503 h 1583503"/>
                <a:gd name="csX7" fmla="*/ 0 w 6334014"/>
                <a:gd name="csY7" fmla="*/ 1425153 h 1583503"/>
                <a:gd name="csX8" fmla="*/ 0 w 6334014"/>
                <a:gd name="csY8" fmla="*/ 158350 h 15835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34014" h="1583503">
                  <a:moveTo>
                    <a:pt x="0" y="158350"/>
                  </a:moveTo>
                  <a:cubicBezTo>
                    <a:pt x="0" y="70896"/>
                    <a:pt x="70896" y="0"/>
                    <a:pt x="158350" y="0"/>
                  </a:cubicBezTo>
                  <a:lnTo>
                    <a:pt x="6175664" y="0"/>
                  </a:lnTo>
                  <a:cubicBezTo>
                    <a:pt x="6263118" y="0"/>
                    <a:pt x="6334014" y="70896"/>
                    <a:pt x="6334014" y="158350"/>
                  </a:cubicBezTo>
                  <a:lnTo>
                    <a:pt x="6334014" y="1425153"/>
                  </a:lnTo>
                  <a:cubicBezTo>
                    <a:pt x="6334014" y="1512607"/>
                    <a:pt x="6263118" y="1583503"/>
                    <a:pt x="6175664" y="1583503"/>
                  </a:cubicBezTo>
                  <a:lnTo>
                    <a:pt x="158350" y="1583503"/>
                  </a:lnTo>
                  <a:cubicBezTo>
                    <a:pt x="70896" y="1583503"/>
                    <a:pt x="0" y="1512607"/>
                    <a:pt x="0" y="1425153"/>
                  </a:cubicBezTo>
                  <a:lnTo>
                    <a:pt x="0" y="158350"/>
                  </a:lnTo>
                  <a:close/>
                </a:path>
              </a:pathLst>
            </a:custGeom>
            <a:solidFill>
              <a:srgbClr val="F9C32B"/>
            </a:solidFill>
            <a:ln>
              <a:solidFill>
                <a:srgbClr val="D62625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929" tIns="128929" rIns="128929" bIns="128929" numCol="1" spcCol="1270" anchor="ctr" anchorCtr="0">
              <a:noAutofit/>
            </a:bodyPr>
            <a:lstStyle/>
            <a:p>
              <a:pPr lvl="0" defTabSz="2889250"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Best for: Phenotypes, medication signals, trajectories</a:t>
              </a:r>
              <a:endParaRPr lang="en-GB" sz="2800" b="1" kern="12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7552922-4346-03B6-3A4B-B1E898BD5EB9}"/>
              </a:ext>
            </a:extLst>
          </p:cNvPr>
          <p:cNvSpPr txBox="1"/>
          <p:nvPr/>
        </p:nvSpPr>
        <p:spPr>
          <a:xfrm>
            <a:off x="4023873" y="11774518"/>
            <a:ext cx="16336254" cy="110539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r>
              <a:rPr lang="en-GB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AI in nephrology is not one tool </a:t>
            </a:r>
            <a:r>
              <a:rPr lang="en-GB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— it is fundamentally different approaches solving different clinical problems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394DC0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39001E73-6F96-E112-DF85-3D6CB5397D40}"/>
              </a:ext>
            </a:extLst>
          </p:cNvPr>
          <p:cNvSpPr>
            <a:spLocks noChangeAspect="1"/>
          </p:cNvSpPr>
          <p:nvPr/>
        </p:nvSpPr>
        <p:spPr>
          <a:xfrm rot="-10800000">
            <a:off x="755838" y="2703863"/>
            <a:ext cx="1476189" cy="1630869"/>
          </a:xfrm>
          <a:custGeom>
            <a:avLst/>
            <a:gdLst/>
            <a:ahLst/>
            <a:cxnLst/>
            <a:rect l="l" t="t" r="r" b="b"/>
            <a:pathLst>
              <a:path w="4010060" h="4114800">
                <a:moveTo>
                  <a:pt x="0" y="0"/>
                </a:moveTo>
                <a:lnTo>
                  <a:pt x="4010059" y="0"/>
                </a:lnTo>
                <a:lnTo>
                  <a:pt x="4010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E1C5080D-8B35-5472-8860-F6A1CB884FD4}"/>
              </a:ext>
            </a:extLst>
          </p:cNvPr>
          <p:cNvSpPr>
            <a:spLocks noChangeAspect="1"/>
          </p:cNvSpPr>
          <p:nvPr/>
        </p:nvSpPr>
        <p:spPr>
          <a:xfrm>
            <a:off x="1760811" y="2703864"/>
            <a:ext cx="1744953" cy="2109270"/>
          </a:xfrm>
          <a:custGeom>
            <a:avLst/>
            <a:gdLst/>
            <a:ahLst/>
            <a:cxnLst/>
            <a:rect l="l" t="t" r="r" b="b"/>
            <a:pathLst>
              <a:path w="3299321" h="4114800">
                <a:moveTo>
                  <a:pt x="0" y="0"/>
                </a:moveTo>
                <a:lnTo>
                  <a:pt x="3299322" y="0"/>
                </a:lnTo>
                <a:lnTo>
                  <a:pt x="3299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B9131A64-9D85-624D-E39B-A3DD8101970F}"/>
              </a:ext>
            </a:extLst>
          </p:cNvPr>
          <p:cNvSpPr/>
          <p:nvPr/>
        </p:nvSpPr>
        <p:spPr>
          <a:xfrm>
            <a:off x="20791713" y="2657193"/>
            <a:ext cx="2642445" cy="2509284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6307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colorful text&#10;&#10;AI-generated content may be incorrect.">
            <a:extLst>
              <a:ext uri="{FF2B5EF4-FFF2-40B4-BE49-F238E27FC236}">
                <a16:creationId xmlns:a16="http://schemas.microsoft.com/office/drawing/2014/main" id="{DEF947FF-0D71-394C-D639-7B4F1D50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060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anguage processing&#10;&#10;AI-generated content may be incorrect.">
            <a:extLst>
              <a:ext uri="{FF2B5EF4-FFF2-40B4-BE49-F238E27FC236}">
                <a16:creationId xmlns:a16="http://schemas.microsoft.com/office/drawing/2014/main" id="{4916C8F9-9275-622D-5F59-82A8477EC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9856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C2535C-D5AF-B8B7-23E2-374090161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9F32C8B-A0E0-1378-5FBC-0BD16F2C1160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8092515B-B560-27A2-D862-5EB5C51AD4C4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C0F3C98-182B-8699-8B59-EC2A1A8C4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A7A7D3-D4F3-FE6B-1DE9-0FA2F1FB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93" y="1327157"/>
            <a:ext cx="12215814" cy="123229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They Add Value?</a:t>
            </a:r>
            <a:endParaRPr lang="en-US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D3BAB-BC51-1C3B-AEAF-9652067F3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430270"/>
              </p:ext>
            </p:extLst>
          </p:nvPr>
        </p:nvGraphicFramePr>
        <p:xfrm>
          <a:off x="2460169" y="3067837"/>
          <a:ext cx="19180630" cy="758032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836126">
                  <a:extLst>
                    <a:ext uri="{9D8B030D-6E8A-4147-A177-3AD203B41FA5}">
                      <a16:colId xmlns:a16="http://schemas.microsoft.com/office/drawing/2014/main" val="164062205"/>
                    </a:ext>
                  </a:extLst>
                </a:gridCol>
                <a:gridCol w="2434047">
                  <a:extLst>
                    <a:ext uri="{9D8B030D-6E8A-4147-A177-3AD203B41FA5}">
                      <a16:colId xmlns:a16="http://schemas.microsoft.com/office/drawing/2014/main" val="1973102336"/>
                    </a:ext>
                  </a:extLst>
                </a:gridCol>
                <a:gridCol w="5238205">
                  <a:extLst>
                    <a:ext uri="{9D8B030D-6E8A-4147-A177-3AD203B41FA5}">
                      <a16:colId xmlns:a16="http://schemas.microsoft.com/office/drawing/2014/main" val="2336765221"/>
                    </a:ext>
                  </a:extLst>
                </a:gridCol>
                <a:gridCol w="2512423">
                  <a:extLst>
                    <a:ext uri="{9D8B030D-6E8A-4147-A177-3AD203B41FA5}">
                      <a16:colId xmlns:a16="http://schemas.microsoft.com/office/drawing/2014/main" val="3177765524"/>
                    </a:ext>
                  </a:extLst>
                </a:gridCol>
                <a:gridCol w="5159829">
                  <a:extLst>
                    <a:ext uri="{9D8B030D-6E8A-4147-A177-3AD203B41FA5}">
                      <a16:colId xmlns:a16="http://schemas.microsoft.com/office/drawing/2014/main" val="3313317953"/>
                    </a:ext>
                  </a:extLst>
                </a:gridCol>
              </a:tblGrid>
              <a:tr h="1516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Clinical Domain</a:t>
                      </a:r>
                    </a:p>
                  </a:txBody>
                  <a:tcPr marL="83733" marR="83733" marT="41867" marB="41867" anchor="ctr">
                    <a:solidFill>
                      <a:srgbClr val="FFDF6E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Computational Pathology</a:t>
                      </a:r>
                    </a:p>
                  </a:txBody>
                  <a:tcPr marL="83733" marR="83733" marT="41867" marB="41867" anchor="ctr">
                    <a:solidFill>
                      <a:srgbClr val="9EACFB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83733" marR="83733" marT="41867" marB="41867" anchor="ctr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Natural Language Processing (NLP)</a:t>
                      </a:r>
                    </a:p>
                  </a:txBody>
                  <a:tcPr marL="83733" marR="83733" marT="41867" marB="41867" anchor="ctr">
                    <a:solidFill>
                      <a:srgbClr val="F9C3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83733" marR="83733" marT="41867" marB="41867" anchor="ctr"/>
                </a:tc>
                <a:extLst>
                  <a:ext uri="{0D108BD9-81ED-4DB2-BD59-A6C34878D82A}">
                    <a16:rowId xmlns:a16="http://schemas.microsoft.com/office/drawing/2014/main" val="3643372240"/>
                  </a:ext>
                </a:extLst>
              </a:tr>
              <a:tr h="1516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Tissue-level diagnosis</a:t>
                      </a:r>
                    </a:p>
                  </a:txBody>
                  <a:tcPr marL="83733" marR="83733" marT="41867" marB="41867" anchor="ctr">
                    <a:solidFill>
                      <a:srgbClr val="FFDF6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Strong</a:t>
                      </a: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Limited</a:t>
                      </a:r>
                    </a:p>
                  </a:txBody>
                  <a:tcPr marL="83733" marR="83733" marT="41867" marB="41867" anchor="ctr"/>
                </a:tc>
                <a:extLst>
                  <a:ext uri="{0D108BD9-81ED-4DB2-BD59-A6C34878D82A}">
                    <a16:rowId xmlns:a16="http://schemas.microsoft.com/office/drawing/2014/main" val="1006582276"/>
                  </a:ext>
                </a:extLst>
              </a:tr>
              <a:tr h="1516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Longitudinal risk detection</a:t>
                      </a:r>
                    </a:p>
                  </a:txBody>
                  <a:tcPr marL="83733" marR="83733" marT="41867" marB="41867" anchor="ctr">
                    <a:solidFill>
                      <a:srgbClr val="FFDF6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Emerging</a:t>
                      </a: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Strong</a:t>
                      </a:r>
                    </a:p>
                  </a:txBody>
                  <a:tcPr marL="83733" marR="83733" marT="41867" marB="41867" anchor="ctr"/>
                </a:tc>
                <a:extLst>
                  <a:ext uri="{0D108BD9-81ED-4DB2-BD59-A6C34878D82A}">
                    <a16:rowId xmlns:a16="http://schemas.microsoft.com/office/drawing/2014/main" val="1960861336"/>
                  </a:ext>
                </a:extLst>
              </a:tr>
              <a:tr h="1516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Workflow efficiency</a:t>
                      </a:r>
                    </a:p>
                  </a:txBody>
                  <a:tcPr marL="83733" marR="83733" marT="41867" marB="41867" anchor="ctr">
                    <a:solidFill>
                      <a:srgbClr val="FFDF6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Lab-based</a:t>
                      </a: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System-wide</a:t>
                      </a:r>
                    </a:p>
                  </a:txBody>
                  <a:tcPr marL="83733" marR="83733" marT="41867" marB="41867" anchor="ctr"/>
                </a:tc>
                <a:extLst>
                  <a:ext uri="{0D108BD9-81ED-4DB2-BD59-A6C34878D82A}">
                    <a16:rowId xmlns:a16="http://schemas.microsoft.com/office/drawing/2014/main" val="1593358608"/>
                  </a:ext>
                </a:extLst>
              </a:tr>
              <a:tr h="1516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Standardization</a:t>
                      </a:r>
                    </a:p>
                  </a:txBody>
                  <a:tcPr marL="83733" marR="83733" marT="41867" marB="41867" anchor="ctr">
                    <a:solidFill>
                      <a:srgbClr val="FFDF6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High reproducibility</a:t>
                      </a: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200" dirty="0">
                        <a:solidFill>
                          <a:srgbClr val="394DC0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marL="83733" marR="83733" marT="41867" marB="4186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dirty="0">
                          <a:ln>
                            <a:noFill/>
                          </a:ln>
                          <a:solidFill>
                            <a:srgbClr val="394DC0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Dependent on documentation</a:t>
                      </a:r>
                    </a:p>
                  </a:txBody>
                  <a:tcPr marL="83733" marR="83733" marT="41867" marB="41867" anchor="ctr"/>
                </a:tc>
                <a:extLst>
                  <a:ext uri="{0D108BD9-81ED-4DB2-BD59-A6C34878D82A}">
                    <a16:rowId xmlns:a16="http://schemas.microsoft.com/office/drawing/2014/main" val="21545358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45AB46-8353-156A-C4F9-5ADA82725B3E}"/>
              </a:ext>
            </a:extLst>
          </p:cNvPr>
          <p:cNvSpPr txBox="1"/>
          <p:nvPr/>
        </p:nvSpPr>
        <p:spPr>
          <a:xfrm>
            <a:off x="2460169" y="11318283"/>
            <a:ext cx="19180630" cy="16039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l"/>
            <a:r>
              <a:rPr lang="en-GB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Different scalability paths:</a:t>
            </a:r>
            <a:endParaRPr lang="en-GB"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/>
            <a:r>
              <a:rPr lang="en-GB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Pathology AI = specialized centers, digital infrastructure</a:t>
            </a:r>
          </a:p>
          <a:p>
            <a:pPr algn="l"/>
            <a:r>
              <a:rPr lang="en-GB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NLP = health system–wide deployment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02C087B-A385-AC39-16B3-30464B6594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094" y="4588850"/>
            <a:ext cx="1513272" cy="155485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E51242D-7C27-AFD9-55F0-074BFED6FA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824" y="4665839"/>
            <a:ext cx="1071138" cy="1339326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8C424A1-997C-6606-70F1-A4882135D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4906" y="6048308"/>
            <a:ext cx="1513272" cy="15548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C176995-8EFD-6017-E704-310372FB47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4906" y="7570805"/>
            <a:ext cx="1513272" cy="155485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6E9D28F-1A0F-584A-1DB2-C0C3AEF80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461" y="9124080"/>
            <a:ext cx="1513272" cy="155485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B90DB681-F1C9-95AB-4BCB-5AD7A250DF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094" y="6143709"/>
            <a:ext cx="1622796" cy="1492474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0BE61789-EF01-81EA-0C43-CBD2A44201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316" y="7601582"/>
            <a:ext cx="1622796" cy="1492474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D0EF30D7-5FF1-3EA6-800A-423CD6A2D8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4906" y="9115846"/>
            <a:ext cx="1622796" cy="14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4416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C576E5-1938-FE08-355E-D63F50E04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2BA00846-9B51-117E-A466-8E484ED43066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49BA06B4-8246-8E46-2FED-9F544720C8EE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76604303-BCD1-9284-AB43-D459621F2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B551F0-DCA6-B406-FC37-B1ABF085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853" y="1122951"/>
            <a:ext cx="16896876" cy="123229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Innovation to Implementation</a:t>
            </a:r>
            <a:endParaRPr lang="en-US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18885-E716-A9E6-22F6-D9DB309128D6}"/>
              </a:ext>
            </a:extLst>
          </p:cNvPr>
          <p:cNvGrpSpPr/>
          <p:nvPr/>
        </p:nvGrpSpPr>
        <p:grpSpPr>
          <a:xfrm>
            <a:off x="12611387" y="2233307"/>
            <a:ext cx="10359742" cy="10464887"/>
            <a:chOff x="11556202" y="2657826"/>
            <a:chExt cx="10359742" cy="10464887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8F244A6-7C00-7AD2-63C2-719512AC6B66}"/>
                </a:ext>
              </a:extLst>
            </p:cNvPr>
            <p:cNvSpPr/>
            <p:nvPr/>
          </p:nvSpPr>
          <p:spPr>
            <a:xfrm>
              <a:off x="17658219" y="3277447"/>
              <a:ext cx="3669946" cy="3669946"/>
            </a:xfrm>
            <a:custGeom>
              <a:avLst/>
              <a:gdLst>
                <a:gd name="csX0" fmla="*/ 0 w 3669946"/>
                <a:gd name="csY0" fmla="*/ 0 h 3669946"/>
                <a:gd name="csX1" fmla="*/ 3669946 w 3669946"/>
                <a:gd name="csY1" fmla="*/ 0 h 3669946"/>
                <a:gd name="csX2" fmla="*/ 3669946 w 3669946"/>
                <a:gd name="csY2" fmla="*/ 3669946 h 3669946"/>
                <a:gd name="csX3" fmla="*/ 0 w 3669946"/>
                <a:gd name="csY3" fmla="*/ 3669946 h 3669946"/>
                <a:gd name="csX4" fmla="*/ 0 w 3669946"/>
                <a:gd name="csY4" fmla="*/ 0 h 36699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69946" h="3669946">
                  <a:moveTo>
                    <a:pt x="0" y="0"/>
                  </a:moveTo>
                  <a:lnTo>
                    <a:pt x="3669946" y="0"/>
                  </a:lnTo>
                  <a:lnTo>
                    <a:pt x="3669946" y="3669946"/>
                  </a:lnTo>
                  <a:lnTo>
                    <a:pt x="0" y="3669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b="1" kern="1200" dirty="0">
                  <a:solidFill>
                    <a:srgbClr val="394DC0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2. Validation</a:t>
              </a: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8D80F379-5DCE-949D-0840-15A47272B00B}"/>
                </a:ext>
              </a:extLst>
            </p:cNvPr>
            <p:cNvSpPr/>
            <p:nvPr/>
          </p:nvSpPr>
          <p:spPr>
            <a:xfrm>
              <a:off x="11556202" y="2657826"/>
              <a:ext cx="10359742" cy="10359742"/>
            </a:xfrm>
            <a:prstGeom prst="circularArrow">
              <a:avLst>
                <a:gd name="adj1" fmla="val 6908"/>
                <a:gd name="adj2" fmla="val 465815"/>
                <a:gd name="adj3" fmla="val 547467"/>
                <a:gd name="adj4" fmla="val 20586718"/>
                <a:gd name="adj5" fmla="val 8059"/>
              </a:avLst>
            </a:prstGeom>
            <a:gradFill>
              <a:gsLst>
                <a:gs pos="100000">
                  <a:srgbClr val="FFDF6E"/>
                </a:gs>
                <a:gs pos="37000">
                  <a:srgbClr val="D62625"/>
                </a:gs>
              </a:gsLst>
              <a:lin ang="5400000" scaled="0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46DB9F-11FB-9208-2D80-51B52FB029AD}"/>
                </a:ext>
              </a:extLst>
            </p:cNvPr>
            <p:cNvSpPr/>
            <p:nvPr/>
          </p:nvSpPr>
          <p:spPr>
            <a:xfrm>
              <a:off x="17658219" y="9449647"/>
              <a:ext cx="3669946" cy="3669946"/>
            </a:xfrm>
            <a:custGeom>
              <a:avLst/>
              <a:gdLst>
                <a:gd name="csX0" fmla="*/ 0 w 3669946"/>
                <a:gd name="csY0" fmla="*/ 0 h 3669946"/>
                <a:gd name="csX1" fmla="*/ 3669946 w 3669946"/>
                <a:gd name="csY1" fmla="*/ 0 h 3669946"/>
                <a:gd name="csX2" fmla="*/ 3669946 w 3669946"/>
                <a:gd name="csY2" fmla="*/ 3669946 h 3669946"/>
                <a:gd name="csX3" fmla="*/ 0 w 3669946"/>
                <a:gd name="csY3" fmla="*/ 3669946 h 3669946"/>
                <a:gd name="csX4" fmla="*/ 0 w 3669946"/>
                <a:gd name="csY4" fmla="*/ 0 h 36699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69946" h="3669946">
                  <a:moveTo>
                    <a:pt x="0" y="0"/>
                  </a:moveTo>
                  <a:lnTo>
                    <a:pt x="3669946" y="0"/>
                  </a:lnTo>
                  <a:lnTo>
                    <a:pt x="3669946" y="3669946"/>
                  </a:lnTo>
                  <a:lnTo>
                    <a:pt x="0" y="3669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b="1" kern="1200" dirty="0">
                  <a:solidFill>
                    <a:srgbClr val="394DC0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3. Clinical Integration</a:t>
              </a: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:a16="http://schemas.microsoft.com/office/drawing/2014/main" id="{0594DF2E-7C91-A782-9150-771B6978F7B7}"/>
                </a:ext>
              </a:extLst>
            </p:cNvPr>
            <p:cNvSpPr/>
            <p:nvPr/>
          </p:nvSpPr>
          <p:spPr>
            <a:xfrm>
              <a:off x="11556202" y="2657826"/>
              <a:ext cx="10359742" cy="10359742"/>
            </a:xfrm>
            <a:prstGeom prst="circularArrow">
              <a:avLst>
                <a:gd name="adj1" fmla="val 6908"/>
                <a:gd name="adj2" fmla="val 465815"/>
                <a:gd name="adj3" fmla="val 5947467"/>
                <a:gd name="adj4" fmla="val 4386718"/>
                <a:gd name="adj5" fmla="val 8059"/>
              </a:avLst>
            </a:prstGeom>
            <a:gradFill>
              <a:gsLst>
                <a:gs pos="100000">
                  <a:srgbClr val="FFDF6E"/>
                </a:gs>
                <a:gs pos="41000">
                  <a:srgbClr val="D62625"/>
                </a:gs>
              </a:gsLst>
              <a:lin ang="5400000" scaled="0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8B8FBAD-244A-BC4E-D9AB-716B6840EF0F}"/>
                </a:ext>
              </a:extLst>
            </p:cNvPr>
            <p:cNvSpPr/>
            <p:nvPr/>
          </p:nvSpPr>
          <p:spPr>
            <a:xfrm>
              <a:off x="11786581" y="9452767"/>
              <a:ext cx="3669946" cy="3669946"/>
            </a:xfrm>
            <a:custGeom>
              <a:avLst/>
              <a:gdLst>
                <a:gd name="csX0" fmla="*/ 0 w 3669946"/>
                <a:gd name="csY0" fmla="*/ 0 h 3669946"/>
                <a:gd name="csX1" fmla="*/ 3669946 w 3669946"/>
                <a:gd name="csY1" fmla="*/ 0 h 3669946"/>
                <a:gd name="csX2" fmla="*/ 3669946 w 3669946"/>
                <a:gd name="csY2" fmla="*/ 3669946 h 3669946"/>
                <a:gd name="csX3" fmla="*/ 0 w 3669946"/>
                <a:gd name="csY3" fmla="*/ 3669946 h 3669946"/>
                <a:gd name="csX4" fmla="*/ 0 w 3669946"/>
                <a:gd name="csY4" fmla="*/ 0 h 36699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69946" h="3669946">
                  <a:moveTo>
                    <a:pt x="0" y="0"/>
                  </a:moveTo>
                  <a:lnTo>
                    <a:pt x="3669946" y="0"/>
                  </a:lnTo>
                  <a:lnTo>
                    <a:pt x="3669946" y="3669946"/>
                  </a:lnTo>
                  <a:lnTo>
                    <a:pt x="0" y="3669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b="1" kern="1200" dirty="0">
                  <a:solidFill>
                    <a:srgbClr val="394DC0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4. Routine Use</a:t>
              </a:r>
            </a:p>
          </p:txBody>
        </p:sp>
        <p:sp>
          <p:nvSpPr>
            <p:cNvPr id="23" name="Circular Arrow 22">
              <a:extLst>
                <a:ext uri="{FF2B5EF4-FFF2-40B4-BE49-F238E27FC236}">
                  <a16:creationId xmlns:a16="http://schemas.microsoft.com/office/drawing/2014/main" id="{E7658C94-2B99-64B7-6774-9E6DA6E70DFD}"/>
                </a:ext>
              </a:extLst>
            </p:cNvPr>
            <p:cNvSpPr/>
            <p:nvPr/>
          </p:nvSpPr>
          <p:spPr>
            <a:xfrm>
              <a:off x="11556202" y="2657826"/>
              <a:ext cx="10359742" cy="10359742"/>
            </a:xfrm>
            <a:prstGeom prst="circularArrow">
              <a:avLst>
                <a:gd name="adj1" fmla="val 6908"/>
                <a:gd name="adj2" fmla="val 465815"/>
                <a:gd name="adj3" fmla="val 11347467"/>
                <a:gd name="adj4" fmla="val 9786718"/>
                <a:gd name="adj5" fmla="val 8059"/>
              </a:avLst>
            </a:prstGeom>
            <a:gradFill>
              <a:gsLst>
                <a:gs pos="100000">
                  <a:srgbClr val="FFDF6E"/>
                </a:gs>
                <a:gs pos="46000">
                  <a:srgbClr val="D62625"/>
                </a:gs>
              </a:gsLst>
              <a:lin ang="5400000" scaled="0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E6F4077-0E1B-439A-0ED2-4BB1B23D5F2F}"/>
                </a:ext>
              </a:extLst>
            </p:cNvPr>
            <p:cNvSpPr/>
            <p:nvPr/>
          </p:nvSpPr>
          <p:spPr>
            <a:xfrm>
              <a:off x="11786581" y="3280094"/>
              <a:ext cx="3669946" cy="3669946"/>
            </a:xfrm>
            <a:custGeom>
              <a:avLst/>
              <a:gdLst>
                <a:gd name="csX0" fmla="*/ 0 w 3669946"/>
                <a:gd name="csY0" fmla="*/ 0 h 3669946"/>
                <a:gd name="csX1" fmla="*/ 3669946 w 3669946"/>
                <a:gd name="csY1" fmla="*/ 0 h 3669946"/>
                <a:gd name="csX2" fmla="*/ 3669946 w 3669946"/>
                <a:gd name="csY2" fmla="*/ 3669946 h 3669946"/>
                <a:gd name="csX3" fmla="*/ 0 w 3669946"/>
                <a:gd name="csY3" fmla="*/ 3669946 h 3669946"/>
                <a:gd name="csX4" fmla="*/ 0 w 3669946"/>
                <a:gd name="csY4" fmla="*/ 0 h 36699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69946" h="3669946">
                  <a:moveTo>
                    <a:pt x="0" y="0"/>
                  </a:moveTo>
                  <a:lnTo>
                    <a:pt x="3669946" y="0"/>
                  </a:lnTo>
                  <a:lnTo>
                    <a:pt x="3669946" y="3669946"/>
                  </a:lnTo>
                  <a:lnTo>
                    <a:pt x="0" y="3669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b="1" kern="1200" dirty="0">
                  <a:solidFill>
                    <a:srgbClr val="394DC0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1. Research</a:t>
              </a:r>
            </a:p>
          </p:txBody>
        </p:sp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A291EDC8-2D58-4945-96AF-BB36AC42CBF0}"/>
                </a:ext>
              </a:extLst>
            </p:cNvPr>
            <p:cNvSpPr/>
            <p:nvPr/>
          </p:nvSpPr>
          <p:spPr>
            <a:xfrm>
              <a:off x="11556202" y="2657826"/>
              <a:ext cx="10359742" cy="10359742"/>
            </a:xfrm>
            <a:prstGeom prst="circularArrow">
              <a:avLst>
                <a:gd name="adj1" fmla="val 6908"/>
                <a:gd name="adj2" fmla="val 465815"/>
                <a:gd name="adj3" fmla="val 16747467"/>
                <a:gd name="adj4" fmla="val 15186718"/>
                <a:gd name="adj5" fmla="val 8059"/>
              </a:avLst>
            </a:prstGeom>
            <a:gradFill>
              <a:gsLst>
                <a:gs pos="100000">
                  <a:srgbClr val="FFDF6E"/>
                </a:gs>
                <a:gs pos="30000">
                  <a:srgbClr val="D62625"/>
                </a:gs>
              </a:gsLst>
              <a:lin ang="5400000" scaled="0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F7B5F89-20F1-C24A-5F62-BF3F1A07CF67}"/>
              </a:ext>
            </a:extLst>
          </p:cNvPr>
          <p:cNvSpPr txBox="1"/>
          <p:nvPr/>
        </p:nvSpPr>
        <p:spPr>
          <a:xfrm>
            <a:off x="1229108" y="11426536"/>
            <a:ext cx="10804055" cy="142192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Computational pathology and NLP are </a:t>
            </a:r>
            <a:r>
              <a:rPr lang="en-GB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complementary</a:t>
            </a:r>
            <a:r>
              <a:rPr lang="en-GB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but </a:t>
            </a:r>
            <a:r>
              <a:rPr lang="en-GB" sz="3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neither replaces clinical reasoning</a:t>
            </a:r>
            <a:r>
              <a:rPr lang="en-GB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</a:p>
          <a:p>
            <a:pPr algn="l"/>
            <a:r>
              <a:rPr lang="en-GB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Both must earn trust before routine adoption.</a:t>
            </a:r>
            <a:endParaRPr lang="en-US"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C7A5BA7-CEE5-A020-6011-E58E2B302F8C}"/>
              </a:ext>
            </a:extLst>
          </p:cNvPr>
          <p:cNvSpPr/>
          <p:nvPr/>
        </p:nvSpPr>
        <p:spPr>
          <a:xfrm>
            <a:off x="1592826" y="2759608"/>
            <a:ext cx="9468464" cy="8322810"/>
          </a:xfrm>
          <a:prstGeom prst="roundRect">
            <a:avLst/>
          </a:prstGeom>
          <a:solidFill>
            <a:srgbClr val="394DC0"/>
          </a:solidFill>
          <a:ln w="38100" cap="flat">
            <a:solidFill>
              <a:srgbClr val="F8C22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Shared implementation requirements for Computational Pathology and NLP:</a:t>
            </a:r>
          </a:p>
          <a:p>
            <a:pPr algn="l">
              <a:lnSpc>
                <a:spcPct val="110000"/>
              </a:lnSpc>
            </a:pPr>
            <a:endParaRPr lang="en-US" sz="4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External validation</a:t>
            </a:r>
          </a:p>
          <a:p>
            <a:pPr marL="285750" indent="-28575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Bias Detection</a:t>
            </a:r>
          </a:p>
          <a:p>
            <a:pPr marL="285750" indent="-28575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Data Governance</a:t>
            </a:r>
          </a:p>
          <a:p>
            <a:pPr marL="285750" indent="-28575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Workflow integration</a:t>
            </a:r>
          </a:p>
          <a:p>
            <a:pPr marL="285750" indent="-285750" algn="l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Clinical Interpretability</a:t>
            </a:r>
          </a:p>
          <a:p>
            <a:pPr marL="0" marR="0" indent="0" algn="ctr" defTabSz="1589484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Medium" panose="020B0602020204020303" pitchFamily="34" charset="-79"/>
              <a:ea typeface="Graphik"/>
              <a:cs typeface="Futura Medium" panose="020B0602020204020303" pitchFamily="34" charset="-79"/>
              <a:sym typeface="Graphik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A6F4FA-8E5A-512F-3177-C54F08DE2A9F}"/>
              </a:ext>
            </a:extLst>
          </p:cNvPr>
          <p:cNvSpPr txBox="1"/>
          <p:nvPr/>
        </p:nvSpPr>
        <p:spPr>
          <a:xfrm>
            <a:off x="15396401" y="5889802"/>
            <a:ext cx="4789714" cy="193639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Are we evaluating AI by accuracy or by clinical usefulness?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394DC0"/>
              </a:solidFill>
              <a:effectLst/>
              <a:uFillTx/>
              <a:latin typeface="FUTURA MEDIUM" panose="020B0602020204020303" pitchFamily="34" charset="-79"/>
              <a:cs typeface="FUTURA MEDIUM" panose="020B0602020204020303" pitchFamily="34" charset="-79"/>
              <a:sym typeface="Canela Text Regular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27A54E3F-BFA9-38C0-5066-4787E6DCA842}"/>
              </a:ext>
            </a:extLst>
          </p:cNvPr>
          <p:cNvSpPr/>
          <p:nvPr/>
        </p:nvSpPr>
        <p:spPr>
          <a:xfrm>
            <a:off x="19887882" y="2834640"/>
            <a:ext cx="1565733" cy="1232299"/>
          </a:xfrm>
          <a:custGeom>
            <a:avLst/>
            <a:gdLst/>
            <a:ahLst/>
            <a:cxnLst/>
            <a:rect l="l" t="t" r="r" b="b"/>
            <a:pathLst>
              <a:path w="4443328" h="4276703">
                <a:moveTo>
                  <a:pt x="0" y="0"/>
                </a:moveTo>
                <a:lnTo>
                  <a:pt x="4443327" y="0"/>
                </a:lnTo>
                <a:lnTo>
                  <a:pt x="4443327" y="4276703"/>
                </a:lnTo>
                <a:lnTo>
                  <a:pt x="0" y="42767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91A7BA1-5A8E-CC67-1247-199F4714BD66}"/>
              </a:ext>
            </a:extLst>
          </p:cNvPr>
          <p:cNvSpPr/>
          <p:nvPr/>
        </p:nvSpPr>
        <p:spPr>
          <a:xfrm>
            <a:off x="13910593" y="2835564"/>
            <a:ext cx="1784041" cy="1587536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E88B59-26F2-C323-F752-B7539A7C6AF3}"/>
              </a:ext>
            </a:extLst>
          </p:cNvPr>
          <p:cNvSpPr/>
          <p:nvPr/>
        </p:nvSpPr>
        <p:spPr>
          <a:xfrm>
            <a:off x="19699826" y="8567928"/>
            <a:ext cx="1697101" cy="1650467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3B942DD-3D3E-5BC6-02D0-C0D05C878230}"/>
              </a:ext>
            </a:extLst>
          </p:cNvPr>
          <p:cNvSpPr/>
          <p:nvPr/>
        </p:nvSpPr>
        <p:spPr>
          <a:xfrm>
            <a:off x="13607590" y="8565125"/>
            <a:ext cx="2138298" cy="203638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176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1A060-2049-7C11-6A3E-3B685106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FBDB4DB8-1B0B-DD49-823C-C9A93496BF97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8B757B06-21DC-38B7-DC50-B840432487E6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9A3C90E-2EAC-AC77-03AB-9B6D2FC549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A9F49181-84B0-4D9E-7DE5-20FE8491BE35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8CA3DDBC-5A58-B64D-8BE4-B1291ADFF606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Artificial Intelligence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E21CE8E1-2954-BF24-8497-84089EB37AB3}"/>
              </a:ext>
            </a:extLst>
          </p:cNvPr>
          <p:cNvSpPr/>
          <p:nvPr/>
        </p:nvSpPr>
        <p:spPr>
          <a:xfrm>
            <a:off x="17893997" y="8583536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Natural Language Processing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079BB8E5-3271-93C8-BFFC-8BF6137E9245}"/>
              </a:ext>
            </a:extLst>
          </p:cNvPr>
          <p:cNvSpPr/>
          <p:nvPr/>
        </p:nvSpPr>
        <p:spPr>
          <a:xfrm>
            <a:off x="15985507" y="6698729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E48D6F1B-AA93-51E6-8644-019BF277E9EC}"/>
              </a:ext>
            </a:extLst>
          </p:cNvPr>
          <p:cNvSpPr/>
          <p:nvPr/>
        </p:nvSpPr>
        <p:spPr>
          <a:xfrm>
            <a:off x="11460878" y="8732817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Computational Pathology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poster of robots with text&#10;&#10;AI-generated content may be incorrect.">
            <a:extLst>
              <a:ext uri="{FF2B5EF4-FFF2-40B4-BE49-F238E27FC236}">
                <a16:creationId xmlns:a16="http://schemas.microsoft.com/office/drawing/2014/main" id="{7D2F9252-DE6F-3A71-0CA5-0EFEA10312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086735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row of computer servers&#10;&#10;AI-generated content may be incorrect.">
            <a:extLst>
              <a:ext uri="{FF2B5EF4-FFF2-40B4-BE49-F238E27FC236}">
                <a16:creationId xmlns:a16="http://schemas.microsoft.com/office/drawing/2014/main" id="{738B82D4-BD83-629A-B742-879C567380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965" y="5608204"/>
            <a:ext cx="4572000" cy="2571750"/>
          </a:xfrm>
          <a:prstGeom prst="rect">
            <a:avLst/>
          </a:prstGeom>
          <a:ln>
            <a:solidFill>
              <a:srgbClr val="F8C22C"/>
            </a:solidFill>
          </a:ln>
        </p:spPr>
      </p:pic>
      <p:pic>
        <p:nvPicPr>
          <p:cNvPr id="10" name="Picture 9" descr="A stack of white papers on top of a printer&#10;&#10;AI-generated content may be incorrect.">
            <a:extLst>
              <a:ext uri="{FF2B5EF4-FFF2-40B4-BE49-F238E27FC236}">
                <a16:creationId xmlns:a16="http://schemas.microsoft.com/office/drawing/2014/main" id="{B4CE6EDB-6648-8008-CC2D-C86F866381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997" y="5334000"/>
            <a:ext cx="4572000" cy="30480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28339775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6FA4E-62E5-B88C-5453-5404543B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43D3D2F5-7EE8-AEC8-880A-53AFB2A31D89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18F0854-2407-92BD-3D02-7DCBB3754D8B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23F62D0F-F3F9-E9F6-2D11-C8A91C12F7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27F8C7B7-BFF3-4A4E-4E29-1E4D524CD023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POCUS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050381D5-6797-BF8A-3096-873ABB143114}"/>
              </a:ext>
            </a:extLst>
          </p:cNvPr>
          <p:cNvSpPr txBox="1"/>
          <p:nvPr/>
        </p:nvSpPr>
        <p:spPr>
          <a:xfrm>
            <a:off x="14694408" y="3237292"/>
            <a:ext cx="9107750" cy="807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0"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Priyal Sakhuja</a:t>
            </a:r>
          </a:p>
          <a:p>
            <a:pPr lvl="0" algn="l">
              <a:lnSpc>
                <a:spcPct val="110000"/>
              </a:lnSpc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0"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Mohamed Hassan Kamel</a:t>
            </a:r>
          </a:p>
          <a:p>
            <a:pPr lvl="0" algn="l">
              <a:lnSpc>
                <a:spcPct val="110000"/>
              </a:lnSpc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Vandana Niyyar</a:t>
            </a:r>
          </a:p>
          <a:p>
            <a:pPr lvl="0" algn="l">
              <a:lnSpc>
                <a:spcPct val="110000"/>
              </a:lnSpc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Jeff Kott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Anna Burgner</a:t>
            </a: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pic>
        <p:nvPicPr>
          <p:cNvPr id="6" name="Picture 5" descr="A comic book page of a medical room&#10;&#10;AI-generated content may be incorrect.">
            <a:extLst>
              <a:ext uri="{FF2B5EF4-FFF2-40B4-BE49-F238E27FC236}">
                <a16:creationId xmlns:a16="http://schemas.microsoft.com/office/drawing/2014/main" id="{BDA26BA4-7039-FAE5-F9D8-FC5E85A7F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903297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109617218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D1541-5D61-5D0D-7B32-0FE5B19B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6156006B-B5C7-7423-B440-802184BA6FB6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DA2B9F13-AF3C-C703-5502-5C59D1F2FE97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A2BD9512-4A6E-6BA5-E171-04ED27507D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DA5DC2A2-E1F0-5523-0CF5-B3C20D19EF2B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POCUS in AKI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dolphin in the water&#10;&#10;AI-generated content may be incorrect.">
            <a:extLst>
              <a:ext uri="{FF2B5EF4-FFF2-40B4-BE49-F238E27FC236}">
                <a16:creationId xmlns:a16="http://schemas.microsoft.com/office/drawing/2014/main" id="{C778CE10-86CB-4E7B-452C-D03B172CAB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091" y="2225841"/>
            <a:ext cx="10058400" cy="100584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65533836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BF3D0-64BC-44DF-C9EA-A40D6936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78666800-226B-7E8B-1629-3CF4B6C9C0A5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BE3CEE66-94E9-0F6C-05DD-53DC1838CA76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62CE947B-E3E7-3F83-05A6-878936F22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6" name="Rounded Rectangle">
            <a:extLst>
              <a:ext uri="{FF2B5EF4-FFF2-40B4-BE49-F238E27FC236}">
                <a16:creationId xmlns:a16="http://schemas.microsoft.com/office/drawing/2014/main" id="{0805ED72-0242-AEDE-AA3D-D3144E012B17}"/>
              </a:ext>
            </a:extLst>
          </p:cNvPr>
          <p:cNvSpPr/>
          <p:nvPr/>
        </p:nvSpPr>
        <p:spPr>
          <a:xfrm>
            <a:off x="623600" y="2348069"/>
            <a:ext cx="11028526" cy="1084451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defTabSz="1589484">
              <a:lnSpc>
                <a:spcPct val="100000"/>
              </a:lnSpc>
            </a:pPr>
            <a:endParaRPr lang="en-US" sz="28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 defTabSz="1589484">
              <a:lnSpc>
                <a:spcPct val="100000"/>
              </a:lnSpc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POCUS for Obstruction </a:t>
            </a: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Obstructive Nephropathy Accounts for 5-10% of AKI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Formal renal-bladder ultrasounds can be unnecessary and costly in low-risk patients</a:t>
            </a:r>
          </a:p>
          <a:p>
            <a:pPr algn="l" defTabSz="1589484">
              <a:lnSpc>
                <a:spcPct val="100000"/>
              </a:lnSpc>
            </a:pPr>
            <a:endParaRPr lang="en-US" sz="28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POCUS of the Kidney can provide data regarding 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Hydrouretonephrosis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Bladder Distention/Post-Void retention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Kidney Size (can give clues of acute vs chronic kidney disease)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Cortex Size and Echogenicity (acute vs chronic kidney disease)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Nephrolithiasis (echogenic focus with acoustic shadowing) </a:t>
            </a:r>
          </a:p>
          <a:p>
            <a:pPr algn="l" defTabSz="1589484">
              <a:lnSpc>
                <a:spcPct val="100000"/>
              </a:lnSpc>
            </a:pPr>
            <a:endParaRPr lang="en-US" sz="28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14350" indent="-51435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Kidney POCUS has been demonstrated to be:</a:t>
            </a:r>
          </a:p>
          <a:p>
            <a:pPr marL="514350" lvl="1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sensitive and specific (~90%) at identifying obstruction in the AKI population as Gold standard Studies (Renal Bladder Ultrasound and CT Abdomen)</a:t>
            </a:r>
          </a:p>
          <a:p>
            <a:pPr marL="514350" lvl="1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Significantly faster at identifying obstruction </a:t>
            </a:r>
          </a:p>
          <a:p>
            <a:pPr marL="514350" lvl="1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Particularly accurate in moderate – high risk patients</a:t>
            </a:r>
          </a:p>
          <a:p>
            <a:pPr lvl="1" indent="0" algn="l" defTabSz="1589484">
              <a:lnSpc>
                <a:spcPct val="100000"/>
              </a:lnSpc>
            </a:pPr>
            <a:endParaRPr lang="en-US" sz="28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4" indent="0" algn="l" defTabSz="1589484">
              <a:lnSpc>
                <a:spcPct val="100000"/>
              </a:lnSpc>
            </a:pPr>
            <a:r>
              <a:rPr lang="en-US" sz="28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False negatives for obstructive Nephropathy  may occur in early obstruction, volume depletion or retroperitoneal fibrosis</a:t>
            </a:r>
          </a:p>
          <a:p>
            <a:pPr lvl="4" indent="0" algn="l" defTabSz="1589484">
              <a:lnSpc>
                <a:spcPct val="100000"/>
              </a:lnSpc>
            </a:pPr>
            <a:endParaRPr sz="28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10CB00-604C-0886-820A-E28B2C3BA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6848" y="3596915"/>
            <a:ext cx="11594967" cy="6522169"/>
          </a:xfrm>
          <a:prstGeom prst="rect">
            <a:avLst/>
          </a:prstGeom>
          <a:noFill/>
          <a:ln w="38100">
            <a:solidFill>
              <a:srgbClr val="F8C2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6F8BDD-2CAE-8C79-9C05-93CC588706D7}"/>
              </a:ext>
            </a:extLst>
          </p:cNvPr>
          <p:cNvSpPr txBox="1"/>
          <p:nvPr/>
        </p:nvSpPr>
        <p:spPr>
          <a:xfrm>
            <a:off x="780699" y="930756"/>
            <a:ext cx="23025077" cy="12715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POCUS for Acute Kidney Injury</a:t>
            </a:r>
          </a:p>
        </p:txBody>
      </p:sp>
    </p:spTree>
    <p:extLst>
      <p:ext uri="{BB962C8B-B14F-4D97-AF65-F5344CB8AC3E}">
        <p14:creationId xmlns:p14="http://schemas.microsoft.com/office/powerpoint/2010/main" val="33463420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presentation&#10;&#10;AI-generated content may be incorrect.">
            <a:extLst>
              <a:ext uri="{FF2B5EF4-FFF2-40B4-BE49-F238E27FC236}">
                <a16:creationId xmlns:a16="http://schemas.microsoft.com/office/drawing/2014/main" id="{795EFDB9-3491-75A4-0D20-B86E9725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9113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A2FEA-72D7-D163-43C2-5369C0A75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9B04BFB5-CBF9-68E6-4402-8A5863027CE5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AFF16F77-0DE0-D22C-B999-961E2DC03AC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CD5FE-BF24-ECDF-28D7-55CC6E874718}"/>
              </a:ext>
            </a:extLst>
          </p:cNvPr>
          <p:cNvSpPr txBox="1"/>
          <p:nvPr/>
        </p:nvSpPr>
        <p:spPr>
          <a:xfrm>
            <a:off x="780699" y="930756"/>
            <a:ext cx="23025077" cy="12715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POCUS for Acute Kidney Injury</a:t>
            </a: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08402C56-17F3-D38E-5207-F02CFB3B4BA6}"/>
              </a:ext>
            </a:extLst>
          </p:cNvPr>
          <p:cNvSpPr/>
          <p:nvPr/>
        </p:nvSpPr>
        <p:spPr>
          <a:xfrm>
            <a:off x="601512" y="2348069"/>
            <a:ext cx="11028526" cy="1084451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defTabSz="1589484">
              <a:lnSpc>
                <a:spcPct val="100000"/>
              </a:lnSpc>
            </a:pPr>
            <a:endParaRPr lang="en-US" sz="30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 defTabSz="1589484">
              <a:lnSpc>
                <a:spcPct val="100000"/>
              </a:lnSpc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POCUS for Volume Assessment </a:t>
            </a: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Volume assessment is physiologically complex, POCUS offers a comprehensive framework but requires understanding of the test strengths/limitations.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Cardiovascular Ultrasound – To assess left and right sided pressure/function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Lung/Abdominal Ultrasound– To assess for extravascular fluid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IVC ultrasound - marker for central venous pressure rather than fluid responsiveness. 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VExUS– Assesses doppler flow patterns in larger proximal veins in liver/kidneys to assess for organ impacts of venous congestion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endParaRPr lang="en-US" sz="30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VExUS &gt; 2 has been validated in the post-cardiac surgery population as a risk factor for Acute Kidney Injury due to venous congestion</a:t>
            </a: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B38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decrease in VExUS score in the critically ill population has shown improved kidney outcomes and lower in-hospital mortality in small prospective cohort studies</a:t>
            </a:r>
          </a:p>
          <a:p>
            <a:pPr algn="l" defTabSz="1589484">
              <a:lnSpc>
                <a:spcPct val="100000"/>
              </a:lnSpc>
            </a:pPr>
            <a:endParaRPr lang="en-US" sz="30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1" indent="0" algn="l" defTabSz="1589484">
              <a:lnSpc>
                <a:spcPct val="100000"/>
              </a:lnSpc>
            </a:pPr>
            <a:endParaRPr lang="en-US" sz="30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1" indent="0" algn="l" defTabSz="1589484">
              <a:lnSpc>
                <a:spcPct val="100000"/>
              </a:lnSpc>
            </a:pPr>
            <a:endParaRPr lang="en-US" sz="30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14350" lvl="4" indent="-514350" algn="l" defTabSz="1589484">
              <a:lnSpc>
                <a:spcPct val="100000"/>
              </a:lnSpc>
              <a:buFont typeface="+mj-lt"/>
              <a:buAutoNum type="arabicPeriod"/>
            </a:pPr>
            <a:endParaRPr sz="3000" dirty="0">
              <a:solidFill>
                <a:srgbClr val="2B388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0BCF4C4-37EA-3E64-FB20-CD1A3C26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4425" y="8097197"/>
            <a:ext cx="8987570" cy="4688047"/>
          </a:xfrm>
          <a:prstGeom prst="rect">
            <a:avLst/>
          </a:prstGeom>
          <a:noFill/>
          <a:ln w="38100">
            <a:solidFill>
              <a:srgbClr val="F8C2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F20F4040-29A6-E71E-1D2C-7AE8B5A582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pic>
        <p:nvPicPr>
          <p:cNvPr id="7" name="Picture 6" descr="A diagram of human organs&#10;&#10;AI-generated content may be incorrect.">
            <a:extLst>
              <a:ext uri="{FF2B5EF4-FFF2-40B4-BE49-F238E27FC236}">
                <a16:creationId xmlns:a16="http://schemas.microsoft.com/office/drawing/2014/main" id="{531FC721-C3D1-568C-40FE-368903E06F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0685" y="2594959"/>
            <a:ext cx="9051310" cy="5094900"/>
          </a:xfrm>
          <a:prstGeom prst="rect">
            <a:avLst/>
          </a:prstGeom>
          <a:ln w="38100">
            <a:solidFill>
              <a:srgbClr val="F9C32B"/>
            </a:solidFill>
          </a:ln>
        </p:spPr>
      </p:pic>
    </p:spTree>
    <p:extLst>
      <p:ext uri="{BB962C8B-B14F-4D97-AF65-F5344CB8AC3E}">
        <p14:creationId xmlns:p14="http://schemas.microsoft.com/office/powerpoint/2010/main" val="259323317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81995B6-5C8A-88D2-83CC-B83194859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6453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08855-5414-42B8-5CDF-54ED7B2D8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6741A7E2-3246-BEFF-7FE1-866D77768312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7E807BDB-22B2-59FC-D153-903BFC4B4DAD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A3F58951-79F1-EA26-F82D-8C2BC6D3D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7EBB7DF1-8153-EA61-D98F-BE7947BADFC9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POCUS in ESKD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bat flying in the air&#10;&#10;AI-generated content may be incorrect.">
            <a:extLst>
              <a:ext uri="{FF2B5EF4-FFF2-40B4-BE49-F238E27FC236}">
                <a16:creationId xmlns:a16="http://schemas.microsoft.com/office/drawing/2014/main" id="{39FB8442-1E3D-B002-EED5-676099663C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878" y="2316639"/>
            <a:ext cx="16459200" cy="9262211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49010636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D35A30-AC68-BFBB-5CEE-5490563AD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B46B948-1C9C-D7CE-36DB-4F6854707B09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8B6C938D-50DF-4D6C-A4C3-801CBEBCB436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8A43E-E308-2F08-21D8-EBA75D762917}"/>
              </a:ext>
            </a:extLst>
          </p:cNvPr>
          <p:cNvSpPr txBox="1"/>
          <p:nvPr/>
        </p:nvSpPr>
        <p:spPr>
          <a:xfrm>
            <a:off x="780699" y="742498"/>
            <a:ext cx="23025077" cy="12715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400" b="1" u="none" strike="noStrike" cap="none" spc="0" normalizeH="0" baseline="0" dirty="0">
                <a:ln>
                  <a:noFill/>
                </a:ln>
                <a:solidFill>
                  <a:srgbClr val="2B398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POCUS for End Stage Kidney Disease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1F017D66-7547-5938-B47E-C03D0BF44E0B}"/>
              </a:ext>
            </a:extLst>
          </p:cNvPr>
          <p:cNvSpPr/>
          <p:nvPr/>
        </p:nvSpPr>
        <p:spPr>
          <a:xfrm>
            <a:off x="578223" y="2722960"/>
            <a:ext cx="11335859" cy="204712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algn="l" defTabSz="1589484">
              <a:lnSpc>
                <a:spcPct val="100000"/>
              </a:lnSpc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POCUS for Volume  </a:t>
            </a: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Dry Weight determination remains imprecise 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BP and Intradialytic weight gain are crude surrogates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 universally accepted gold standard.</a:t>
            </a:r>
          </a:p>
          <a:p>
            <a:pPr algn="l" defTabSz="1589484">
              <a:lnSpc>
                <a:spcPct val="100000"/>
              </a:lnSpc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4" indent="0" algn="l" defTabSz="1589484">
              <a:lnSpc>
                <a:spcPct val="100000"/>
              </a:lnSpc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AB86FA91-9714-5D58-F136-3FA1EEEA5942}"/>
              </a:ext>
            </a:extLst>
          </p:cNvPr>
          <p:cNvSpPr/>
          <p:nvPr/>
        </p:nvSpPr>
        <p:spPr>
          <a:xfrm>
            <a:off x="12715781" y="2091072"/>
            <a:ext cx="9537192" cy="3506515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algn="l" defTabSz="1589484">
              <a:lnSpc>
                <a:spcPct val="100000"/>
              </a:lnSpc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VEXUS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 studies looking to date at long-term outcomes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One small cohort study showed that ultrafiltration did improve VExUS score  over the course of a single dialysis session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Case reports have detailed how VExUS can guide Ultrafiltration in overloaded, hospitalized patients 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4" indent="0" algn="l" defTabSz="1589484">
              <a:lnSpc>
                <a:spcPct val="100000"/>
              </a:lnSpc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6671D01A-83AD-5584-5E42-26012863C7AF}"/>
              </a:ext>
            </a:extLst>
          </p:cNvPr>
          <p:cNvSpPr/>
          <p:nvPr/>
        </p:nvSpPr>
        <p:spPr>
          <a:xfrm>
            <a:off x="12715781" y="8263523"/>
            <a:ext cx="9537192" cy="4917260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algn="l" defTabSz="1589484">
              <a:lnSpc>
                <a:spcPct val="100000"/>
              </a:lnSpc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Lung Ultrasound (LUS)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Lung Ultrasound guided ultrafiltration has shown </a:t>
            </a:r>
            <a:r>
              <a:rPr lang="en-US" sz="3000" dirty="0" err="1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impove</a:t>
            </a: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both dry weight/BP and cardiac parameters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multicenter RCT (LUST Trial) evaluated a LUS guided UF protocol vs Standard of Care and found no significant difference in major adverse cardiovascular events between groups despite improved relief of lung congestion.</a:t>
            </a:r>
          </a:p>
          <a:p>
            <a:pPr lvl="4" indent="0" algn="l" defTabSz="1589484">
              <a:lnSpc>
                <a:spcPct val="100000"/>
              </a:lnSpc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A2C481A0-C74E-8FD3-E224-7668B48ACBED}"/>
              </a:ext>
            </a:extLst>
          </p:cNvPr>
          <p:cNvSpPr/>
          <p:nvPr/>
        </p:nvSpPr>
        <p:spPr>
          <a:xfrm>
            <a:off x="12714580" y="6088691"/>
            <a:ext cx="9538393" cy="1519501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algn="l" defTabSz="1589484">
              <a:lnSpc>
                <a:spcPct val="100000"/>
              </a:lnSpc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IVC Ultrasound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Due to its limitations in interpretation, has only been studied in the critically ill dialysis population 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4" indent="0" algn="l" defTabSz="1589484">
              <a:lnSpc>
                <a:spcPct val="100000"/>
              </a:lnSpc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D3900A-05CD-8C6C-5A63-B267C1DA83C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270757" y="6848442"/>
            <a:ext cx="6443823" cy="25573"/>
          </a:xfrm>
          <a:prstGeom prst="straightConnector1">
            <a:avLst/>
          </a:prstGeom>
          <a:ln w="1143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510A2D-D255-D916-285D-A3D19B9FEA82}"/>
              </a:ext>
            </a:extLst>
          </p:cNvPr>
          <p:cNvCxnSpPr>
            <a:cxnSpLocks/>
          </p:cNvCxnSpPr>
          <p:nvPr/>
        </p:nvCxnSpPr>
        <p:spPr>
          <a:xfrm flipV="1">
            <a:off x="10543919" y="5597587"/>
            <a:ext cx="2171862" cy="1265224"/>
          </a:xfrm>
          <a:prstGeom prst="straightConnector1">
            <a:avLst/>
          </a:prstGeom>
          <a:ln w="1143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6DD773D0-A28E-3DBD-35F6-F16957B5DA9D}"/>
              </a:ext>
            </a:extLst>
          </p:cNvPr>
          <p:cNvSpPr/>
          <p:nvPr/>
        </p:nvSpPr>
        <p:spPr>
          <a:xfrm>
            <a:off x="578223" y="8263523"/>
            <a:ext cx="11335853" cy="4917260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t"/>
          <a:lstStyle/>
          <a:p>
            <a:pPr algn="l" defTabSz="1589484">
              <a:lnSpc>
                <a:spcPct val="100000"/>
              </a:lnSpc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POCUS for vascular access is accessible and may lead to earlier canulation with improved patient experience and outcomes</a:t>
            </a:r>
          </a:p>
          <a:p>
            <a:pPr marL="514350" indent="-51435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Is used for perioperative vein assessment</a:t>
            </a:r>
          </a:p>
          <a:p>
            <a:pPr marL="514350" indent="-51435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May lead to earlier cannulation</a:t>
            </a:r>
          </a:p>
          <a:p>
            <a:pPr marL="514350" lvl="1" indent="-514350" algn="l" defTabSz="1589484">
              <a:lnSpc>
                <a:spcPct val="100000"/>
              </a:lnSpc>
              <a:buFont typeface="+mj-lt"/>
              <a:buAutoNum type="arabicPeriod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One study found POCUS led to a a quicker time to canulation for AVFs with a diameter &gt;6mm, &lt;6mm deep, and &gt;6mm long when compared standard of care with no difference in complications between groups</a:t>
            </a:r>
          </a:p>
          <a:p>
            <a:pPr marL="457200" lvl="1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May lead to better AVF/AVG related outcomes, patient satisfaction and is  Is teachable to dialysis unit staff</a:t>
            </a:r>
          </a:p>
          <a:p>
            <a:pPr marL="514350" indent="-514350" algn="l" defTabSz="1589484">
              <a:lnSpc>
                <a:spcPct val="100000"/>
              </a:lnSpc>
              <a:buFont typeface="+mj-lt"/>
              <a:buAutoNum type="arabicPeriod"/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 defTabSz="1589484">
              <a:lnSpc>
                <a:spcPct val="100000"/>
              </a:lnSpc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 algn="l" defTabSz="1589484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4" indent="0" algn="l" defTabSz="1589484">
              <a:lnSpc>
                <a:spcPct val="100000"/>
              </a:lnSpc>
            </a:pPr>
            <a:endParaRPr sz="3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1EF29E-1E1E-76BC-3AE1-0F1E080D86EB}"/>
              </a:ext>
            </a:extLst>
          </p:cNvPr>
          <p:cNvCxnSpPr>
            <a:cxnSpLocks/>
          </p:cNvCxnSpPr>
          <p:nvPr/>
        </p:nvCxnSpPr>
        <p:spPr>
          <a:xfrm>
            <a:off x="10543919" y="6857999"/>
            <a:ext cx="2171862" cy="1495575"/>
          </a:xfrm>
          <a:prstGeom prst="straightConnector1">
            <a:avLst/>
          </a:prstGeom>
          <a:ln w="114300">
            <a:solidFill>
              <a:srgbClr val="C0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CE199-3B4F-CDF9-432D-6D39FC7E9A6E}"/>
              </a:ext>
            </a:extLst>
          </p:cNvPr>
          <p:cNvCxnSpPr>
            <a:cxnSpLocks/>
          </p:cNvCxnSpPr>
          <p:nvPr/>
        </p:nvCxnSpPr>
        <p:spPr>
          <a:xfrm flipV="1">
            <a:off x="6271958" y="4770083"/>
            <a:ext cx="0" cy="2148637"/>
          </a:xfrm>
          <a:prstGeom prst="line">
            <a:avLst/>
          </a:prstGeom>
          <a:noFill/>
          <a:ln w="114300" cap="flat">
            <a:solidFill>
              <a:srgbClr val="D6262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111F00E1-0EEA-FD32-64F0-658551B68B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482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medical information&#10;&#10;AI-generated content may be incorrect.">
            <a:extLst>
              <a:ext uri="{FF2B5EF4-FFF2-40B4-BE49-F238E27FC236}">
                <a16:creationId xmlns:a16="http://schemas.microsoft.com/office/drawing/2014/main" id="{C8C4084F-5A27-6A7A-BB7C-C6618675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16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5EC12-D807-2A68-1349-5A5444D1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D8A5464C-E8C6-87F6-83EF-5CA572CAD8E2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914C6B5A-78A1-6BCC-5464-4394051AC1EC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7B079FCD-3099-E4F4-3CAA-F17D5F1D83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F9AA46E9-C788-B643-3130-983E9FA6EE8F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C56C3FD6-0D97-4CBB-2A62-68B4F227B5DB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POCUS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E95B5AAC-A4E9-B821-4141-0181606DE86D}"/>
              </a:ext>
            </a:extLst>
          </p:cNvPr>
          <p:cNvSpPr/>
          <p:nvPr/>
        </p:nvSpPr>
        <p:spPr>
          <a:xfrm>
            <a:off x="17963804" y="9001030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POCUS in ESKD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F7F97B30-3FA8-345A-A7C6-C7F3510B7551}"/>
              </a:ext>
            </a:extLst>
          </p:cNvPr>
          <p:cNvSpPr/>
          <p:nvPr/>
        </p:nvSpPr>
        <p:spPr>
          <a:xfrm>
            <a:off x="15988264" y="6701511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6025C5F6-1137-4D3D-4BA5-17E643240D74}"/>
              </a:ext>
            </a:extLst>
          </p:cNvPr>
          <p:cNvSpPr/>
          <p:nvPr/>
        </p:nvSpPr>
        <p:spPr>
          <a:xfrm>
            <a:off x="11501295" y="9150312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POCUS in AKI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comic book page of a medical room&#10;&#10;AI-generated content may be incorrect.">
            <a:extLst>
              <a:ext uri="{FF2B5EF4-FFF2-40B4-BE49-F238E27FC236}">
                <a16:creationId xmlns:a16="http://schemas.microsoft.com/office/drawing/2014/main" id="{B8572090-9329-2396-152E-D07AB6E925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091154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dolphin in the water&#10;&#10;AI-generated content may be incorrect.">
            <a:extLst>
              <a:ext uri="{FF2B5EF4-FFF2-40B4-BE49-F238E27FC236}">
                <a16:creationId xmlns:a16="http://schemas.microsoft.com/office/drawing/2014/main" id="{9165B13D-6FA3-B032-3157-97AD8339FD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4478" y="4608079"/>
            <a:ext cx="4572000" cy="457200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A bat flying in the air&#10;&#10;AI-generated content may be incorrect.">
            <a:extLst>
              <a:ext uri="{FF2B5EF4-FFF2-40B4-BE49-F238E27FC236}">
                <a16:creationId xmlns:a16="http://schemas.microsoft.com/office/drawing/2014/main" id="{69DBF985-AAFF-2CA0-069E-FDD6507EED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997" y="5571582"/>
            <a:ext cx="4572000" cy="2572836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90109096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EC84C-7CB4-C9AD-ECC2-1E7710C1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B615E06E-29B8-9B18-DF0A-9571A33BA265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818893CB-9EBF-5B43-E167-5D7847B89089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2B103714-4C2A-BACB-041B-4D6D124C5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C37732FE-C650-08B2-B3C9-BA584A81896B}"/>
              </a:ext>
            </a:extLst>
          </p:cNvPr>
          <p:cNvSpPr/>
          <p:nvPr/>
        </p:nvSpPr>
        <p:spPr>
          <a:xfrm>
            <a:off x="6385112" y="1470211"/>
            <a:ext cx="11613776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Genetics</a:t>
            </a:r>
            <a:endParaRPr sz="76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471;p67">
            <a:extLst>
              <a:ext uri="{FF2B5EF4-FFF2-40B4-BE49-F238E27FC236}">
                <a16:creationId xmlns:a16="http://schemas.microsoft.com/office/drawing/2014/main" id="{3301EDF5-31EF-0939-0572-020392DFF51A}"/>
              </a:ext>
            </a:extLst>
          </p:cNvPr>
          <p:cNvSpPr txBox="1"/>
          <p:nvPr/>
        </p:nvSpPr>
        <p:spPr>
          <a:xfrm>
            <a:off x="14694408" y="3237292"/>
            <a:ext cx="9107750" cy="807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Writers: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Steven Clapp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Alyssa Steitz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Expert: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Eric Wallace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Region Execs:  </a:t>
            </a:r>
            <a:endParaRPr sz="4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Anna Burgner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Samira Farouk</a:t>
            </a:r>
            <a:endParaRPr sz="48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pic>
        <p:nvPicPr>
          <p:cNvPr id="6" name="Picture 5" descr="A cartoon of fruit with a mustache and a hat&#10;&#10;AI-generated content may be incorrect.">
            <a:extLst>
              <a:ext uri="{FF2B5EF4-FFF2-40B4-BE49-F238E27FC236}">
                <a16:creationId xmlns:a16="http://schemas.microsoft.com/office/drawing/2014/main" id="{76145911-F67B-DE44-AB67-EC4B23ED9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84" y="3081844"/>
            <a:ext cx="12903250" cy="859536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127547691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E608AA-5C91-2A4A-FCE0-95D4CB169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8A436EF7-84C5-1292-D6F7-C3C981279717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844C800-E633-12C5-9D17-0E4577790D87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8D83671-652D-F803-E6BA-83C44078A4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FAD25375-E1E6-E410-918E-C28D5E5840A2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PKD Masqueraders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bunch of grapes on a table&#10;&#10;AI-generated content may be incorrect.">
            <a:extLst>
              <a:ext uri="{FF2B5EF4-FFF2-40B4-BE49-F238E27FC236}">
                <a16:creationId xmlns:a16="http://schemas.microsoft.com/office/drawing/2014/main" id="{D5E5E114-AE58-18E1-62A6-9D06AA50E3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63" y="2316309"/>
            <a:ext cx="13901673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595761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C28E8-7645-AD47-9CF9-15B56FC6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1CA93010-4E0E-A6CC-1E05-860BF9BF0D28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040CAFB8-C059-120F-A96B-8ED6FFE02C50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971C340E-6241-2FF8-C013-1A104318E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Google Shape;136;g3c9e3be15a5_0_18">
            <a:extLst>
              <a:ext uri="{FF2B5EF4-FFF2-40B4-BE49-F238E27FC236}">
                <a16:creationId xmlns:a16="http://schemas.microsoft.com/office/drawing/2014/main" id="{33E30EFD-7C7F-A5C2-2120-6DE38FDBB754}"/>
              </a:ext>
            </a:extLst>
          </p:cNvPr>
          <p:cNvSpPr txBox="1"/>
          <p:nvPr/>
        </p:nvSpPr>
        <p:spPr>
          <a:xfrm>
            <a:off x="578224" y="650011"/>
            <a:ext cx="23227552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Ciliopathies and Their Cystic Kidney Diseases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38;g3c9e3be15a5_0_18">
            <a:extLst>
              <a:ext uri="{FF2B5EF4-FFF2-40B4-BE49-F238E27FC236}">
                <a16:creationId xmlns:a16="http://schemas.microsoft.com/office/drawing/2014/main" id="{37B02BAB-340E-F434-ED7F-30CD39FAD1F2}"/>
              </a:ext>
            </a:extLst>
          </p:cNvPr>
          <p:cNvSpPr txBox="1"/>
          <p:nvPr/>
        </p:nvSpPr>
        <p:spPr>
          <a:xfrm>
            <a:off x="960390" y="2791049"/>
            <a:ext cx="10070700" cy="87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Cilia are hair-like organelles found on nearly all eukaryotic cells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Key roles in development including proliferation, differentiation, and migration.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Cilia Dysfunction →Ciliopathies are associated with diseases of multiple organ systems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Ciliopathies in the kidneys are associated with cystic kidney disease </a:t>
            </a: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Polycystic Kidney Disease Masqueraders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Autosomal Dominant PKD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Autosomal Recessive PKD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Nephronophthisis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Medullary Sponge Kidney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833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HNF1</a:t>
            </a:r>
            <a:r>
              <a:rPr lang="en-US" sz="3200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related Autosomal Dominant Tubulointerstitial Kidney Disease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Google Shape;137;g3c9e3be15a5_0_18">
            <a:extLst>
              <a:ext uri="{FF2B5EF4-FFF2-40B4-BE49-F238E27FC236}">
                <a16:creationId xmlns:a16="http://schemas.microsoft.com/office/drawing/2014/main" id="{D8067636-7528-1E89-34B5-116C2B5D928D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265" y="2791049"/>
            <a:ext cx="11535345" cy="8133901"/>
          </a:xfrm>
          <a:prstGeom prst="rect">
            <a:avLst/>
          </a:prstGeom>
          <a:noFill/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135549914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EC287F-02A4-CAF0-FA05-A1A018E6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430DBF14-01B4-D98C-237E-AAFC842CAD9C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EBBC389-0D0A-F90D-894A-FDF09FD95436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402E9FB5-A063-D7B5-8C36-14A201B343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46;g3c9e3be15a5_0_0">
            <a:extLst>
              <a:ext uri="{FF2B5EF4-FFF2-40B4-BE49-F238E27FC236}">
                <a16:creationId xmlns:a16="http://schemas.microsoft.com/office/drawing/2014/main" id="{91C5AAF5-F698-37E7-E959-505DB9F35EF7}"/>
              </a:ext>
            </a:extLst>
          </p:cNvPr>
          <p:cNvSpPr txBox="1"/>
          <p:nvPr/>
        </p:nvSpPr>
        <p:spPr>
          <a:xfrm>
            <a:off x="578225" y="888553"/>
            <a:ext cx="23227551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000" b="1" dirty="0">
                <a:solidFill>
                  <a:srgbClr val="2B398F"/>
                </a:solidFill>
              </a:rPr>
              <a:t>Our Understanding of the Genetics of Cystic Kidney Disease is Evolving</a:t>
            </a:r>
            <a:endParaRPr sz="6000" b="1" dirty="0">
              <a:solidFill>
                <a:srgbClr val="2B398F"/>
              </a:solidFill>
            </a:endParaRPr>
          </a:p>
        </p:txBody>
      </p:sp>
      <p:sp>
        <p:nvSpPr>
          <p:cNvPr id="5" name="Google Shape;147;g3c9e3be15a5_0_0">
            <a:extLst>
              <a:ext uri="{FF2B5EF4-FFF2-40B4-BE49-F238E27FC236}">
                <a16:creationId xmlns:a16="http://schemas.microsoft.com/office/drawing/2014/main" id="{5C7F5F7F-38D8-C7B4-1B07-E03EAE3CA09C}"/>
              </a:ext>
            </a:extLst>
          </p:cNvPr>
          <p:cNvSpPr txBox="1"/>
          <p:nvPr/>
        </p:nvSpPr>
        <p:spPr>
          <a:xfrm>
            <a:off x="1403031" y="2783780"/>
            <a:ext cx="21166500" cy="87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Autosomal Dominant Polycystic Kidney Disease (ADPKD)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Mutations in the </a:t>
            </a:r>
            <a:r>
              <a:rPr lang="en-US" sz="3600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PKD1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and </a:t>
            </a:r>
            <a:r>
              <a:rPr lang="en-US" sz="3600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PKD2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genes are the most common cause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Threshold model → cyst formation is triggered if polycystin is reduced below a critical threshold in tubular epithelial cells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Leading to the discovery of multiple other gene mutations found that can cause ADPKD 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371600" lvl="2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■"/>
            </a:pPr>
            <a:r>
              <a:rPr lang="en-US" sz="3600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GANAB, DNAJB11, ALG8, ALG9, PRKCSH, SEC63, and SEC61B 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among others</a:t>
            </a:r>
          </a:p>
          <a:p>
            <a:pPr marL="1371600" lvl="2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■"/>
            </a:pP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43180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600" i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HNF1B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mutations 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Also known as renal cysts and diabetes (RCAD) syndrome and HNF1B-MODY or MODY5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5833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200"/>
              <a:buChar char="○"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Kidney manifestations are highly variable, even within a family! (See next slide) →. the exact mutation doesn’t predict the kidney disease! </a:t>
            </a:r>
            <a:endParaRPr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58079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5AEB0-7CE9-982D-1C11-43C24C9E0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4826FC6A-9271-D54C-31FF-087422F76414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76929186-419B-3028-316E-9558FDAA8821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B147FF8B-B319-9CD2-3330-1F90266BC2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56EBE-A691-6821-6FFF-EC22EE593DD4}"/>
              </a:ext>
            </a:extLst>
          </p:cNvPr>
          <p:cNvSpPr txBox="1"/>
          <p:nvPr/>
        </p:nvSpPr>
        <p:spPr>
          <a:xfrm>
            <a:off x="1632176" y="1319320"/>
            <a:ext cx="21119647" cy="110773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he Oxford classification, (MEST-C score), used as an initial assessment of disease severity.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5 key components: </a:t>
            </a:r>
          </a:p>
          <a:p>
            <a:pPr marL="685800" marR="0" indent="-6858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M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esangial hypercellularity</a:t>
            </a:r>
          </a:p>
          <a:p>
            <a:pPr marL="685800" marR="0" indent="-6858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ndocapillary hypercellularity</a:t>
            </a:r>
          </a:p>
          <a:p>
            <a:pPr marL="685800" marR="0" indent="-6858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egmental glomerulosclerosis</a:t>
            </a:r>
          </a:p>
          <a:p>
            <a:pPr marL="685800" marR="0" indent="-6858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T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ubular atrophy/interstitial fibrosis</a:t>
            </a:r>
          </a:p>
          <a:p>
            <a:pPr marL="685800" marR="0" indent="-6858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C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94DC0"/>
                </a:solidFill>
                <a:effectLst/>
                <a:uFillTx/>
                <a:latin typeface="Futura Medium" panose="020B0602020204020303" pitchFamily="34" charset="-79"/>
                <a:cs typeface="Futura Medium" panose="020B0602020204020303" pitchFamily="34" charset="-79"/>
                <a:sym typeface="Canela Text Regular"/>
              </a:rPr>
              <a:t>rescent formation</a:t>
            </a:r>
          </a:p>
          <a:p>
            <a:pPr marL="685800" marR="0" indent="-6858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International IgAN Prediction Tool to help determine prognosis in adults with IgA nephropathy for up to two years following initial biopsy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2025 KDIGO Guidelines for IgA nephropathy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742950" marR="0" indent="-74295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Stopping the production of pathogenic IgA and associated immune complex formation as well as resultant kidney injury</a:t>
            </a:r>
          </a:p>
          <a:p>
            <a:pPr marL="742950" marR="0" indent="-74295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Reducing glomerular hyperfiltration and proteinuria</a:t>
            </a:r>
          </a:p>
          <a:p>
            <a:pPr marL="742950" marR="0" indent="-74295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Managing hypertension.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600" u="sng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Non-disease-specific interventions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to manage BP, reduce glomerular hyperfiltration, proteinuria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-RAS inhibitors, -SGLT-2 inhibitors, -endothelin receptor antagonists (ERAs) or 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-dual endothelin angiotensin receptor antagonists (DEARAs)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600" u="sng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Disease modifying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steroids, targeted-budesonide,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B-Cell modulators</a:t>
            </a:r>
            <a:r>
              <a:rPr lang="en-US" sz="36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36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anti-complement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7AEB06-2722-9233-FD7A-89048BDB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1872" y="2130162"/>
            <a:ext cx="4319588" cy="2938463"/>
          </a:xfrm>
          <a:prstGeom prst="rect">
            <a:avLst/>
          </a:prstGeom>
          <a:noFill/>
          <a:ln w="38100">
            <a:solidFill>
              <a:srgbClr val="F8C2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6988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human kidney&#10;&#10;AI-generated content may be incorrect.">
            <a:extLst>
              <a:ext uri="{FF2B5EF4-FFF2-40B4-BE49-F238E27FC236}">
                <a16:creationId xmlns:a16="http://schemas.microsoft.com/office/drawing/2014/main" id="{DA3BD26D-47B1-93B5-69DB-23BB3E0B9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079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CBCBD3-F299-4F0D-6D32-C858F012A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9043CE1A-8553-88FA-6CE0-702F411AC812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917DADDB-6584-C780-3EC7-6916E587527B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6C4FC309-E3A9-A15F-60BF-57A8807921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8D06F4CC-CAB5-7A7E-AA9E-3CF3B7D42121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Fabry Treatment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Close-up of a zebra's face&#10;&#10;AI-generated content may be incorrect.">
            <a:extLst>
              <a:ext uri="{FF2B5EF4-FFF2-40B4-BE49-F238E27FC236}">
                <a16:creationId xmlns:a16="http://schemas.microsoft.com/office/drawing/2014/main" id="{9F4DA395-B5CB-CF02-DA86-293D7D063F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793" y="2316309"/>
            <a:ext cx="13928414" cy="9262872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05347401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AF087-C0C5-472B-C23A-E55840DD6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15A462ED-6AA2-FB8D-4B19-6DADBF2F599E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EB325636-43A7-FB94-AFA6-99028DE086A7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4E69F4C8-F2DC-496C-C048-96BC2E6630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4" name="Google Shape;216;g3c9e3be15a5_0_24">
            <a:extLst>
              <a:ext uri="{FF2B5EF4-FFF2-40B4-BE49-F238E27FC236}">
                <a16:creationId xmlns:a16="http://schemas.microsoft.com/office/drawing/2014/main" id="{1111E1B5-CE6D-0FA9-7FE4-48044ED24706}"/>
              </a:ext>
            </a:extLst>
          </p:cNvPr>
          <p:cNvSpPr txBox="1"/>
          <p:nvPr/>
        </p:nvSpPr>
        <p:spPr>
          <a:xfrm>
            <a:off x="690450" y="650011"/>
            <a:ext cx="230031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8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Fabry Disease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219;g3c9e3be15a5_0_24">
            <a:extLst>
              <a:ext uri="{FF2B5EF4-FFF2-40B4-BE49-F238E27FC236}">
                <a16:creationId xmlns:a16="http://schemas.microsoft.com/office/drawing/2014/main" id="{E8026936-4AC1-022E-B308-2B4449CACE8B}"/>
              </a:ext>
            </a:extLst>
          </p:cNvPr>
          <p:cNvSpPr txBox="1"/>
          <p:nvPr/>
        </p:nvSpPr>
        <p:spPr>
          <a:xfrm>
            <a:off x="1403031" y="2584995"/>
            <a:ext cx="10070700" cy="87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1625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●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X-linked lysosomal storage disorder caused by mutations in the galactosidase A (GLA) gene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●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Deficiency of lysosomal enzyme alpha galactosidase A → accumulation of lysosomal Gb3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●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End Organ Disease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Proteinuric kidney diseased → kidney failure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Cardiomyopathy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Stroke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Neuropathy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Skin lesions (angiokeratomas) 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lvl="0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●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Other noteworthy symptoms: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914400" lvl="1" indent="-43180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3200"/>
              <a:buChar char="○"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Severe debilitating pain, irritable bowel syndrome-like symptoms, and anhidrosis (leading to heat intolerance)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lvl="0" indent="0" algn="l" rtl="0">
              <a:lnSpc>
                <a:spcPct val="11625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Google Shape;217;g3c9e3be15a5_0_24">
            <a:extLst>
              <a:ext uri="{FF2B5EF4-FFF2-40B4-BE49-F238E27FC236}">
                <a16:creationId xmlns:a16="http://schemas.microsoft.com/office/drawing/2014/main" id="{E92879BC-F252-BED3-2245-72D73B7D5348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9766" y="2584995"/>
            <a:ext cx="8459975" cy="7768525"/>
          </a:xfrm>
          <a:prstGeom prst="rect">
            <a:avLst/>
          </a:prstGeom>
          <a:noFill/>
          <a:ln w="38100">
            <a:solidFill>
              <a:srgbClr val="F8C22C"/>
            </a:solidFill>
          </a:ln>
        </p:spPr>
      </p:pic>
      <p:sp>
        <p:nvSpPr>
          <p:cNvPr id="7" name="Google Shape;218;g3c9e3be15a5_0_24">
            <a:extLst>
              <a:ext uri="{FF2B5EF4-FFF2-40B4-BE49-F238E27FC236}">
                <a16:creationId xmlns:a16="http://schemas.microsoft.com/office/drawing/2014/main" id="{C4DBE729-E755-E00A-0AA0-8E123E16C1CC}"/>
              </a:ext>
            </a:extLst>
          </p:cNvPr>
          <p:cNvSpPr txBox="1"/>
          <p:nvPr/>
        </p:nvSpPr>
        <p:spPr>
          <a:xfrm>
            <a:off x="14224853" y="10629705"/>
            <a:ext cx="6829800" cy="10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Classic Zebra Bodies in Podocytes (Yellow Arrow)</a:t>
            </a:r>
            <a:endParaRPr sz="3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355960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B04C2-EC4F-2414-E4D5-E10AF6B3E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3CD3AD8E-04C6-FFD9-7760-F5098FBAA4B9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FD047D9B-2EBE-57AA-2F7B-A57CC3E337ED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B260C88-8294-830E-8FEE-8C34C82A0F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228;g3c9e3be15a5_0_247">
            <a:extLst>
              <a:ext uri="{FF2B5EF4-FFF2-40B4-BE49-F238E27FC236}">
                <a16:creationId xmlns:a16="http://schemas.microsoft.com/office/drawing/2014/main" id="{DA191F11-CD6A-D00E-959D-702F0D3DD77B}"/>
              </a:ext>
            </a:extLst>
          </p:cNvPr>
          <p:cNvSpPr txBox="1"/>
          <p:nvPr/>
        </p:nvSpPr>
        <p:spPr>
          <a:xfrm>
            <a:off x="690425" y="865850"/>
            <a:ext cx="230031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6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List of Treatment Options for Fabry Disease</a:t>
            </a:r>
            <a:endParaRPr sz="66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227;g3c9e3be15a5_0_247">
            <a:extLst>
              <a:ext uri="{FF2B5EF4-FFF2-40B4-BE49-F238E27FC236}">
                <a16:creationId xmlns:a16="http://schemas.microsoft.com/office/drawing/2014/main" id="{F41FCD26-A66F-1271-7C04-E6081882241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202" y="2055466"/>
            <a:ext cx="14909546" cy="10515600"/>
          </a:xfrm>
          <a:prstGeom prst="rect">
            <a:avLst/>
          </a:prstGeom>
          <a:noFill/>
          <a:ln w="38100">
            <a:solidFill>
              <a:srgbClr val="F8C22C"/>
            </a:solidFill>
          </a:ln>
        </p:spPr>
      </p:pic>
      <p:sp>
        <p:nvSpPr>
          <p:cNvPr id="5" name="Google Shape;229;g3c9e3be15a5_0_247">
            <a:extLst>
              <a:ext uri="{FF2B5EF4-FFF2-40B4-BE49-F238E27FC236}">
                <a16:creationId xmlns:a16="http://schemas.microsoft.com/office/drawing/2014/main" id="{B605AFDE-3C7A-77D2-6881-AF632FFC7351}"/>
              </a:ext>
            </a:extLst>
          </p:cNvPr>
          <p:cNvSpPr txBox="1"/>
          <p:nvPr/>
        </p:nvSpPr>
        <p:spPr>
          <a:xfrm>
            <a:off x="4737202" y="12655825"/>
            <a:ext cx="163134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94DC0"/>
                </a:solidFill>
                <a:highlight>
                  <a:srgbClr val="FFFFFF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Felis A, Whitlow M, Kraus A, Warnock DG, Wallace E. Current and Investigational Therapeutics for Fabry Disease. Kidney Int Rep. 2019 Dec 6;5(4):407-413</a:t>
            </a:r>
            <a:endParaRPr sz="16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955741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10CF1C-CEBC-31F0-0A77-3759C64C7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AF0487E-FC88-B1F3-2301-4DBB57B27FD6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46E194E7-9732-35BE-2D90-E663204B3377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7B6C73E-AF18-6605-7091-49592AB3A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688;p155">
            <a:extLst>
              <a:ext uri="{FF2B5EF4-FFF2-40B4-BE49-F238E27FC236}">
                <a16:creationId xmlns:a16="http://schemas.microsoft.com/office/drawing/2014/main" id="{F5107DB7-F2EC-E519-74B1-70EA3232683D}"/>
              </a:ext>
            </a:extLst>
          </p:cNvPr>
          <p:cNvSpPr/>
          <p:nvPr/>
        </p:nvSpPr>
        <p:spPr>
          <a:xfrm>
            <a:off x="4813616" y="913880"/>
            <a:ext cx="14756766" cy="11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EFFLUENT EIGHT ROUND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690;p155">
            <a:extLst>
              <a:ext uri="{FF2B5EF4-FFF2-40B4-BE49-F238E27FC236}">
                <a16:creationId xmlns:a16="http://schemas.microsoft.com/office/drawing/2014/main" id="{DFBEB5E0-1C65-6983-01AF-EA9CF31F4FB3}"/>
              </a:ext>
            </a:extLst>
          </p:cNvPr>
          <p:cNvSpPr txBox="1"/>
          <p:nvPr/>
        </p:nvSpPr>
        <p:spPr>
          <a:xfrm>
            <a:off x="4204001" y="2067638"/>
            <a:ext cx="15975996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Champion for the Genetics Region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Google Shape;1691;p155">
            <a:extLst>
              <a:ext uri="{FF2B5EF4-FFF2-40B4-BE49-F238E27FC236}">
                <a16:creationId xmlns:a16="http://schemas.microsoft.com/office/drawing/2014/main" id="{BB5E1BA1-29E8-6E8C-D66E-E601305A3632}"/>
              </a:ext>
            </a:extLst>
          </p:cNvPr>
          <p:cNvSpPr/>
          <p:nvPr/>
        </p:nvSpPr>
        <p:spPr>
          <a:xfrm>
            <a:off x="17963804" y="8301759"/>
            <a:ext cx="4835009" cy="13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Fabry Treatment</a:t>
            </a:r>
          </a:p>
        </p:txBody>
      </p:sp>
      <p:sp>
        <p:nvSpPr>
          <p:cNvPr id="6" name="Google Shape;1692;p155">
            <a:extLst>
              <a:ext uri="{FF2B5EF4-FFF2-40B4-BE49-F238E27FC236}">
                <a16:creationId xmlns:a16="http://schemas.microsoft.com/office/drawing/2014/main" id="{056F1BDB-BE2F-1812-C6CF-409AEF3FB7E3}"/>
              </a:ext>
            </a:extLst>
          </p:cNvPr>
          <p:cNvSpPr/>
          <p:nvPr/>
        </p:nvSpPr>
        <p:spPr>
          <a:xfrm>
            <a:off x="16088779" y="6659280"/>
            <a:ext cx="2133948" cy="46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vs</a:t>
            </a:r>
            <a:endParaRPr sz="4800" b="1" dirty="0">
              <a:solidFill>
                <a:srgbClr val="E56A36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7" name="Google Shape;1689;p155">
            <a:extLst>
              <a:ext uri="{FF2B5EF4-FFF2-40B4-BE49-F238E27FC236}">
                <a16:creationId xmlns:a16="http://schemas.microsoft.com/office/drawing/2014/main" id="{1E2B8500-4122-E63A-74A2-55530CF58146}"/>
              </a:ext>
            </a:extLst>
          </p:cNvPr>
          <p:cNvSpPr/>
          <p:nvPr/>
        </p:nvSpPr>
        <p:spPr>
          <a:xfrm>
            <a:off x="11460878" y="8886540"/>
            <a:ext cx="4928174" cy="10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PKD Masqueraders</a:t>
            </a:r>
            <a:endParaRPr sz="44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A cartoon of fruit with a mustache and a hat&#10;&#10;AI-generated content may be incorrect.">
            <a:extLst>
              <a:ext uri="{FF2B5EF4-FFF2-40B4-BE49-F238E27FC236}">
                <a16:creationId xmlns:a16="http://schemas.microsoft.com/office/drawing/2014/main" id="{7A1E093C-8170-42AB-227F-1555C6C2E3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3895344"/>
            <a:ext cx="9144000" cy="6091176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9" name="Picture 8" descr="A bunch of grapes on a table&#10;&#10;AI-generated content may be incorrect.">
            <a:extLst>
              <a:ext uri="{FF2B5EF4-FFF2-40B4-BE49-F238E27FC236}">
                <a16:creationId xmlns:a16="http://schemas.microsoft.com/office/drawing/2014/main" id="{9636D897-514F-6ABD-E945-D034E03B7C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7052" y="5424552"/>
            <a:ext cx="4572000" cy="3046385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  <p:pic>
        <p:nvPicPr>
          <p:cNvPr id="10" name="Picture 9" descr="Close-up of a zebra's face&#10;&#10;AI-generated content may be incorrect.">
            <a:extLst>
              <a:ext uri="{FF2B5EF4-FFF2-40B4-BE49-F238E27FC236}">
                <a16:creationId xmlns:a16="http://schemas.microsoft.com/office/drawing/2014/main" id="{2E95CB75-4024-7E36-5709-792A1E2A63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3804" y="5337732"/>
            <a:ext cx="4572000" cy="3040536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216446425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9FD40-79DD-366F-809C-294B74EA0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E6F2BAE8-4927-3D6E-944B-958F5CA9D9D8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A96585B6-4389-9745-C688-8D8AFCCAAA54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7E481CA4-231E-CDCC-5930-63039AEC0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595" y="6313210"/>
            <a:ext cx="3678809" cy="2863515"/>
          </a:xfrm>
          <a:prstGeom prst="rect">
            <a:avLst/>
          </a:prstGeom>
        </p:spPr>
      </p:pic>
      <p:sp>
        <p:nvSpPr>
          <p:cNvPr id="2" name="Google Shape;1711;p156">
            <a:extLst>
              <a:ext uri="{FF2B5EF4-FFF2-40B4-BE49-F238E27FC236}">
                <a16:creationId xmlns:a16="http://schemas.microsoft.com/office/drawing/2014/main" id="{CFB76E5D-CF0A-81A7-7E55-8C39DCC013CD}"/>
              </a:ext>
            </a:extLst>
          </p:cNvPr>
          <p:cNvSpPr/>
          <p:nvPr/>
        </p:nvSpPr>
        <p:spPr>
          <a:xfrm>
            <a:off x="-635888" y="1238885"/>
            <a:ext cx="24400432" cy="158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From your Effluent 8,</a:t>
            </a:r>
            <a:endParaRPr lang="en" sz="8000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Filtered 4</a:t>
            </a:r>
            <a:endParaRPr sz="8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Google Shape;1712;p156">
            <a:extLst>
              <a:ext uri="{FF2B5EF4-FFF2-40B4-BE49-F238E27FC236}">
                <a16:creationId xmlns:a16="http://schemas.microsoft.com/office/drawing/2014/main" id="{24FBF9BA-7FE0-D852-009D-790147EC66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8478" y="4040930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13;p156">
            <a:extLst>
              <a:ext uri="{FF2B5EF4-FFF2-40B4-BE49-F238E27FC236}">
                <a16:creationId xmlns:a16="http://schemas.microsoft.com/office/drawing/2014/main" id="{8784AE89-D166-42A5-EDE1-296ABDD0D8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7355" y="6554523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14;p156">
            <a:extLst>
              <a:ext uri="{FF2B5EF4-FFF2-40B4-BE49-F238E27FC236}">
                <a16:creationId xmlns:a16="http://schemas.microsoft.com/office/drawing/2014/main" id="{34A93EBF-CB52-0552-CC91-295DEDA6E567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989631" y="5299191"/>
            <a:ext cx="2651760" cy="7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15;p156">
            <a:extLst>
              <a:ext uri="{FF2B5EF4-FFF2-40B4-BE49-F238E27FC236}">
                <a16:creationId xmlns:a16="http://schemas.microsoft.com/office/drawing/2014/main" id="{104F6FE8-24C6-C380-1459-8169C12C88A7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6412" y="5283016"/>
            <a:ext cx="2287521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2;p156">
            <a:extLst>
              <a:ext uri="{FF2B5EF4-FFF2-40B4-BE49-F238E27FC236}">
                <a16:creationId xmlns:a16="http://schemas.microsoft.com/office/drawing/2014/main" id="{2C09EDF9-D5A0-A19A-3F60-5CC2B36D34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0556" y="9257119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13;p156">
            <a:extLst>
              <a:ext uri="{FF2B5EF4-FFF2-40B4-BE49-F238E27FC236}">
                <a16:creationId xmlns:a16="http://schemas.microsoft.com/office/drawing/2014/main" id="{2F32B0F6-6533-9071-53DC-E452D850DE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0963" y="11770712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14;p156">
            <a:extLst>
              <a:ext uri="{FF2B5EF4-FFF2-40B4-BE49-F238E27FC236}">
                <a16:creationId xmlns:a16="http://schemas.microsoft.com/office/drawing/2014/main" id="{A2E8F905-B3BD-88D2-CB2A-BC8B11A62A41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003239" y="10515380"/>
            <a:ext cx="2651760" cy="7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15;p156">
            <a:extLst>
              <a:ext uri="{FF2B5EF4-FFF2-40B4-BE49-F238E27FC236}">
                <a16:creationId xmlns:a16="http://schemas.microsoft.com/office/drawing/2014/main" id="{3064D486-15A2-0BD7-7540-6B07977B32BB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020" y="10499205"/>
            <a:ext cx="2287521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14;p156">
            <a:extLst>
              <a:ext uri="{FF2B5EF4-FFF2-40B4-BE49-F238E27FC236}">
                <a16:creationId xmlns:a16="http://schemas.microsoft.com/office/drawing/2014/main" id="{74597D96-46CD-021A-F498-020ED8C03E88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4086691" y="10504535"/>
            <a:ext cx="2651760" cy="7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15;p156">
            <a:extLst>
              <a:ext uri="{FF2B5EF4-FFF2-40B4-BE49-F238E27FC236}">
                <a16:creationId xmlns:a16="http://schemas.microsoft.com/office/drawing/2014/main" id="{C5E2AF17-1A8D-97A1-78FC-7ABC310C51F2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9778" y="5283015"/>
            <a:ext cx="2287521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5;p156">
            <a:extLst>
              <a:ext uri="{FF2B5EF4-FFF2-40B4-BE49-F238E27FC236}">
                <a16:creationId xmlns:a16="http://schemas.microsoft.com/office/drawing/2014/main" id="{0A8F43D6-16D1-7154-DD9E-B6DA1DD8CCB5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6019" y="10502552"/>
            <a:ext cx="2287521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12;p156">
            <a:extLst>
              <a:ext uri="{FF2B5EF4-FFF2-40B4-BE49-F238E27FC236}">
                <a16:creationId xmlns:a16="http://schemas.microsoft.com/office/drawing/2014/main" id="{8338A56D-0111-5994-EB8A-FF52A5E11D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48939" y="4026595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13;p156">
            <a:extLst>
              <a:ext uri="{FF2B5EF4-FFF2-40B4-BE49-F238E27FC236}">
                <a16:creationId xmlns:a16="http://schemas.microsoft.com/office/drawing/2014/main" id="{9F63BA12-F89E-CA56-836F-12B3DD574C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1670" y="6558660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12;p156">
            <a:extLst>
              <a:ext uri="{FF2B5EF4-FFF2-40B4-BE49-F238E27FC236}">
                <a16:creationId xmlns:a16="http://schemas.microsoft.com/office/drawing/2014/main" id="{AFE542A9-788E-4BA5-DCDC-327CE60CCF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7052" y="9244049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13;p156">
            <a:extLst>
              <a:ext uri="{FF2B5EF4-FFF2-40B4-BE49-F238E27FC236}">
                <a16:creationId xmlns:a16="http://schemas.microsoft.com/office/drawing/2014/main" id="{A64B53D6-C764-9923-DD52-F8B55D36A4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4401" y="11771496"/>
            <a:ext cx="1923605" cy="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oster of a medical treatment&#10;&#10;AI-generated content may be incorrect.">
            <a:extLst>
              <a:ext uri="{FF2B5EF4-FFF2-40B4-BE49-F238E27FC236}">
                <a16:creationId xmlns:a16="http://schemas.microsoft.com/office/drawing/2014/main" id="{CB87FBB6-5BD4-C5E8-9153-D035AD15BD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335" y="2953512"/>
            <a:ext cx="3429000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0" name="Picture 19" descr="A poster of robots with text&#10;&#10;AI-generated content may be incorrect.">
            <a:extLst>
              <a:ext uri="{FF2B5EF4-FFF2-40B4-BE49-F238E27FC236}">
                <a16:creationId xmlns:a16="http://schemas.microsoft.com/office/drawing/2014/main" id="{88AB621E-AD0E-3DB5-F788-D3D04B0C05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116" y="5458968"/>
            <a:ext cx="3434219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1" name="Picture 20" descr="A poster of a dog and cat&#10;&#10;AI-generated content may be incorrect.">
            <a:extLst>
              <a:ext uri="{FF2B5EF4-FFF2-40B4-BE49-F238E27FC236}">
                <a16:creationId xmlns:a16="http://schemas.microsoft.com/office/drawing/2014/main" id="{13A1F66B-3F2F-3D2F-2E8B-41551105B8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116" y="8183880"/>
            <a:ext cx="3429000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2" name="Picture 21" descr="A cartoon of a virus fighting with a person&#10;&#10;AI-generated content may be incorrect.">
            <a:extLst>
              <a:ext uri="{FF2B5EF4-FFF2-40B4-BE49-F238E27FC236}">
                <a16:creationId xmlns:a16="http://schemas.microsoft.com/office/drawing/2014/main" id="{E1B48994-C104-B011-0D11-755B5DF54B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116" y="10735056"/>
            <a:ext cx="3418656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3" name="Google Shape;1714;p156">
            <a:extLst>
              <a:ext uri="{FF2B5EF4-FFF2-40B4-BE49-F238E27FC236}">
                <a16:creationId xmlns:a16="http://schemas.microsoft.com/office/drawing/2014/main" id="{FAFDD766-C6E9-F7EA-491D-FD8B25BF607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4105496" y="5312957"/>
            <a:ext cx="2651760" cy="7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A poster of a medical treatment&#10;&#10;AI-generated content may be incorrect.">
            <a:extLst>
              <a:ext uri="{FF2B5EF4-FFF2-40B4-BE49-F238E27FC236}">
                <a16:creationId xmlns:a16="http://schemas.microsoft.com/office/drawing/2014/main" id="{F6BC1EA6-F19F-D22B-D8F5-1F26432B5EF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9242" y="2953512"/>
            <a:ext cx="3426385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5" name="Picture 24" descr="A poster of a brain&#10;&#10;AI-generated content may be incorrect.">
            <a:extLst>
              <a:ext uri="{FF2B5EF4-FFF2-40B4-BE49-F238E27FC236}">
                <a16:creationId xmlns:a16="http://schemas.microsoft.com/office/drawing/2014/main" id="{2606FE99-96DD-CF0A-9040-7785DA28D93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1132" y="5458968"/>
            <a:ext cx="3434495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6" name="Picture 25" descr="A comic book page of a medical room&#10;&#10;AI-generated content may be incorrect.">
            <a:extLst>
              <a:ext uri="{FF2B5EF4-FFF2-40B4-BE49-F238E27FC236}">
                <a16:creationId xmlns:a16="http://schemas.microsoft.com/office/drawing/2014/main" id="{D74A69C4-A307-A558-B502-41CC9EDB3A1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8006" y="8183880"/>
            <a:ext cx="3431730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  <p:pic>
        <p:nvPicPr>
          <p:cNvPr id="27" name="Picture 26" descr="A cartoon of fruit with a mustache and a hat&#10;&#10;AI-generated content may be incorrect.">
            <a:extLst>
              <a:ext uri="{FF2B5EF4-FFF2-40B4-BE49-F238E27FC236}">
                <a16:creationId xmlns:a16="http://schemas.microsoft.com/office/drawing/2014/main" id="{AD7C5909-0BF8-9F5D-87E4-83CFBD15A13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6576" y="10735056"/>
            <a:ext cx="3431716" cy="2286000"/>
          </a:xfrm>
          <a:prstGeom prst="rect">
            <a:avLst/>
          </a:prstGeom>
          <a:ln w="38100">
            <a:solidFill>
              <a:srgbClr val="E56A36"/>
            </a:solidFill>
          </a:ln>
        </p:spPr>
      </p:pic>
    </p:spTree>
    <p:extLst>
      <p:ext uri="{BB962C8B-B14F-4D97-AF65-F5344CB8AC3E}">
        <p14:creationId xmlns:p14="http://schemas.microsoft.com/office/powerpoint/2010/main" val="103877760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427A9-E25A-29C3-05CF-6D18FAF1B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587ABE45-BD14-684B-95C6-77C05672ED9B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03D44AA4-C797-8852-4FF7-40F36B4F58CF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276ECC3C-BC1B-EBF3-48E3-BBE7710C64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750;p157">
            <a:extLst>
              <a:ext uri="{FF2B5EF4-FFF2-40B4-BE49-F238E27FC236}">
                <a16:creationId xmlns:a16="http://schemas.microsoft.com/office/drawing/2014/main" id="{817D93B5-07A1-8E0A-916B-817BB166A03D}"/>
              </a:ext>
            </a:extLst>
          </p:cNvPr>
          <p:cNvSpPr/>
          <p:nvPr/>
        </p:nvSpPr>
        <p:spPr>
          <a:xfrm>
            <a:off x="737586" y="1613410"/>
            <a:ext cx="22908827" cy="116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From your Filtered 4,</a:t>
            </a:r>
            <a:endParaRPr sz="8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pick your Left and Right Kidneys</a:t>
            </a:r>
            <a:endParaRPr sz="8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Google Shape;1755;p157">
            <a:extLst>
              <a:ext uri="{FF2B5EF4-FFF2-40B4-BE49-F238E27FC236}">
                <a16:creationId xmlns:a16="http://schemas.microsoft.com/office/drawing/2014/main" id="{7E15C61A-56A3-BE82-BBE4-1FFA9B22F22F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0152" y="6241677"/>
            <a:ext cx="1371600" cy="6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56;p157">
            <a:extLst>
              <a:ext uri="{FF2B5EF4-FFF2-40B4-BE49-F238E27FC236}">
                <a16:creationId xmlns:a16="http://schemas.microsoft.com/office/drawing/2014/main" id="{84067285-3484-D711-8136-1415CDC9AE8A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0152" y="9095221"/>
            <a:ext cx="1371600" cy="6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57;p157">
            <a:extLst>
              <a:ext uri="{FF2B5EF4-FFF2-40B4-BE49-F238E27FC236}">
                <a16:creationId xmlns:a16="http://schemas.microsoft.com/office/drawing/2014/main" id="{032C8966-B418-C2DC-1230-0DC634F63C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3151352" y="7654140"/>
            <a:ext cx="2971800" cy="8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58;p157">
            <a:extLst>
              <a:ext uri="{FF2B5EF4-FFF2-40B4-BE49-F238E27FC236}">
                <a16:creationId xmlns:a16="http://schemas.microsoft.com/office/drawing/2014/main" id="{C218C521-E143-CE67-9C05-727CD0BE364E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2559" y="7647001"/>
            <a:ext cx="1827234" cy="10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55;p157">
            <a:extLst>
              <a:ext uri="{FF2B5EF4-FFF2-40B4-BE49-F238E27FC236}">
                <a16:creationId xmlns:a16="http://schemas.microsoft.com/office/drawing/2014/main" id="{B1417C58-4232-6B1D-A15C-AC0A504F743D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166" y="6274354"/>
            <a:ext cx="1371600" cy="6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56;p157">
            <a:extLst>
              <a:ext uri="{FF2B5EF4-FFF2-40B4-BE49-F238E27FC236}">
                <a16:creationId xmlns:a16="http://schemas.microsoft.com/office/drawing/2014/main" id="{D49F964D-60A9-9EB4-836A-64E2E64E418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4166" y="9118191"/>
            <a:ext cx="1371600" cy="653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59;p157">
            <a:extLst>
              <a:ext uri="{FF2B5EF4-FFF2-40B4-BE49-F238E27FC236}">
                <a16:creationId xmlns:a16="http://schemas.microsoft.com/office/drawing/2014/main" id="{9DC8D9A3-3AFC-C9FE-C379-5861F736F119}"/>
              </a:ext>
            </a:extLst>
          </p:cNvPr>
          <p:cNvSpPr/>
          <p:nvPr/>
        </p:nvSpPr>
        <p:spPr>
          <a:xfrm>
            <a:off x="6014897" y="5278331"/>
            <a:ext cx="3200400" cy="2057400"/>
          </a:xfrm>
          <a:prstGeom prst="rect">
            <a:avLst/>
          </a:prstGeom>
          <a:solidFill>
            <a:srgbClr val="15325D"/>
          </a:solidFill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760;p157">
            <a:extLst>
              <a:ext uri="{FF2B5EF4-FFF2-40B4-BE49-F238E27FC236}">
                <a16:creationId xmlns:a16="http://schemas.microsoft.com/office/drawing/2014/main" id="{314F5972-6364-2722-CAC2-9238BDF7A003}"/>
              </a:ext>
            </a:extLst>
          </p:cNvPr>
          <p:cNvSpPr txBox="1"/>
          <p:nvPr/>
        </p:nvSpPr>
        <p:spPr>
          <a:xfrm>
            <a:off x="6855109" y="5683450"/>
            <a:ext cx="1517532" cy="130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Avenir"/>
              <a:buNone/>
            </a:pPr>
            <a:r>
              <a:rPr lang="en" sz="8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8000" dirty="0"/>
          </a:p>
        </p:txBody>
      </p:sp>
      <p:sp>
        <p:nvSpPr>
          <p:cNvPr id="12" name="Google Shape;1759;p157">
            <a:extLst>
              <a:ext uri="{FF2B5EF4-FFF2-40B4-BE49-F238E27FC236}">
                <a16:creationId xmlns:a16="http://schemas.microsoft.com/office/drawing/2014/main" id="{7FB09B4C-E679-50CF-A1F6-3588BDFDD0C3}"/>
              </a:ext>
            </a:extLst>
          </p:cNvPr>
          <p:cNvSpPr/>
          <p:nvPr/>
        </p:nvSpPr>
        <p:spPr>
          <a:xfrm>
            <a:off x="6014897" y="8099197"/>
            <a:ext cx="3200400" cy="2057400"/>
          </a:xfrm>
          <a:prstGeom prst="rect">
            <a:avLst/>
          </a:prstGeom>
          <a:solidFill>
            <a:srgbClr val="15325D"/>
          </a:solidFill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1760;p157">
            <a:extLst>
              <a:ext uri="{FF2B5EF4-FFF2-40B4-BE49-F238E27FC236}">
                <a16:creationId xmlns:a16="http://schemas.microsoft.com/office/drawing/2014/main" id="{24251DBF-8FC3-F923-1219-96F379FD399A}"/>
              </a:ext>
            </a:extLst>
          </p:cNvPr>
          <p:cNvSpPr txBox="1"/>
          <p:nvPr/>
        </p:nvSpPr>
        <p:spPr>
          <a:xfrm>
            <a:off x="6855109" y="8525556"/>
            <a:ext cx="1517532" cy="130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Avenir"/>
              <a:buNone/>
            </a:pPr>
            <a:r>
              <a:rPr lang="en" sz="8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8000" dirty="0"/>
          </a:p>
        </p:txBody>
      </p:sp>
      <p:sp>
        <p:nvSpPr>
          <p:cNvPr id="14" name="Google Shape;1759;p157">
            <a:extLst>
              <a:ext uri="{FF2B5EF4-FFF2-40B4-BE49-F238E27FC236}">
                <a16:creationId xmlns:a16="http://schemas.microsoft.com/office/drawing/2014/main" id="{A5A22813-E214-6752-17C4-C9B965C24566}"/>
              </a:ext>
            </a:extLst>
          </p:cNvPr>
          <p:cNvSpPr/>
          <p:nvPr/>
        </p:nvSpPr>
        <p:spPr>
          <a:xfrm>
            <a:off x="15921952" y="5414446"/>
            <a:ext cx="3200400" cy="2057400"/>
          </a:xfrm>
          <a:prstGeom prst="rect">
            <a:avLst/>
          </a:prstGeom>
          <a:solidFill>
            <a:srgbClr val="15325D"/>
          </a:solidFill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" name="Google Shape;1760;p157">
            <a:extLst>
              <a:ext uri="{FF2B5EF4-FFF2-40B4-BE49-F238E27FC236}">
                <a16:creationId xmlns:a16="http://schemas.microsoft.com/office/drawing/2014/main" id="{5548140C-E563-BD09-C871-B6C19084DC68}"/>
              </a:ext>
            </a:extLst>
          </p:cNvPr>
          <p:cNvSpPr txBox="1"/>
          <p:nvPr/>
        </p:nvSpPr>
        <p:spPr>
          <a:xfrm>
            <a:off x="16803186" y="5791519"/>
            <a:ext cx="1517532" cy="130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Avenir"/>
              <a:buNone/>
            </a:pPr>
            <a:r>
              <a:rPr lang="en" sz="8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8000" dirty="0"/>
          </a:p>
        </p:txBody>
      </p:sp>
      <p:sp>
        <p:nvSpPr>
          <p:cNvPr id="16" name="Google Shape;1759;p157">
            <a:extLst>
              <a:ext uri="{FF2B5EF4-FFF2-40B4-BE49-F238E27FC236}">
                <a16:creationId xmlns:a16="http://schemas.microsoft.com/office/drawing/2014/main" id="{47E5117F-44FC-E7F8-A496-1C8759760DA4}"/>
              </a:ext>
            </a:extLst>
          </p:cNvPr>
          <p:cNvSpPr/>
          <p:nvPr/>
        </p:nvSpPr>
        <p:spPr>
          <a:xfrm>
            <a:off x="15961752" y="8099197"/>
            <a:ext cx="3200400" cy="2057400"/>
          </a:xfrm>
          <a:prstGeom prst="rect">
            <a:avLst/>
          </a:prstGeom>
          <a:solidFill>
            <a:srgbClr val="15325D"/>
          </a:solidFill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" name="Google Shape;1760;p157">
            <a:extLst>
              <a:ext uri="{FF2B5EF4-FFF2-40B4-BE49-F238E27FC236}">
                <a16:creationId xmlns:a16="http://schemas.microsoft.com/office/drawing/2014/main" id="{5F80A7B3-FDB1-11A6-0993-37C5669DF21B}"/>
              </a:ext>
            </a:extLst>
          </p:cNvPr>
          <p:cNvSpPr txBox="1"/>
          <p:nvPr/>
        </p:nvSpPr>
        <p:spPr>
          <a:xfrm>
            <a:off x="16803186" y="8499240"/>
            <a:ext cx="1517532" cy="130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Avenir"/>
              <a:buNone/>
            </a:pPr>
            <a:r>
              <a:rPr lang="en" sz="8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8000" dirty="0"/>
          </a:p>
        </p:txBody>
      </p:sp>
      <p:pic>
        <p:nvPicPr>
          <p:cNvPr id="18" name="Google Shape;1757;p157">
            <a:extLst>
              <a:ext uri="{FF2B5EF4-FFF2-40B4-BE49-F238E27FC236}">
                <a16:creationId xmlns:a16="http://schemas.microsoft.com/office/drawing/2014/main" id="{C30AAE6E-F429-04AE-A093-242151E7BB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782247" y="7674347"/>
            <a:ext cx="2971800" cy="8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758;p157">
            <a:extLst>
              <a:ext uri="{FF2B5EF4-FFF2-40B4-BE49-F238E27FC236}">
                <a16:creationId xmlns:a16="http://schemas.microsoft.com/office/drawing/2014/main" id="{B46F2ECF-D4CE-0895-5728-2F7060B1EA70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0255" y="7664144"/>
            <a:ext cx="1827234" cy="108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049017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74082-B36C-9191-C38A-FB82D8704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896605AC-986F-51EE-B7C9-98B95D214F1E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DC4BB44D-6DF7-B9C4-08E9-26887A5E22A2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2542FE33-B0AD-F61B-08C8-5EF3AEB63B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781;p158">
            <a:extLst>
              <a:ext uri="{FF2B5EF4-FFF2-40B4-BE49-F238E27FC236}">
                <a16:creationId xmlns:a16="http://schemas.microsoft.com/office/drawing/2014/main" id="{A0CD7E95-AB81-30B1-9048-9084194819EE}"/>
              </a:ext>
            </a:extLst>
          </p:cNvPr>
          <p:cNvSpPr txBox="1"/>
          <p:nvPr/>
        </p:nvSpPr>
        <p:spPr>
          <a:xfrm>
            <a:off x="808375" y="2872006"/>
            <a:ext cx="22997401" cy="370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Crown your </a:t>
            </a:r>
            <a:endParaRPr sz="88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NephMadness 2026</a:t>
            </a:r>
            <a:endParaRPr sz="88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CHAMPION:</a:t>
            </a:r>
            <a:endParaRPr sz="88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Google Shape;1782;p158">
            <a:extLst>
              <a:ext uri="{FF2B5EF4-FFF2-40B4-BE49-F238E27FC236}">
                <a16:creationId xmlns:a16="http://schemas.microsoft.com/office/drawing/2014/main" id="{CB006591-50D1-EF8E-4C1E-1622A68762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675" y="9983694"/>
            <a:ext cx="10972800" cy="15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83;p158">
            <a:extLst>
              <a:ext uri="{FF2B5EF4-FFF2-40B4-BE49-F238E27FC236}">
                <a16:creationId xmlns:a16="http://schemas.microsoft.com/office/drawing/2014/main" id="{5CAACA36-F3E7-209D-6BCC-8512DFFF5C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0675" y="7364147"/>
            <a:ext cx="10972800" cy="15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84;p158">
            <a:extLst>
              <a:ext uri="{FF2B5EF4-FFF2-40B4-BE49-F238E27FC236}">
                <a16:creationId xmlns:a16="http://schemas.microsoft.com/office/drawing/2014/main" id="{57A77AAE-308D-6A25-4568-F82C9FAE4D73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622696" y="8672884"/>
            <a:ext cx="2743200" cy="1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85;p158">
            <a:extLst>
              <a:ext uri="{FF2B5EF4-FFF2-40B4-BE49-F238E27FC236}">
                <a16:creationId xmlns:a16="http://schemas.microsoft.com/office/drawing/2014/main" id="{79EDA0FA-4D15-E50B-2DDC-09D36F9A72E1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6239132" y="8672884"/>
            <a:ext cx="2743200" cy="12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722822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9BA23-1944-E3E3-5161-0EA6416DF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621343E0-D302-6C42-3B9E-1230C3AB2BE6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C1925272-E263-3150-BFFE-110CB4D1AA40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0DE02E31-C9A2-8FA0-87B3-02F3E5583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1800;p159">
            <a:extLst>
              <a:ext uri="{FF2B5EF4-FFF2-40B4-BE49-F238E27FC236}">
                <a16:creationId xmlns:a16="http://schemas.microsoft.com/office/drawing/2014/main" id="{7B9B6401-BED0-7F10-072F-67AD890CF766}"/>
              </a:ext>
            </a:extLst>
          </p:cNvPr>
          <p:cNvSpPr/>
          <p:nvPr/>
        </p:nvSpPr>
        <p:spPr>
          <a:xfrm>
            <a:off x="1235991" y="3581644"/>
            <a:ext cx="16222351" cy="282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394DC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40640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Submit brackets by March 31, 2026 on </a:t>
            </a:r>
            <a:r>
              <a:rPr lang="en" sz="4400" b="1" u="sng" dirty="0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3"/>
              </a:rPr>
              <a:t>Tourneytopia</a:t>
            </a:r>
            <a:endParaRPr lang="en" sz="4400" b="1" u="sng" dirty="0">
              <a:solidFill>
                <a:schemeClr val="hlink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40640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</a:pPr>
            <a:endParaRPr sz="4400" b="1" dirty="0">
              <a:solidFill>
                <a:srgbClr val="00206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40640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Claim CME and MOC credit through </a:t>
            </a:r>
            <a:r>
              <a:rPr lang="en" sz="4400" b="1" u="sng" dirty="0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4"/>
              </a:rPr>
              <a:t>NKF PERC</a:t>
            </a:r>
            <a:endParaRPr sz="4400" b="1" dirty="0">
              <a:solidFill>
                <a:srgbClr val="00206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40640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</a:pPr>
            <a:endParaRPr lang="en" sz="4400" b="1" dirty="0">
              <a:solidFill>
                <a:srgbClr val="00206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  <a:p>
            <a:pPr marL="40640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</a:pPr>
            <a:r>
              <a:rPr lang="en" sz="44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Discuss on social media using </a:t>
            </a:r>
            <a:r>
              <a:rPr lang="en" sz="4400" b="1" u="sng" dirty="0">
                <a:solidFill>
                  <a:schemeClr val="hlink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  <a:hlinkClick r:id="rId5"/>
              </a:rPr>
              <a:t>#NephMadness</a:t>
            </a:r>
            <a:endParaRPr sz="4400" b="1" dirty="0">
              <a:solidFill>
                <a:srgbClr val="002060"/>
              </a:solidFill>
              <a:latin typeface="FUTURA MEDIUM" panose="020B0602020204020303" pitchFamily="34" charset="-79"/>
              <a:ea typeface="Calibri"/>
              <a:cs typeface="FUTURA MEDIUM" panose="020B0602020204020303" pitchFamily="34" charset="-79"/>
              <a:sym typeface="Calibri"/>
            </a:endParaRPr>
          </a:p>
        </p:txBody>
      </p:sp>
      <p:sp>
        <p:nvSpPr>
          <p:cNvPr id="4" name="Google Shape;1801;p159">
            <a:extLst>
              <a:ext uri="{FF2B5EF4-FFF2-40B4-BE49-F238E27FC236}">
                <a16:creationId xmlns:a16="http://schemas.microsoft.com/office/drawing/2014/main" id="{B6EF5914-6435-BF42-98CF-AC01C76DCEE4}"/>
              </a:ext>
            </a:extLst>
          </p:cNvPr>
          <p:cNvSpPr txBox="1"/>
          <p:nvPr/>
        </p:nvSpPr>
        <p:spPr>
          <a:xfrm>
            <a:off x="628735" y="1895438"/>
            <a:ext cx="23126530" cy="126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Thanks for playing and good luck!</a:t>
            </a:r>
            <a:endParaRPr sz="8800" b="1" dirty="0">
              <a:solidFill>
                <a:srgbClr val="2B3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802;p159">
            <a:extLst>
              <a:ext uri="{FF2B5EF4-FFF2-40B4-BE49-F238E27FC236}">
                <a16:creationId xmlns:a16="http://schemas.microsoft.com/office/drawing/2014/main" id="{08BE8DFD-BB54-58D3-E83F-9E2E2F87D98E}"/>
              </a:ext>
            </a:extLst>
          </p:cNvPr>
          <p:cNvSpPr txBox="1"/>
          <p:nvPr/>
        </p:nvSpPr>
        <p:spPr>
          <a:xfrm>
            <a:off x="1235991" y="7782231"/>
            <a:ext cx="17345881" cy="435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56A36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Important Dates:</a:t>
            </a:r>
            <a:endParaRPr sz="4000" dirty="0">
              <a:solidFill>
                <a:srgbClr val="E56A36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March 1,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 </a:t>
            </a: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Sunday (7:00 am Eastern):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 Bracket entry opens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March 31, Tuesday (11:59 pm Eastern): 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Deadline for entering contest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April 2, Thursday: 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 Effluent 8 results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April 6, Monday: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 Filtered 4 results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April 8, Wednesday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: Left &amp; Right Kidney results 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April 10, Friday</a:t>
            </a:r>
            <a:r>
              <a:rPr lang="en" sz="4000" dirty="0">
                <a:solidFill>
                  <a:srgbClr val="394DC0"/>
                </a:solidFill>
                <a:latin typeface="Futura Medium" panose="020B0602020204020303" pitchFamily="34" charset="-79"/>
                <a:ea typeface="Calibri"/>
                <a:cs typeface="Futura Medium" panose="020B0602020204020303" pitchFamily="34" charset="-79"/>
                <a:sym typeface="Calibri"/>
              </a:rPr>
              <a:t>: NephMadness Champion crowned</a:t>
            </a:r>
            <a:endParaRPr sz="40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63552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D2F14-476D-653E-A6DD-9C1F887F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A752495F-DF02-B571-201B-17886BB4FAC2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77B72D97-8385-0DF2-CB85-A6FF45407DDC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81D511ED-B3FD-475F-1964-24571D8733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Google Shape;470;p67">
            <a:extLst>
              <a:ext uri="{FF2B5EF4-FFF2-40B4-BE49-F238E27FC236}">
                <a16:creationId xmlns:a16="http://schemas.microsoft.com/office/drawing/2014/main" id="{A9286FB7-0F21-1368-A0D6-2B3A5DD0D109}"/>
              </a:ext>
            </a:extLst>
          </p:cNvPr>
          <p:cNvSpPr/>
          <p:nvPr/>
        </p:nvSpPr>
        <p:spPr>
          <a:xfrm>
            <a:off x="578224" y="1112604"/>
            <a:ext cx="23227552" cy="7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2B398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New B-Cell Targets</a:t>
            </a:r>
            <a:endParaRPr sz="8000" b="1" dirty="0">
              <a:solidFill>
                <a:srgbClr val="2B398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 descr="A spiral of colorful blocks&#10;&#10;AI-generated content may be incorrect.">
            <a:extLst>
              <a:ext uri="{FF2B5EF4-FFF2-40B4-BE49-F238E27FC236}">
                <a16:creationId xmlns:a16="http://schemas.microsoft.com/office/drawing/2014/main" id="{CA73AB55-701D-A9B5-BA1A-C8E01D06F1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878" y="2334395"/>
            <a:ext cx="16459200" cy="9047210"/>
          </a:xfrm>
          <a:prstGeom prst="rect">
            <a:avLst/>
          </a:prstGeom>
          <a:ln w="38100">
            <a:solidFill>
              <a:srgbClr val="F8C22C"/>
            </a:solidFill>
          </a:ln>
        </p:spPr>
      </p:pic>
    </p:spTree>
    <p:extLst>
      <p:ext uri="{BB962C8B-B14F-4D97-AF65-F5344CB8AC3E}">
        <p14:creationId xmlns:p14="http://schemas.microsoft.com/office/powerpoint/2010/main" val="19751832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DF6E"/>
            </a:gs>
            <a:gs pos="0">
              <a:srgbClr val="D62625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E732D-D5EA-467C-71AA-9977D705A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>
            <a:extLst>
              <a:ext uri="{FF2B5EF4-FFF2-40B4-BE49-F238E27FC236}">
                <a16:creationId xmlns:a16="http://schemas.microsoft.com/office/drawing/2014/main" id="{D896EAE4-031C-5DDF-12A3-550BDA4906F8}"/>
              </a:ext>
            </a:extLst>
          </p:cNvPr>
          <p:cNvSpPr/>
          <p:nvPr/>
        </p:nvSpPr>
        <p:spPr>
          <a:xfrm>
            <a:off x="0" y="1470211"/>
            <a:ext cx="824807" cy="10650071"/>
          </a:xfrm>
          <a:prstGeom prst="rect">
            <a:avLst/>
          </a:prstGeom>
          <a:solidFill>
            <a:srgbClr val="2B388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  <a:defRPr sz="4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51" name="Rounded Rectangle">
            <a:extLst>
              <a:ext uri="{FF2B5EF4-FFF2-40B4-BE49-F238E27FC236}">
                <a16:creationId xmlns:a16="http://schemas.microsoft.com/office/drawing/2014/main" id="{7347059F-4507-5618-FCEE-422826F96A8D}"/>
              </a:ext>
            </a:extLst>
          </p:cNvPr>
          <p:cNvSpPr/>
          <p:nvPr/>
        </p:nvSpPr>
        <p:spPr>
          <a:xfrm>
            <a:off x="578224" y="702909"/>
            <a:ext cx="23227552" cy="12489673"/>
          </a:xfrm>
          <a:prstGeom prst="roundRect">
            <a:avLst>
              <a:gd name="adj" fmla="val 2059"/>
            </a:avLst>
          </a:prstGeom>
          <a:solidFill>
            <a:srgbClr val="FFF3CE"/>
          </a:solidFill>
          <a:ln w="127000">
            <a:solidFill>
              <a:srgbClr val="F8C22C"/>
            </a:solidFill>
            <a:miter lim="400000"/>
          </a:ln>
        </p:spPr>
        <p:txBody>
          <a:bodyPr lIns="53578" tIns="53578" rIns="53578" bIns="53578" anchor="ctr"/>
          <a:lstStyle/>
          <a:p>
            <a:pPr defTabSz="1589484">
              <a:lnSpc>
                <a:spcPct val="100000"/>
              </a:lnSpc>
            </a:pPr>
            <a:endParaRPr dirty="0"/>
          </a:p>
        </p:txBody>
      </p:sp>
      <p:pic>
        <p:nvPicPr>
          <p:cNvPr id="3" name="Picture 2" descr="A comic book explosion with yellow and red text&#10;&#10;AI-generated content may be incorrect.">
            <a:extLst>
              <a:ext uri="{FF2B5EF4-FFF2-40B4-BE49-F238E27FC236}">
                <a16:creationId xmlns:a16="http://schemas.microsoft.com/office/drawing/2014/main" id="{C661E318-8B36-14C6-6CEF-0D60E66A83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190" y="10852484"/>
            <a:ext cx="3678809" cy="2863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EB484-CBCF-038E-222A-CF4313562547}"/>
              </a:ext>
            </a:extLst>
          </p:cNvPr>
          <p:cNvSpPr txBox="1"/>
          <p:nvPr/>
        </p:nvSpPr>
        <p:spPr>
          <a:xfrm>
            <a:off x="1157476" y="1283276"/>
            <a:ext cx="7465549" cy="61467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2B3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B-Cell Modulators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Let’s meet our two cytokines that will be targeted. Both are important for B-Cell function.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b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BAFF-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-cell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ctivating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actor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amily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APRIL-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oliferation-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nducing </a:t>
            </a: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igand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BAFF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facilitates peripheral B cell selection and survival, as well as helps maintain follicular- and marginal-zone B cell populations.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APRIL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allows for antibody class-switching and ultimately their differentiation into antibody-secreting plasma cells.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Work by reducing aberrant IgA molecule (Gd-IgA1), reduce the production of IgG and IgA autoantibodies against Gd-IgA1, and reduce the formation of immune complexes containing IgG, IgA, and Gd-IgA1.</a:t>
            </a:r>
          </a:p>
        </p:txBody>
      </p:sp>
      <p:pic>
        <p:nvPicPr>
          <p:cNvPr id="4" name="Picture 2" descr="Figure 1">
            <a:extLst>
              <a:ext uri="{FF2B5EF4-FFF2-40B4-BE49-F238E27FC236}">
                <a16:creationId xmlns:a16="http://schemas.microsoft.com/office/drawing/2014/main" id="{0E174DE3-F514-65AE-8396-E1AE1774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169" y="1144079"/>
            <a:ext cx="9990287" cy="6317667"/>
          </a:xfrm>
          <a:prstGeom prst="rect">
            <a:avLst/>
          </a:prstGeom>
          <a:noFill/>
          <a:ln w="38100">
            <a:solidFill>
              <a:srgbClr val="F9C32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8B7E4-C3E0-AE7C-B153-C0C302EB1758}"/>
              </a:ext>
            </a:extLst>
          </p:cNvPr>
          <p:cNvSpPr txBox="1"/>
          <p:nvPr/>
        </p:nvSpPr>
        <p:spPr>
          <a:xfrm>
            <a:off x="1157476" y="7693204"/>
            <a:ext cx="19383070" cy="50664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2B39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players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Atacicept-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fully human recombinant fusion protein provided as a once-weekly subcutaneous injection, atacicept targets both BAFF and APRIL.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Ongoing phase 3 ORIGIN trial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203 patients were included in this prespecified analysis (106 in the atacicept and 97 in the placebo group)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46% reduction in proteinuria (7% in the placebo)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Resolution of hematuria in 81% (21% in the placebo). 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phase 2 ORIGIN trial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60% decrease in circulating Gd-IgA1, 36% reduction in IgG, 64% in IgA, and 75% in IgM</a:t>
            </a:r>
          </a:p>
          <a:p>
            <a:pPr marR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phase 2b extension trial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sustained reduction in proteinuria (by 52%), hematuria, and circulating Gd-IgA1 levels at 96 weeks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stabilization of eGFR (mean eGFR slope 0.6 mL/min/1.73 m2). </a:t>
            </a:r>
          </a:p>
          <a:p>
            <a:pPr marL="342900" marR="0" indent="-34290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 are awaiting FDA approval at the time of this publication.</a:t>
            </a:r>
          </a:p>
          <a:p>
            <a:pPr marL="0" marR="0" indent="0" algn="l" defTabSz="2438339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dirty="0">
              <a:solidFill>
                <a:srgbClr val="394D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/>
            <a:r>
              <a:rPr lang="en-US" sz="2200" b="1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Sibeprenlimab-</a:t>
            </a:r>
            <a:r>
              <a:rPr lang="en-US" sz="2200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humanized monoclonal antibody that targets APRIL alone as a monthly subcutaneous injection. </a:t>
            </a:r>
            <a:r>
              <a:rPr lang="en-US" sz="2200" u="sng" dirty="0">
                <a:solidFill>
                  <a:srgbClr val="394D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Has received conditional FDA approval.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3A588-6770-DC34-D9B6-7BDF6F36CB02}"/>
              </a:ext>
            </a:extLst>
          </p:cNvPr>
          <p:cNvSpPr txBox="1"/>
          <p:nvPr/>
        </p:nvSpPr>
        <p:spPr>
          <a:xfrm>
            <a:off x="11207169" y="7468250"/>
            <a:ext cx="12197442" cy="3416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dirty="0"/>
              <a:t>Vincent FB, et al Nat Rev Rheumatol. 2014 PMID: 24614588.</a:t>
            </a:r>
          </a:p>
        </p:txBody>
      </p:sp>
    </p:spTree>
    <p:extLst>
      <p:ext uri="{BB962C8B-B14F-4D97-AF65-F5344CB8AC3E}">
        <p14:creationId xmlns:p14="http://schemas.microsoft.com/office/powerpoint/2010/main" val="373459298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158948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158948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12307</TotalTime>
  <Words>3737</Words>
  <Application>Microsoft Macintosh PowerPoint</Application>
  <PresentationFormat>Custom</PresentationFormat>
  <Paragraphs>565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6" baseType="lpstr">
      <vt:lpstr>Arial</vt:lpstr>
      <vt:lpstr>Arial Black</vt:lpstr>
      <vt:lpstr>Avenir</vt:lpstr>
      <vt:lpstr>BlinkMacSystemFont</vt:lpstr>
      <vt:lpstr>Calibri</vt:lpstr>
      <vt:lpstr>Canela Bold</vt:lpstr>
      <vt:lpstr>Canela Deck Regular</vt:lpstr>
      <vt:lpstr>Canela Regular</vt:lpstr>
      <vt:lpstr>Canela Text Regular</vt:lpstr>
      <vt:lpstr>Futura Medium</vt:lpstr>
      <vt:lpstr>Futura Medium</vt:lpstr>
      <vt:lpstr>Graphik</vt:lpstr>
      <vt:lpstr>Graphik Medium</vt:lpstr>
      <vt:lpstr>Graphik Semibold</vt:lpstr>
      <vt:lpstr>Helvetica Neue</vt:lpstr>
      <vt:lpstr>Noto Sans Symbols</vt:lpstr>
      <vt:lpstr>Wingdings</vt:lpstr>
      <vt:lpstr>23_ClassicWhite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Different Engines, Two Different Problems</vt:lpstr>
      <vt:lpstr>PowerPoint Presentation</vt:lpstr>
      <vt:lpstr>PowerPoint Presentation</vt:lpstr>
      <vt:lpstr>Where Do They Add Value?</vt:lpstr>
      <vt:lpstr>From Innovation to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AJKD Editorial Office</cp:lastModifiedBy>
  <cp:revision>32</cp:revision>
  <dcterms:modified xsi:type="dcterms:W3CDTF">2026-02-27T20:42:20Z</dcterms:modified>
</cp:coreProperties>
</file>